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4" r:id="rId2"/>
    <p:sldMasterId id="2147483652" r:id="rId3"/>
  </p:sldMasterIdLst>
  <p:notesMasterIdLst>
    <p:notesMasterId r:id="rId26"/>
  </p:notesMasterIdLst>
  <p:handoutMasterIdLst>
    <p:handoutMasterId r:id="rId27"/>
  </p:handoutMasterIdLst>
  <p:sldIdLst>
    <p:sldId id="256" r:id="rId4"/>
    <p:sldId id="380" r:id="rId5"/>
    <p:sldId id="506" r:id="rId6"/>
    <p:sldId id="505" r:id="rId7"/>
    <p:sldId id="508" r:id="rId8"/>
    <p:sldId id="509" r:id="rId9"/>
    <p:sldId id="510" r:id="rId10"/>
    <p:sldId id="511" r:id="rId11"/>
    <p:sldId id="507" r:id="rId12"/>
    <p:sldId id="504" r:id="rId13"/>
    <p:sldId id="503" r:id="rId14"/>
    <p:sldId id="515" r:id="rId15"/>
    <p:sldId id="516" r:id="rId16"/>
    <p:sldId id="513" r:id="rId17"/>
    <p:sldId id="517" r:id="rId18"/>
    <p:sldId id="519" r:id="rId19"/>
    <p:sldId id="522" r:id="rId20"/>
    <p:sldId id="514" r:id="rId21"/>
    <p:sldId id="523" r:id="rId22"/>
    <p:sldId id="525" r:id="rId23"/>
    <p:sldId id="524" r:id="rId24"/>
    <p:sldId id="313" r:id="rId25"/>
  </p:sldIdLst>
  <p:sldSz cx="9144000" cy="6858000" type="screen4x3"/>
  <p:notesSz cx="6797675" cy="9926638"/>
  <p:defaultTextStyle>
    <a:defPPr>
      <a:defRPr lang="en-US"/>
    </a:defPPr>
    <a:lvl1pPr algn="l" rtl="0" eaLnBrk="0" fontAlgn="base" hangingPunct="0">
      <a:spcBef>
        <a:spcPct val="0"/>
      </a:spcBef>
      <a:spcAft>
        <a:spcPct val="0"/>
      </a:spcAft>
      <a:defRPr sz="1400" kern="1200">
        <a:solidFill>
          <a:schemeClr val="bg1"/>
        </a:solidFill>
        <a:latin typeface="FrutigerNext LT Regular" pitchFamily="34" charset="0"/>
        <a:ea typeface="MS PGothic" pitchFamily="34" charset="-128"/>
        <a:cs typeface="+mn-cs"/>
      </a:defRPr>
    </a:lvl1pPr>
    <a:lvl2pPr marL="457200" algn="l" rtl="0" eaLnBrk="0" fontAlgn="base" hangingPunct="0">
      <a:spcBef>
        <a:spcPct val="0"/>
      </a:spcBef>
      <a:spcAft>
        <a:spcPct val="0"/>
      </a:spcAft>
      <a:defRPr sz="1400" kern="1200">
        <a:solidFill>
          <a:schemeClr val="bg1"/>
        </a:solidFill>
        <a:latin typeface="FrutigerNext LT Regular" pitchFamily="34" charset="0"/>
        <a:ea typeface="MS PGothic" pitchFamily="34" charset="-128"/>
        <a:cs typeface="+mn-cs"/>
      </a:defRPr>
    </a:lvl2pPr>
    <a:lvl3pPr marL="914400" algn="l" rtl="0" eaLnBrk="0" fontAlgn="base" hangingPunct="0">
      <a:spcBef>
        <a:spcPct val="0"/>
      </a:spcBef>
      <a:spcAft>
        <a:spcPct val="0"/>
      </a:spcAft>
      <a:defRPr sz="1400" kern="1200">
        <a:solidFill>
          <a:schemeClr val="bg1"/>
        </a:solidFill>
        <a:latin typeface="FrutigerNext LT Regular" pitchFamily="34" charset="0"/>
        <a:ea typeface="MS PGothic" pitchFamily="34" charset="-128"/>
        <a:cs typeface="+mn-cs"/>
      </a:defRPr>
    </a:lvl3pPr>
    <a:lvl4pPr marL="1371600" algn="l" rtl="0" eaLnBrk="0" fontAlgn="base" hangingPunct="0">
      <a:spcBef>
        <a:spcPct val="0"/>
      </a:spcBef>
      <a:spcAft>
        <a:spcPct val="0"/>
      </a:spcAft>
      <a:defRPr sz="1400" kern="1200">
        <a:solidFill>
          <a:schemeClr val="bg1"/>
        </a:solidFill>
        <a:latin typeface="FrutigerNext LT Regular" pitchFamily="34" charset="0"/>
        <a:ea typeface="MS PGothic" pitchFamily="34" charset="-128"/>
        <a:cs typeface="+mn-cs"/>
      </a:defRPr>
    </a:lvl4pPr>
    <a:lvl5pPr marL="1828800" algn="l" rtl="0" eaLnBrk="0" fontAlgn="base" hangingPunct="0">
      <a:spcBef>
        <a:spcPct val="0"/>
      </a:spcBef>
      <a:spcAft>
        <a:spcPct val="0"/>
      </a:spcAft>
      <a:defRPr sz="1400" kern="1200">
        <a:solidFill>
          <a:schemeClr val="bg1"/>
        </a:solidFill>
        <a:latin typeface="FrutigerNext LT Regular" pitchFamily="34" charset="0"/>
        <a:ea typeface="MS PGothic" pitchFamily="34" charset="-128"/>
        <a:cs typeface="+mn-cs"/>
      </a:defRPr>
    </a:lvl5pPr>
    <a:lvl6pPr marL="2286000" algn="l" defTabSz="914400" rtl="0" eaLnBrk="1" latinLnBrk="0" hangingPunct="1">
      <a:defRPr sz="1400" kern="1200">
        <a:solidFill>
          <a:schemeClr val="bg1"/>
        </a:solidFill>
        <a:latin typeface="FrutigerNext LT Regular" pitchFamily="34" charset="0"/>
        <a:ea typeface="MS PGothic" pitchFamily="34" charset="-128"/>
        <a:cs typeface="+mn-cs"/>
      </a:defRPr>
    </a:lvl6pPr>
    <a:lvl7pPr marL="2743200" algn="l" defTabSz="914400" rtl="0" eaLnBrk="1" latinLnBrk="0" hangingPunct="1">
      <a:defRPr sz="1400" kern="1200">
        <a:solidFill>
          <a:schemeClr val="bg1"/>
        </a:solidFill>
        <a:latin typeface="FrutigerNext LT Regular" pitchFamily="34" charset="0"/>
        <a:ea typeface="MS PGothic" pitchFamily="34" charset="-128"/>
        <a:cs typeface="+mn-cs"/>
      </a:defRPr>
    </a:lvl7pPr>
    <a:lvl8pPr marL="3200400" algn="l" defTabSz="914400" rtl="0" eaLnBrk="1" latinLnBrk="0" hangingPunct="1">
      <a:defRPr sz="1400" kern="1200">
        <a:solidFill>
          <a:schemeClr val="bg1"/>
        </a:solidFill>
        <a:latin typeface="FrutigerNext LT Regular" pitchFamily="34" charset="0"/>
        <a:ea typeface="MS PGothic" pitchFamily="34" charset="-128"/>
        <a:cs typeface="+mn-cs"/>
      </a:defRPr>
    </a:lvl8pPr>
    <a:lvl9pPr marL="3657600" algn="l" defTabSz="914400" rtl="0" eaLnBrk="1" latinLnBrk="0" hangingPunct="1">
      <a:defRPr sz="1400" kern="1200">
        <a:solidFill>
          <a:schemeClr val="bg1"/>
        </a:solidFill>
        <a:latin typeface="FrutigerNext LT Regular"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333333"/>
    <a:srgbClr val="B80000"/>
    <a:srgbClr val="FF3300"/>
    <a:srgbClr val="5F5F5F"/>
    <a:srgbClr val="0075C2"/>
    <a:srgbClr val="FF66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44" autoAdjust="0"/>
    <p:restoredTop sz="92579" autoAdjust="0"/>
  </p:normalViewPr>
  <p:slideViewPr>
    <p:cSldViewPr>
      <p:cViewPr>
        <p:scale>
          <a:sx n="80" d="100"/>
          <a:sy n="80" d="100"/>
        </p:scale>
        <p:origin x="-13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smtClean="0">
                <a:latin typeface="FrutigerNext LT Regular"/>
              </a:defRPr>
            </a:lvl1pPr>
          </a:lstStyle>
          <a:p>
            <a:pPr>
              <a:defRPr/>
            </a:pPr>
            <a:endParaRPr lang="zh-CN" altLang="en-US"/>
          </a:p>
        </p:txBody>
      </p:sp>
      <p:sp>
        <p:nvSpPr>
          <p:cNvPr id="3" name="日期占位符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smtClean="0">
                <a:latin typeface="FrutigerNext LT Regular"/>
              </a:defRPr>
            </a:lvl1pPr>
          </a:lstStyle>
          <a:p>
            <a:pPr>
              <a:defRPr/>
            </a:pPr>
            <a:fld id="{D5E579A5-3E7B-4556-A399-87AE51A712D0}" type="datetimeFigureOut">
              <a:rPr lang="zh-CN" altLang="en-US"/>
              <a:pPr>
                <a:defRPr/>
              </a:pPr>
              <a:t>2013-4-24</a:t>
            </a:fld>
            <a:endParaRPr lang="zh-CN" altLang="en-US"/>
          </a:p>
        </p:txBody>
      </p:sp>
      <p:sp>
        <p:nvSpPr>
          <p:cNvPr id="4" name="页脚占位符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smtClean="0">
                <a:latin typeface="FrutigerNext LT Regular"/>
              </a:defRPr>
            </a:lvl1pPr>
          </a:lstStyle>
          <a:p>
            <a:pPr>
              <a:defRPr/>
            </a:pPr>
            <a:endParaRPr lang="zh-CN" altLang="en-US"/>
          </a:p>
        </p:txBody>
      </p:sp>
      <p:sp>
        <p:nvSpPr>
          <p:cNvPr id="5" name="灯片编号占位符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B56075-B832-4886-BC2C-7965907DBB5E}"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pitchFamily="34" charset="0"/>
              </a:defRPr>
            </a:lvl1pPr>
          </a:lstStyle>
          <a:p>
            <a:pPr>
              <a:defRPr/>
            </a:pPr>
            <a:endParaRPr lang="en-US" altLang="zh-CN"/>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defRPr>
            </a:lvl1pPr>
          </a:lstStyle>
          <a:p>
            <a:fld id="{237CB713-5F80-4D29-A19C-25886DCCB602}"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474E220-D475-4D10-A31B-3F81E5CCBD4E}" type="slidenum">
              <a:rPr lang="zh-CN" altLang="en-US"/>
              <a:pPr/>
              <a:t>1</a:t>
            </a:fld>
            <a:endParaRPr lang="en-US" altLang="zh-CN"/>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zh-CN"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zh-CN"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75A1796-A8D1-46FC-A565-3D8223DBAD7E}" type="slidenum">
              <a:rPr lang="zh-CN" altLang="en-US"/>
              <a:pPr/>
              <a:t>22</a:t>
            </a:fld>
            <a:endParaRPr lang="en-US" altLang="zh-CN"/>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ln/>
        </p:spPr>
      </p:sp>
      <p:sp>
        <p:nvSpPr>
          <p:cNvPr id="10243" name="备注占位符 2"/>
          <p:cNvSpPr>
            <a:spLocks noGrp="1"/>
          </p:cNvSpPr>
          <p:nvPr>
            <p:ph type="body" idx="1"/>
          </p:nvPr>
        </p:nvSpPr>
        <p:spPr>
          <a:noFill/>
          <a:ln/>
        </p:spPr>
        <p:txBody>
          <a:bodyPr/>
          <a:lstStyle/>
          <a:p>
            <a:pPr eaLnBrk="1" hangingPunct="1"/>
            <a:r>
              <a:rPr lang="zh-CN" altLang="en-US" smtClean="0"/>
              <a:t>一、框架和思路 </a:t>
            </a:r>
            <a:endParaRPr lang="en-US" altLang="zh-CN" smtClean="0"/>
          </a:p>
          <a:p>
            <a:pPr eaLnBrk="1" hangingPunct="1"/>
            <a:endParaRPr lang="zh-CN" altLang="en-US" smtClean="0"/>
          </a:p>
        </p:txBody>
      </p:sp>
      <p:sp>
        <p:nvSpPr>
          <p:cNvPr id="10244" name="灯片编号占位符 3"/>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C02F0E7C-0910-4360-B1E7-B0CC242BC14A}" type="slidenum">
              <a:rPr lang="zh-CN" altLang="en-US" sz="1200">
                <a:solidFill>
                  <a:schemeClr val="tx1"/>
                </a:solidFill>
                <a:latin typeface="Arial" pitchFamily="34" charset="0"/>
              </a:rPr>
              <a:pPr algn="r"/>
              <a:t>2</a:t>
            </a:fld>
            <a:endParaRPr lang="en-US" altLang="zh-CN" sz="1200">
              <a:solidFill>
                <a:schemeClr val="tx1"/>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幻灯片图像占位符 1"/>
          <p:cNvSpPr>
            <a:spLocks noGrp="1" noRot="1" noChangeAspect="1" noTextEdit="1"/>
          </p:cNvSpPr>
          <p:nvPr>
            <p:ph type="sldImg"/>
          </p:nvPr>
        </p:nvSpPr>
        <p:spPr>
          <a:ln/>
        </p:spPr>
      </p:sp>
      <p:sp>
        <p:nvSpPr>
          <p:cNvPr id="82947" name="备注占位符 2"/>
          <p:cNvSpPr>
            <a:spLocks noGrp="1"/>
          </p:cNvSpPr>
          <p:nvPr>
            <p:ph type="body" idx="1"/>
          </p:nvPr>
        </p:nvSpPr>
        <p:spPr>
          <a:noFill/>
          <a:ln/>
        </p:spPr>
        <p:txBody>
          <a:bodyPr/>
          <a:lstStyle/>
          <a:p>
            <a:pPr eaLnBrk="1" hangingPunct="1"/>
            <a:r>
              <a:rPr lang="zh-CN" altLang="en-US" smtClean="0"/>
              <a:t>一、框架和思路 </a:t>
            </a:r>
            <a:endParaRPr lang="en-US" altLang="zh-CN" smtClean="0"/>
          </a:p>
          <a:p>
            <a:pPr eaLnBrk="1" hangingPunct="1"/>
            <a:endParaRPr lang="zh-CN" altLang="en-US" smtClean="0"/>
          </a:p>
        </p:txBody>
      </p:sp>
      <p:sp>
        <p:nvSpPr>
          <p:cNvPr id="82948" name="灯片编号占位符 3"/>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240E349A-7A8E-4CA9-B88C-9B4F33668A32}" type="slidenum">
              <a:rPr lang="zh-CN" altLang="en-US" sz="1200">
                <a:solidFill>
                  <a:schemeClr val="tx1"/>
                </a:solidFill>
                <a:latin typeface="Arial" pitchFamily="34" charset="0"/>
              </a:rPr>
              <a:pPr algn="r"/>
              <a:t>12</a:t>
            </a:fld>
            <a:endParaRPr lang="en-US" altLang="zh-CN" sz="1200">
              <a:solidFill>
                <a:schemeClr val="tx1"/>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zh-CN"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3" descr="PPT1"/>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 Box 16"/>
          <p:cNvSpPr txBox="1">
            <a:spLocks noChangeArrowheads="1"/>
          </p:cNvSpPr>
          <p:nvPr/>
        </p:nvSpPr>
        <p:spPr bwMode="auto">
          <a:xfrm>
            <a:off x="-2628900" y="-26988"/>
            <a:ext cx="2544762" cy="35083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0139" tIns="40069" rIns="80139" bIns="40069">
            <a:spAutoFit/>
          </a:bodyPr>
          <a:lstStyle>
            <a:lvl1pPr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algn="r">
              <a:lnSpc>
                <a:spcPct val="125000"/>
              </a:lnSpc>
              <a:defRPr/>
            </a:pPr>
            <a:r>
              <a:rPr lang="zh-CN" altLang="en-US" sz="1200" smtClean="0">
                <a:latin typeface="Arial" panose="020B0604020202020204" pitchFamily="34" charset="0"/>
                <a:ea typeface="华文细黑" panose="02010600040101010101" pitchFamily="2" charset="-122"/>
              </a:rPr>
              <a:t>英文标题</a:t>
            </a:r>
            <a:r>
              <a:rPr lang="en-US" altLang="zh-CN" sz="1200" smtClean="0">
                <a:latin typeface="Arial" panose="020B0604020202020204" pitchFamily="34" charset="0"/>
                <a:ea typeface="华文细黑" panose="02010600040101010101" pitchFamily="2" charset="-122"/>
              </a:rPr>
              <a:t>:30-40pt  </a:t>
            </a:r>
          </a:p>
          <a:p>
            <a:pPr algn="r">
              <a:lnSpc>
                <a:spcPct val="125000"/>
              </a:lnSpc>
              <a:defRPr/>
            </a:pPr>
            <a:r>
              <a:rPr lang="zh-CN" altLang="en-US" sz="1200" smtClean="0">
                <a:latin typeface="Arial" panose="020B0604020202020204" pitchFamily="34" charset="0"/>
                <a:ea typeface="华文细黑" panose="02010600040101010101" pitchFamily="2" charset="-122"/>
              </a:rPr>
              <a:t>副标题</a:t>
            </a:r>
            <a:r>
              <a:rPr lang="en-US" altLang="zh-CN" sz="1200" smtClean="0">
                <a:latin typeface="Arial" panose="020B0604020202020204" pitchFamily="34" charset="0"/>
                <a:ea typeface="华文细黑" panose="02010600040101010101" pitchFamily="2" charset="-122"/>
              </a:rPr>
              <a:t>:26-30pt</a:t>
            </a:r>
          </a:p>
          <a:p>
            <a:pPr algn="r">
              <a:lnSpc>
                <a:spcPct val="125000"/>
              </a:lnSpc>
              <a:defRPr/>
            </a:pPr>
            <a:r>
              <a:rPr lang="zh-CN" altLang="en-US" sz="1200" smtClean="0">
                <a:latin typeface="Arial" panose="020B0604020202020204" pitchFamily="34" charset="0"/>
                <a:ea typeface="华文细黑" panose="02010600040101010101" pitchFamily="2" charset="-122"/>
              </a:rPr>
              <a:t>字体颜色</a:t>
            </a:r>
            <a:r>
              <a:rPr lang="en-US" altLang="zh-CN" sz="1200" smtClean="0">
                <a:latin typeface="Arial" panose="020B0604020202020204" pitchFamily="34" charset="0"/>
                <a:ea typeface="华文细黑" panose="02010600040101010101" pitchFamily="2" charset="-122"/>
              </a:rPr>
              <a:t>:R119 G119 B119</a:t>
            </a:r>
          </a:p>
          <a:p>
            <a:pPr algn="r">
              <a:lnSpc>
                <a:spcPct val="125000"/>
              </a:lnSpc>
              <a:defRPr/>
            </a:pPr>
            <a:endParaRPr lang="en-US" altLang="zh-CN" sz="1200" smtClean="0">
              <a:latin typeface="Arial" panose="020B0604020202020204" pitchFamily="34" charset="0"/>
              <a:ea typeface="华文细黑" panose="02010600040101010101" pitchFamily="2" charset="-122"/>
            </a:endParaRPr>
          </a:p>
          <a:p>
            <a:pPr algn="r">
              <a:lnSpc>
                <a:spcPct val="125000"/>
              </a:lnSpc>
              <a:defRPr/>
            </a:pPr>
            <a:r>
              <a:rPr lang="zh-CN" altLang="en-US" sz="1200" smtClean="0">
                <a:latin typeface="Arial" panose="020B0604020202020204" pitchFamily="34" charset="0"/>
                <a:ea typeface="华文细黑" panose="02010600040101010101" pitchFamily="2" charset="-122"/>
              </a:rPr>
              <a:t>字体 </a:t>
            </a:r>
            <a:r>
              <a:rPr lang="en-US" altLang="zh-CN" sz="1200" smtClean="0">
                <a:latin typeface="Arial" panose="020B0604020202020204" pitchFamily="34" charset="0"/>
                <a:ea typeface="华文细黑" panose="02010600040101010101" pitchFamily="2" charset="-122"/>
              </a:rPr>
              <a:t>:Arial</a:t>
            </a:r>
            <a:endParaRPr lang="zh-CN" altLang="en-US" sz="1200" smtClean="0">
              <a:latin typeface="Arial" panose="020B0604020202020204" pitchFamily="34" charset="0"/>
              <a:ea typeface="华文细黑" panose="02010600040101010101" pitchFamily="2" charset="-122"/>
            </a:endParaRPr>
          </a:p>
          <a:p>
            <a:pPr algn="r">
              <a:lnSpc>
                <a:spcPct val="125000"/>
              </a:lnSpc>
              <a:defRPr/>
            </a:pPr>
            <a:endParaRPr lang="zh-CN" altLang="en-US" sz="1200" smtClean="0">
              <a:latin typeface="Arial" panose="020B0604020202020204" pitchFamily="34" charset="0"/>
              <a:ea typeface="华文细黑" panose="02010600040101010101" pitchFamily="2" charset="-122"/>
            </a:endParaRPr>
          </a:p>
          <a:p>
            <a:pPr algn="r">
              <a:lnSpc>
                <a:spcPct val="125000"/>
              </a:lnSpc>
              <a:defRPr/>
            </a:pPr>
            <a:endParaRPr lang="zh-CN" altLang="en-US" sz="1200" smtClean="0">
              <a:latin typeface="Arial" panose="020B0604020202020204" pitchFamily="34" charset="0"/>
              <a:ea typeface="华文细黑" panose="02010600040101010101" pitchFamily="2" charset="-122"/>
            </a:endParaRPr>
          </a:p>
          <a:p>
            <a:pPr algn="r">
              <a:lnSpc>
                <a:spcPct val="125000"/>
              </a:lnSpc>
              <a:defRPr/>
            </a:pPr>
            <a:r>
              <a:rPr lang="zh-CN" altLang="en-US" sz="1200" smtClean="0">
                <a:latin typeface="Arial" panose="020B0604020202020204" pitchFamily="34" charset="0"/>
                <a:ea typeface="华文细黑" panose="02010600040101010101" pitchFamily="2" charset="-122"/>
              </a:rPr>
              <a:t>中文标题</a:t>
            </a:r>
            <a:r>
              <a:rPr lang="en-US" altLang="zh-CN" sz="1200" smtClean="0">
                <a:latin typeface="Arial" panose="020B0604020202020204" pitchFamily="34" charset="0"/>
                <a:ea typeface="华文细黑" panose="02010600040101010101" pitchFamily="2" charset="-122"/>
              </a:rPr>
              <a:t>:20-40pt</a:t>
            </a:r>
          </a:p>
          <a:p>
            <a:pPr algn="r">
              <a:lnSpc>
                <a:spcPct val="125000"/>
              </a:lnSpc>
              <a:defRPr/>
            </a:pPr>
            <a:r>
              <a:rPr lang="zh-CN" altLang="en-US" sz="1200" smtClean="0">
                <a:latin typeface="Arial" panose="020B0604020202020204" pitchFamily="34" charset="0"/>
                <a:ea typeface="华文细黑" panose="02010600040101010101" pitchFamily="2" charset="-122"/>
              </a:rPr>
              <a:t>字体</a:t>
            </a:r>
            <a:r>
              <a:rPr lang="en-US" altLang="zh-CN" sz="1200" smtClean="0">
                <a:latin typeface="Arial" panose="020B0604020202020204" pitchFamily="34" charset="0"/>
                <a:ea typeface="华文细黑" panose="02010600040101010101" pitchFamily="2" charset="-122"/>
              </a:rPr>
              <a:t>:</a:t>
            </a:r>
            <a:r>
              <a:rPr lang="zh-CN" altLang="en-US" sz="1200" smtClean="0">
                <a:latin typeface="Arial" panose="020B0604020202020204" pitchFamily="34" charset="0"/>
                <a:ea typeface="华文细黑" panose="02010600040101010101" pitchFamily="2" charset="-122"/>
              </a:rPr>
              <a:t>宋体</a:t>
            </a:r>
          </a:p>
          <a:p>
            <a:pPr algn="r">
              <a:lnSpc>
                <a:spcPct val="125000"/>
              </a:lnSpc>
              <a:defRPr/>
            </a:pPr>
            <a:r>
              <a:rPr lang="en-US" altLang="zh-CN" sz="1200" smtClean="0">
                <a:latin typeface="Arial" panose="020B0604020202020204" pitchFamily="34" charset="0"/>
                <a:ea typeface="华文细黑" panose="02010600040101010101" pitchFamily="2" charset="-122"/>
              </a:rPr>
              <a:t>  </a:t>
            </a:r>
            <a:r>
              <a:rPr lang="zh-CN" altLang="en-US" sz="1200" smtClean="0">
                <a:latin typeface="Arial" panose="020B0604020202020204" pitchFamily="34" charset="0"/>
                <a:ea typeface="华文细黑" panose="02010600040101010101" pitchFamily="2" charset="-122"/>
              </a:rPr>
              <a:t>副标题</a:t>
            </a:r>
            <a:r>
              <a:rPr lang="en-US" altLang="zh-CN" sz="1200" smtClean="0">
                <a:latin typeface="Arial" panose="020B0604020202020204" pitchFamily="34" charset="0"/>
                <a:ea typeface="华文细黑" panose="02010600040101010101" pitchFamily="2" charset="-122"/>
              </a:rPr>
              <a:t>:24-28pt</a:t>
            </a:r>
            <a:endParaRPr lang="zh-CN" altLang="en-US" sz="1200" smtClean="0">
              <a:latin typeface="Arial" panose="020B0604020202020204" pitchFamily="34" charset="0"/>
              <a:ea typeface="华文细黑" panose="02010600040101010101" pitchFamily="2" charset="-122"/>
            </a:endParaRPr>
          </a:p>
          <a:p>
            <a:pPr algn="r">
              <a:lnSpc>
                <a:spcPct val="125000"/>
              </a:lnSpc>
              <a:defRPr/>
            </a:pPr>
            <a:r>
              <a:rPr lang="zh-CN" altLang="en-US" sz="1200" smtClean="0">
                <a:latin typeface="Arial" panose="020B0604020202020204" pitchFamily="34" charset="0"/>
                <a:ea typeface="华文细黑" panose="02010600040101010101" pitchFamily="2" charset="-122"/>
              </a:rPr>
              <a:t>字体</a:t>
            </a:r>
            <a:r>
              <a:rPr lang="en-US" altLang="zh-CN" sz="1200" smtClean="0">
                <a:latin typeface="Arial" panose="020B0604020202020204" pitchFamily="34" charset="0"/>
                <a:ea typeface="华文细黑" panose="02010600040101010101" pitchFamily="2" charset="-122"/>
              </a:rPr>
              <a:t>:</a:t>
            </a:r>
            <a:r>
              <a:rPr lang="zh-CN" altLang="en-US" sz="1200" smtClean="0">
                <a:latin typeface="Arial" panose="020B0604020202020204" pitchFamily="34" charset="0"/>
                <a:ea typeface="华文细黑" panose="02010600040101010101" pitchFamily="2" charset="-122"/>
              </a:rPr>
              <a:t>华文细黑</a:t>
            </a:r>
          </a:p>
          <a:p>
            <a:pPr algn="r">
              <a:lnSpc>
                <a:spcPct val="125000"/>
              </a:lnSpc>
              <a:defRPr/>
            </a:pPr>
            <a:r>
              <a:rPr lang="zh-CN" altLang="en-US" sz="1200" smtClean="0">
                <a:latin typeface="Arial" panose="020B0604020202020204" pitchFamily="34" charset="0"/>
                <a:ea typeface="华文细黑" panose="02010600040101010101" pitchFamily="2" charset="-122"/>
              </a:rPr>
              <a:t>字体颜色</a:t>
            </a:r>
            <a:r>
              <a:rPr lang="en-US" altLang="zh-CN" sz="1200" smtClean="0">
                <a:latin typeface="Arial" panose="020B0604020202020204" pitchFamily="34" charset="0"/>
                <a:ea typeface="华文细黑" panose="02010600040101010101" pitchFamily="2" charset="-122"/>
              </a:rPr>
              <a:t>:R119  G119  B119</a:t>
            </a:r>
            <a:endParaRPr lang="zh-CN" altLang="en-US" sz="1200" smtClean="0">
              <a:latin typeface="Arial" panose="020B0604020202020204" pitchFamily="34" charset="0"/>
              <a:ea typeface="华文细黑" panose="02010600040101010101" pitchFamily="2" charset="-122"/>
            </a:endParaRPr>
          </a:p>
          <a:p>
            <a:pPr algn="r">
              <a:lnSpc>
                <a:spcPct val="125000"/>
              </a:lnSpc>
              <a:defRPr/>
            </a:pPr>
            <a:endParaRPr lang="zh-CN" altLang="en-US" sz="1200" smtClean="0">
              <a:latin typeface="Arial" panose="020B0604020202020204" pitchFamily="34" charset="0"/>
              <a:ea typeface="华文细黑" panose="02010600040101010101" pitchFamily="2" charset="-122"/>
            </a:endParaRPr>
          </a:p>
          <a:p>
            <a:pPr algn="r">
              <a:lnSpc>
                <a:spcPct val="125000"/>
              </a:lnSpc>
              <a:defRPr/>
            </a:pPr>
            <a:endParaRPr lang="zh-CN" altLang="en-US" sz="1200" smtClean="0">
              <a:latin typeface="Arial" panose="020B0604020202020204" pitchFamily="34" charset="0"/>
              <a:ea typeface="华文细黑" panose="02010600040101010101" pitchFamily="2" charset="-122"/>
            </a:endParaRPr>
          </a:p>
          <a:p>
            <a:pPr algn="r">
              <a:lnSpc>
                <a:spcPct val="125000"/>
              </a:lnSpc>
              <a:defRPr/>
            </a:pPr>
            <a:endParaRPr lang="zh-CN" altLang="en-US" sz="1200" smtClean="0">
              <a:solidFill>
                <a:schemeClr val="tx1"/>
              </a:solidFill>
              <a:latin typeface="Arial" panose="020B0604020202020204" pitchFamily="34" charset="0"/>
              <a:ea typeface="华文细黑" panose="02010600040101010101" pitchFamily="2" charset="-122"/>
            </a:endParaRPr>
          </a:p>
        </p:txBody>
      </p:sp>
      <p:sp>
        <p:nvSpPr>
          <p:cNvPr id="6" name="Text Box 19"/>
          <p:cNvSpPr txBox="1">
            <a:spLocks noChangeArrowheads="1"/>
          </p:cNvSpPr>
          <p:nvPr/>
        </p:nvSpPr>
        <p:spPr bwMode="auto">
          <a:xfrm>
            <a:off x="7104063" y="6165850"/>
            <a:ext cx="1498600" cy="29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spAutoFit/>
          </a:bodyPr>
          <a:lstStyle>
            <a:lvl1pPr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r>
              <a:rPr lang="en-US" altLang="zh-CN" b="1" smtClean="0">
                <a:latin typeface="Arial" panose="020B0604020202020204" pitchFamily="34" charset="0"/>
              </a:rPr>
              <a:t>www.fsspc.com</a:t>
            </a:r>
          </a:p>
        </p:txBody>
      </p:sp>
      <p:sp>
        <p:nvSpPr>
          <p:cNvPr id="7" name="Rectangle 20"/>
          <p:cNvSpPr>
            <a:spLocks noChangeArrowheads="1"/>
          </p:cNvSpPr>
          <p:nvPr/>
        </p:nvSpPr>
        <p:spPr bwMode="auto">
          <a:xfrm>
            <a:off x="-828675" y="765175"/>
            <a:ext cx="647700" cy="144463"/>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8" name="Rectangle 21"/>
          <p:cNvSpPr>
            <a:spLocks noChangeArrowheads="1"/>
          </p:cNvSpPr>
          <p:nvPr/>
        </p:nvSpPr>
        <p:spPr bwMode="auto">
          <a:xfrm>
            <a:off x="-828675" y="3068638"/>
            <a:ext cx="647700" cy="144462"/>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pic>
        <p:nvPicPr>
          <p:cNvPr id="9" name="Picture 18" descr="标志"/>
          <p:cNvPicPr>
            <a:picLocks noChangeAspect="1" noChangeArrowheads="1"/>
          </p:cNvPicPr>
          <p:nvPr userDrawn="1"/>
        </p:nvPicPr>
        <p:blipFill>
          <a:blip r:embed="rId3"/>
          <a:srcRect/>
          <a:stretch>
            <a:fillRect/>
          </a:stretch>
        </p:blipFill>
        <p:spPr bwMode="auto">
          <a:xfrm>
            <a:off x="468313" y="333375"/>
            <a:ext cx="2374900" cy="617538"/>
          </a:xfrm>
          <a:prstGeom prst="rect">
            <a:avLst/>
          </a:prstGeom>
          <a:noFill/>
          <a:ln w="9525">
            <a:noFill/>
            <a:miter lim="800000"/>
            <a:headEnd/>
            <a:tailEnd/>
          </a:ln>
        </p:spPr>
      </p:pic>
      <p:sp>
        <p:nvSpPr>
          <p:cNvPr id="196611" name="Rectangle 3"/>
          <p:cNvSpPr>
            <a:spLocks noGrp="1" noChangeArrowheads="1"/>
          </p:cNvSpPr>
          <p:nvPr>
            <p:ph type="ctrTitle"/>
          </p:nvPr>
        </p:nvSpPr>
        <p:spPr>
          <a:xfrm>
            <a:off x="1047750" y="1268413"/>
            <a:ext cx="7772400" cy="1152525"/>
          </a:xfrm>
        </p:spPr>
        <p:txBody>
          <a:bodyPr/>
          <a:lstStyle>
            <a:lvl1pPr>
              <a:defRPr sz="4000" b="0">
                <a:ea typeface="宋体" pitchFamily="2" charset="-122"/>
              </a:defRPr>
            </a:lvl1pPr>
          </a:lstStyle>
          <a:p>
            <a:r>
              <a:rPr lang="zh-CN" altLang="en-US"/>
              <a:t>单击此处编辑母版标题样式</a:t>
            </a:r>
          </a:p>
        </p:txBody>
      </p:sp>
      <p:sp>
        <p:nvSpPr>
          <p:cNvPr id="196613" name="Rectangle 5"/>
          <p:cNvSpPr>
            <a:spLocks noGrp="1" noChangeArrowheads="1"/>
          </p:cNvSpPr>
          <p:nvPr>
            <p:ph type="subTitle" idx="1"/>
          </p:nvPr>
        </p:nvSpPr>
        <p:spPr>
          <a:xfrm>
            <a:off x="2419350" y="2519363"/>
            <a:ext cx="6400800" cy="838200"/>
          </a:xfrm>
        </p:spPr>
        <p:txBody>
          <a:bodyPr/>
          <a:lstStyle>
            <a:lvl1pPr marL="0" indent="0" algn="r">
              <a:buFontTx/>
              <a:buNone/>
              <a:defRPr sz="1800">
                <a:solidFill>
                  <a:schemeClr val="bg2"/>
                </a:solidFill>
              </a:defRPr>
            </a:lvl1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97663" y="862013"/>
            <a:ext cx="2051050" cy="54467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9750" y="862013"/>
            <a:ext cx="6005513" cy="54467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773238"/>
            <a:ext cx="4098925"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19638" y="1773238"/>
            <a:ext cx="4100512"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2588" y="836613"/>
            <a:ext cx="2087562" cy="52562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836613"/>
            <a:ext cx="6111875" cy="52562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6_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7_标题和内容">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4_标题和内容">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5_标题和内容">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6_标题和内容">
    <p:spTree>
      <p:nvGrpSpPr>
        <p:cNvPr id="1" name=""/>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9750" y="1916113"/>
            <a:ext cx="4027488"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19638" y="1916113"/>
            <a:ext cx="402907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image" Target="../media/image1.jpeg"/><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5.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47" descr="ppt2"/>
          <p:cNvPicPr>
            <a:picLocks noChangeAspect="1" noChangeArrowheads="1"/>
          </p:cNvPicPr>
          <p:nvPr/>
        </p:nvPicPr>
        <p:blipFill>
          <a:blip r:embed="rId13"/>
          <a:srcRect/>
          <a:stretch>
            <a:fillRect/>
          </a:stretch>
        </p:blipFill>
        <p:spPr bwMode="auto">
          <a:xfrm>
            <a:off x="0" y="0"/>
            <a:ext cx="9144000" cy="5927725"/>
          </a:xfrm>
          <a:prstGeom prst="rect">
            <a:avLst/>
          </a:prstGeom>
          <a:noFill/>
          <a:ln w="9525">
            <a:noFill/>
            <a:miter lim="800000"/>
            <a:headEnd/>
            <a:tailEnd/>
          </a:ln>
        </p:spPr>
      </p:pic>
      <p:sp>
        <p:nvSpPr>
          <p:cNvPr id="1027" name="Rectangle 13"/>
          <p:cNvSpPr>
            <a:spLocks noGrp="1" noChangeArrowheads="1"/>
          </p:cNvSpPr>
          <p:nvPr>
            <p:ph type="title"/>
          </p:nvPr>
        </p:nvSpPr>
        <p:spPr bwMode="auto">
          <a:xfrm>
            <a:off x="3059113" y="862013"/>
            <a:ext cx="5616575" cy="838200"/>
          </a:xfrm>
          <a:prstGeom prst="rect">
            <a:avLst/>
          </a:prstGeom>
          <a:noFill/>
          <a:ln w="9525">
            <a:noFill/>
            <a:miter lim="800000"/>
            <a:headEnd/>
            <a:tailEnd/>
          </a:ln>
        </p:spPr>
        <p:txBody>
          <a:bodyPr vert="horz" wrap="square" lIns="80139" tIns="40069" rIns="80139" bIns="40069" numCol="1" anchor="ctr" anchorCtr="0" compatLnSpc="1">
            <a:prstTxWarp prst="textNoShape">
              <a:avLst/>
            </a:prstTxWarp>
          </a:bodyPr>
          <a:lstStyle/>
          <a:p>
            <a:pPr lvl="0"/>
            <a:r>
              <a:rPr lang="zh-CN" altLang="en-US" smtClean="0"/>
              <a:t>单击此处编辑母版标题样式</a:t>
            </a:r>
          </a:p>
        </p:txBody>
      </p:sp>
      <p:sp>
        <p:nvSpPr>
          <p:cNvPr id="1028" name="Rectangle 22"/>
          <p:cNvSpPr>
            <a:spLocks noChangeArrowheads="1"/>
          </p:cNvSpPr>
          <p:nvPr/>
        </p:nvSpPr>
        <p:spPr bwMode="auto">
          <a:xfrm>
            <a:off x="-2341563" y="-100013"/>
            <a:ext cx="2233613" cy="5307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0124" tIns="40063" rIns="80124" bIns="40063"/>
          <a:lstStyle>
            <a:lvl1pPr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英文标题</a:t>
            </a:r>
            <a:r>
              <a:rPr lang="en-US" altLang="zh-CN" sz="1200" smtClean="0">
                <a:latin typeface="华文细黑" panose="02010600040101010101" pitchFamily="2" charset="-122"/>
                <a:ea typeface="华文细黑" panose="02010600040101010101" pitchFamily="2" charset="-122"/>
              </a:rPr>
              <a:t>:20-30pt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 </a:t>
            </a:r>
            <a:r>
              <a:rPr lang="en-US" altLang="zh-CN" sz="1200" smtClean="0">
                <a:latin typeface="华文细黑" panose="02010600040101010101" pitchFamily="2" charset="-122"/>
                <a:ea typeface="华文细黑" panose="02010600040101010101" pitchFamily="2" charset="-122"/>
              </a:rPr>
              <a:t>:Arial</a:t>
            </a:r>
          </a:p>
          <a:p>
            <a:pPr algn="r" eaLnBrk="1" hangingPunct="1">
              <a:lnSpc>
                <a:spcPct val="7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中文标题</a:t>
            </a:r>
            <a:r>
              <a:rPr lang="en-US" altLang="zh-CN" sz="1200" smtClean="0">
                <a:latin typeface="华文细黑" panose="02010600040101010101" pitchFamily="2" charset="-122"/>
                <a:ea typeface="华文细黑" panose="02010600040101010101" pitchFamily="2" charset="-122"/>
              </a:rPr>
              <a:t>:20-30pt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a:t>
            </a:r>
            <a:r>
              <a:rPr lang="en-US" altLang="zh-CN" sz="1200" smtClean="0">
                <a:latin typeface="华文细黑" panose="02010600040101010101" pitchFamily="2" charset="-122"/>
                <a:ea typeface="华文细黑" panose="02010600040101010101" pitchFamily="2" charset="-122"/>
              </a:rPr>
              <a:t>:</a:t>
            </a:r>
            <a:r>
              <a:rPr lang="zh-CN" altLang="en-US" sz="1200" smtClean="0">
                <a:latin typeface="华文细黑" panose="02010600040101010101" pitchFamily="2" charset="-122"/>
                <a:ea typeface="华文细黑" panose="02010600040101010101" pitchFamily="2" charset="-122"/>
              </a:rPr>
              <a:t>华文细黑</a:t>
            </a:r>
          </a:p>
          <a:p>
            <a:pPr algn="r" eaLnBrk="1" hangingPunct="1">
              <a:lnSpc>
                <a:spcPct val="125000"/>
              </a:lnSpc>
              <a:defRPr/>
            </a:pPr>
            <a:r>
              <a:rPr lang="en-US" altLang="zh-CN" sz="1200" smtClean="0">
                <a:latin typeface="华文细黑" panose="02010600040101010101" pitchFamily="2" charset="-122"/>
                <a:ea typeface="华文细黑" panose="02010600040101010101" pitchFamily="2" charset="-122"/>
              </a:rPr>
              <a: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首选颜色</a:t>
            </a:r>
            <a:r>
              <a:rPr lang="en-US" altLang="zh-CN" sz="1200" smtClean="0">
                <a:latin typeface="华文细黑" panose="02010600040101010101" pitchFamily="2" charset="-122"/>
                <a:ea typeface="华文细黑" panose="02010600040101010101" pitchFamily="2" charset="-122"/>
              </a:rPr>
              <a:t>: R119 G119 B119</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备选颜色</a:t>
            </a:r>
            <a:r>
              <a:rPr lang="en-US" altLang="zh-CN" sz="1200" smtClean="0">
                <a:latin typeface="华文细黑" panose="02010600040101010101" pitchFamily="2" charset="-122"/>
                <a:ea typeface="华文细黑" panose="02010600040101010101" pitchFamily="2" charset="-122"/>
              </a:rPr>
              <a:t>: R0 G117 B194</a:t>
            </a: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英文正文</a:t>
            </a:r>
            <a:r>
              <a:rPr lang="en-US" altLang="zh-CN" sz="1200" smtClean="0">
                <a:latin typeface="华文细黑" panose="02010600040101010101" pitchFamily="2" charset="-122"/>
                <a:ea typeface="华文细黑" panose="02010600040101010101" pitchFamily="2" charset="-122"/>
              </a:rPr>
              <a:t>:18-20pt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子目录 </a:t>
            </a:r>
            <a:r>
              <a:rPr lang="en-US" altLang="zh-CN" sz="1200" smtClean="0">
                <a:latin typeface="华文细黑" panose="02010600040101010101" pitchFamily="2" charset="-122"/>
                <a:ea typeface="华文细黑" panose="02010600040101010101" pitchFamily="2" charset="-122"/>
              </a:rPr>
              <a:t>(2-5</a:t>
            </a:r>
            <a:r>
              <a:rPr lang="zh-CN" altLang="en-US" sz="1200" smtClean="0">
                <a:latin typeface="华文细黑" panose="02010600040101010101" pitchFamily="2" charset="-122"/>
                <a:ea typeface="华文细黑" panose="02010600040101010101" pitchFamily="2" charset="-122"/>
              </a:rPr>
              <a:t>级</a:t>
            </a:r>
            <a:r>
              <a:rPr lang="en-US" altLang="zh-CN" sz="1200" smtClean="0">
                <a:latin typeface="华文细黑" panose="02010600040101010101" pitchFamily="2" charset="-122"/>
                <a:ea typeface="华文细黑" panose="02010600040101010101" pitchFamily="2" charset="-122"/>
              </a:rPr>
              <a:t>) :18--20pt  </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 </a:t>
            </a:r>
            <a:r>
              <a:rPr lang="en-US" altLang="zh-CN" sz="1200" smtClean="0">
                <a:latin typeface="华文细黑" panose="02010600040101010101" pitchFamily="2" charset="-122"/>
                <a:ea typeface="华文细黑" panose="02010600040101010101" pitchFamily="2" charset="-122"/>
              </a:rPr>
              <a:t>:Arial</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中文正文</a:t>
            </a:r>
            <a:r>
              <a:rPr lang="en-US" altLang="zh-CN" sz="1200" smtClean="0">
                <a:latin typeface="华文细黑" panose="02010600040101010101" pitchFamily="2" charset="-122"/>
                <a:ea typeface="华文细黑" panose="02010600040101010101" pitchFamily="2" charset="-122"/>
              </a:rPr>
              <a:t>:18-24pt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子目录</a:t>
            </a:r>
            <a:r>
              <a:rPr lang="en-US" altLang="zh-CN" sz="1200" smtClean="0">
                <a:latin typeface="华文细黑" panose="02010600040101010101" pitchFamily="2" charset="-122"/>
                <a:ea typeface="华文细黑" panose="02010600040101010101" pitchFamily="2" charset="-122"/>
              </a:rPr>
              <a:t>(2-5</a:t>
            </a:r>
            <a:r>
              <a:rPr lang="zh-CN" altLang="en-US" sz="1200" smtClean="0">
                <a:latin typeface="华文细黑" panose="02010600040101010101" pitchFamily="2" charset="-122"/>
                <a:ea typeface="华文细黑" panose="02010600040101010101" pitchFamily="2" charset="-122"/>
              </a:rPr>
              <a:t>级</a:t>
            </a:r>
            <a:r>
              <a:rPr lang="en-US" altLang="zh-CN" sz="1200" smtClean="0">
                <a:latin typeface="华文细黑" panose="02010600040101010101" pitchFamily="2" charset="-122"/>
                <a:ea typeface="华文细黑" panose="02010600040101010101" pitchFamily="2" charset="-122"/>
              </a:rPr>
              <a:t>):16-20pt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a:t>
            </a:r>
            <a:r>
              <a:rPr lang="en-US" altLang="zh-CN" sz="1200" smtClean="0">
                <a:latin typeface="华文细黑" panose="02010600040101010101" pitchFamily="2" charset="-122"/>
                <a:ea typeface="华文细黑" panose="02010600040101010101" pitchFamily="2" charset="-122"/>
              </a:rPr>
              <a:t>:</a:t>
            </a:r>
            <a:r>
              <a:rPr lang="zh-CN" altLang="en-US" sz="1200" smtClean="0">
                <a:latin typeface="华文细黑" panose="02010600040101010101" pitchFamily="2" charset="-122"/>
                <a:ea typeface="华文细黑" panose="02010600040101010101" pitchFamily="2" charset="-122"/>
              </a:rPr>
              <a:t>华文细黑 </a:t>
            </a:r>
          </a:p>
          <a:p>
            <a:pPr algn="r" eaLnBrk="1" hangingPunct="1">
              <a:lnSpc>
                <a:spcPct val="125000"/>
              </a:lnSpc>
              <a:defRPr/>
            </a:pPr>
            <a:r>
              <a:rPr lang="en-US" altLang="zh-CN" sz="1200" smtClean="0">
                <a:latin typeface="华文细黑" panose="02010600040101010101" pitchFamily="2" charset="-122"/>
                <a:ea typeface="华文细黑" panose="02010600040101010101" pitchFamily="2" charset="-122"/>
              </a:rPr>
              <a: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首选颜色</a:t>
            </a:r>
            <a:r>
              <a:rPr lang="en-US" altLang="zh-CN" sz="1200" smtClean="0">
                <a:latin typeface="华文细黑" panose="02010600040101010101" pitchFamily="2" charset="-122"/>
                <a:ea typeface="华文细黑" panose="02010600040101010101" pitchFamily="2" charset="-122"/>
              </a:rPr>
              <a:t>: :R0 G0 B0</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备选颜色</a:t>
            </a:r>
            <a:r>
              <a:rPr lang="en-US" altLang="zh-CN" sz="1200" smtClean="0">
                <a:latin typeface="华文细黑" panose="02010600040101010101" pitchFamily="2" charset="-122"/>
                <a:ea typeface="华文细黑" panose="02010600040101010101" pitchFamily="2" charset="-122"/>
              </a:rPr>
              <a:t>: R119 G119 B119</a:t>
            </a: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en-US" altLang="zh-CN" sz="1200" smtClean="0">
                <a:latin typeface="华文细黑" panose="02010600040101010101" pitchFamily="2" charset="-122"/>
                <a:ea typeface="华文细黑" panose="02010600040101010101" pitchFamily="2" charset="-122"/>
              </a:rPr>
              <a:t>R0 G117 B194</a:t>
            </a:r>
          </a:p>
          <a:p>
            <a:pPr algn="r" eaLnBrk="1" hangingPunct="1">
              <a:lnSpc>
                <a:spcPct val="125000"/>
              </a:lnSpc>
              <a:defRPr/>
            </a:pPr>
            <a:endParaRPr lang="zh-CN" altLang="en-US" sz="1200" smtClean="0">
              <a:solidFill>
                <a:schemeClr val="tx1"/>
              </a:solidFill>
              <a:latin typeface="华文细黑" panose="02010600040101010101" pitchFamily="2" charset="-122"/>
              <a:ea typeface="华文细黑" panose="02010600040101010101" pitchFamily="2" charset="-122"/>
            </a:endParaRPr>
          </a:p>
        </p:txBody>
      </p:sp>
      <p:sp>
        <p:nvSpPr>
          <p:cNvPr id="1029" name="Rectangle 152"/>
          <p:cNvSpPr>
            <a:spLocks noGrp="1" noChangeArrowheads="1"/>
          </p:cNvSpPr>
          <p:nvPr>
            <p:ph type="body" idx="1"/>
          </p:nvPr>
        </p:nvSpPr>
        <p:spPr bwMode="auto">
          <a:xfrm>
            <a:off x="539750" y="1916113"/>
            <a:ext cx="8208963" cy="4392612"/>
          </a:xfrm>
          <a:prstGeom prst="rect">
            <a:avLst/>
          </a:prstGeom>
          <a:noFill/>
          <a:ln w="9525">
            <a:noFill/>
            <a:miter lim="800000"/>
            <a:headEnd/>
            <a:tailEnd/>
          </a:ln>
        </p:spPr>
        <p:txBody>
          <a:bodyPr vert="horz" wrap="square" lIns="80152" tIns="40076" rIns="80152" bIns="4007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0" name="Rectangle 159"/>
          <p:cNvSpPr>
            <a:spLocks noChangeArrowheads="1"/>
          </p:cNvSpPr>
          <p:nvPr/>
        </p:nvSpPr>
        <p:spPr bwMode="auto">
          <a:xfrm>
            <a:off x="-757238" y="1484313"/>
            <a:ext cx="576263" cy="142875"/>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1031" name="Rectangle 160"/>
          <p:cNvSpPr>
            <a:spLocks noChangeArrowheads="1"/>
          </p:cNvSpPr>
          <p:nvPr/>
        </p:nvSpPr>
        <p:spPr bwMode="auto">
          <a:xfrm>
            <a:off x="-757238" y="5373688"/>
            <a:ext cx="576263" cy="142875"/>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1032" name="Rectangle 229"/>
          <p:cNvSpPr>
            <a:spLocks noChangeArrowheads="1"/>
          </p:cNvSpPr>
          <p:nvPr/>
        </p:nvSpPr>
        <p:spPr bwMode="auto">
          <a:xfrm>
            <a:off x="-757238" y="1990725"/>
            <a:ext cx="576263" cy="142875"/>
          </a:xfrm>
          <a:prstGeom prst="rect">
            <a:avLst/>
          </a:prstGeom>
          <a:solidFill>
            <a:srgbClr val="0075C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1033" name="Rectangle 232"/>
          <p:cNvSpPr>
            <a:spLocks noChangeArrowheads="1"/>
          </p:cNvSpPr>
          <p:nvPr/>
        </p:nvSpPr>
        <p:spPr bwMode="auto">
          <a:xfrm>
            <a:off x="-757238" y="4941888"/>
            <a:ext cx="576263" cy="142875"/>
          </a:xfrm>
          <a:prstGeom prst="rect">
            <a:avLst/>
          </a:prstGeom>
          <a:solidFill>
            <a:schemeClr val="tx1"/>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1034" name="Rectangle 233"/>
          <p:cNvSpPr>
            <a:spLocks noChangeArrowheads="1"/>
          </p:cNvSpPr>
          <p:nvPr/>
        </p:nvSpPr>
        <p:spPr bwMode="auto">
          <a:xfrm>
            <a:off x="-757238" y="5876925"/>
            <a:ext cx="576263" cy="142875"/>
          </a:xfrm>
          <a:prstGeom prst="rect">
            <a:avLst/>
          </a:prstGeom>
          <a:solidFill>
            <a:srgbClr val="0075C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1035" name="Line 235"/>
          <p:cNvSpPr>
            <a:spLocks noChangeShapeType="1"/>
          </p:cNvSpPr>
          <p:nvPr/>
        </p:nvSpPr>
        <p:spPr bwMode="auto">
          <a:xfrm flipH="1">
            <a:off x="-2124075" y="2420938"/>
            <a:ext cx="1943100" cy="0"/>
          </a:xfrm>
          <a:prstGeom prst="line">
            <a:avLst/>
          </a:prstGeom>
          <a:noFill/>
          <a:ln w="9525">
            <a:solidFill>
              <a:schemeClr val="bg1"/>
            </a:solidFill>
            <a:round/>
            <a:headEnd/>
            <a:tailEnd/>
          </a:ln>
        </p:spPr>
        <p:txBody>
          <a:bodyPr lIns="79200" tIns="39600" rIns="79200" bIns="39600">
            <a:spAutoFit/>
          </a:bodyPr>
          <a:lstStyle/>
          <a:p>
            <a:endParaRPr lang="zh-CN" altLang="en-US"/>
          </a:p>
        </p:txBody>
      </p:sp>
      <p:pic>
        <p:nvPicPr>
          <p:cNvPr id="1036" name="Picture 248" descr="未标题-1"/>
          <p:cNvPicPr>
            <a:picLocks noChangeAspect="1" noChangeArrowheads="1"/>
          </p:cNvPicPr>
          <p:nvPr/>
        </p:nvPicPr>
        <p:blipFill>
          <a:blip r:embed="rId14"/>
          <a:srcRect/>
          <a:stretch>
            <a:fillRect/>
          </a:stretch>
        </p:blipFill>
        <p:spPr bwMode="auto">
          <a:xfrm>
            <a:off x="-2125663" y="-107950"/>
            <a:ext cx="7705726" cy="1177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1"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txStyles>
    <p:titleStyle>
      <a:lvl1pPr algn="r" defTabSz="801688" rtl="0" eaLnBrk="0" fontAlgn="base" hangingPunct="0">
        <a:spcBef>
          <a:spcPct val="0"/>
        </a:spcBef>
        <a:spcAft>
          <a:spcPct val="0"/>
        </a:spcAft>
        <a:defRPr sz="2400" b="1">
          <a:solidFill>
            <a:srgbClr val="777777"/>
          </a:solidFill>
          <a:latin typeface="+mj-lt"/>
          <a:ea typeface="+mj-ea"/>
          <a:cs typeface="+mj-cs"/>
        </a:defRPr>
      </a:lvl1pPr>
      <a:lvl2pPr algn="r" defTabSz="801688" rtl="0" eaLnBrk="0" fontAlgn="base" hangingPunct="0">
        <a:spcBef>
          <a:spcPct val="0"/>
        </a:spcBef>
        <a:spcAft>
          <a:spcPct val="0"/>
        </a:spcAft>
        <a:defRPr sz="2400" b="1">
          <a:solidFill>
            <a:srgbClr val="777777"/>
          </a:solidFill>
          <a:latin typeface="FrutigerNext LT Medium" pitchFamily="34" charset="0"/>
          <a:ea typeface="华文细黑" pitchFamily="2" charset="-122"/>
        </a:defRPr>
      </a:lvl2pPr>
      <a:lvl3pPr algn="r" defTabSz="801688" rtl="0" eaLnBrk="0" fontAlgn="base" hangingPunct="0">
        <a:spcBef>
          <a:spcPct val="0"/>
        </a:spcBef>
        <a:spcAft>
          <a:spcPct val="0"/>
        </a:spcAft>
        <a:defRPr sz="2400" b="1">
          <a:solidFill>
            <a:srgbClr val="777777"/>
          </a:solidFill>
          <a:latin typeface="FrutigerNext LT Medium" pitchFamily="34" charset="0"/>
          <a:ea typeface="华文细黑" pitchFamily="2" charset="-122"/>
        </a:defRPr>
      </a:lvl3pPr>
      <a:lvl4pPr algn="r" defTabSz="801688" rtl="0" eaLnBrk="0" fontAlgn="base" hangingPunct="0">
        <a:spcBef>
          <a:spcPct val="0"/>
        </a:spcBef>
        <a:spcAft>
          <a:spcPct val="0"/>
        </a:spcAft>
        <a:defRPr sz="2400" b="1">
          <a:solidFill>
            <a:srgbClr val="777777"/>
          </a:solidFill>
          <a:latin typeface="FrutigerNext LT Medium" pitchFamily="34" charset="0"/>
          <a:ea typeface="华文细黑" pitchFamily="2" charset="-122"/>
        </a:defRPr>
      </a:lvl4pPr>
      <a:lvl5pPr algn="r" defTabSz="801688" rtl="0" eaLnBrk="0" fontAlgn="base" hangingPunct="0">
        <a:spcBef>
          <a:spcPct val="0"/>
        </a:spcBef>
        <a:spcAft>
          <a:spcPct val="0"/>
        </a:spcAft>
        <a:defRPr sz="2400" b="1">
          <a:solidFill>
            <a:srgbClr val="777777"/>
          </a:solidFill>
          <a:latin typeface="FrutigerNext LT Medium" pitchFamily="34" charset="0"/>
          <a:ea typeface="华文细黑" pitchFamily="2" charset="-122"/>
        </a:defRPr>
      </a:lvl5pPr>
      <a:lvl6pPr marL="457200" algn="r" defTabSz="801688" rtl="0" fontAlgn="base">
        <a:spcBef>
          <a:spcPct val="0"/>
        </a:spcBef>
        <a:spcAft>
          <a:spcPct val="0"/>
        </a:spcAft>
        <a:defRPr sz="2400" b="1">
          <a:solidFill>
            <a:srgbClr val="777777"/>
          </a:solidFill>
          <a:latin typeface="FrutigerNext LT Medium" pitchFamily="34" charset="0"/>
          <a:ea typeface="华文细黑" pitchFamily="2" charset="-122"/>
        </a:defRPr>
      </a:lvl6pPr>
      <a:lvl7pPr marL="914400" algn="r" defTabSz="801688" rtl="0" fontAlgn="base">
        <a:spcBef>
          <a:spcPct val="0"/>
        </a:spcBef>
        <a:spcAft>
          <a:spcPct val="0"/>
        </a:spcAft>
        <a:defRPr sz="2400" b="1">
          <a:solidFill>
            <a:srgbClr val="777777"/>
          </a:solidFill>
          <a:latin typeface="FrutigerNext LT Medium" pitchFamily="34" charset="0"/>
          <a:ea typeface="华文细黑" pitchFamily="2" charset="-122"/>
        </a:defRPr>
      </a:lvl7pPr>
      <a:lvl8pPr marL="1371600" algn="r" defTabSz="801688" rtl="0" fontAlgn="base">
        <a:spcBef>
          <a:spcPct val="0"/>
        </a:spcBef>
        <a:spcAft>
          <a:spcPct val="0"/>
        </a:spcAft>
        <a:defRPr sz="2400" b="1">
          <a:solidFill>
            <a:srgbClr val="777777"/>
          </a:solidFill>
          <a:latin typeface="FrutigerNext LT Medium" pitchFamily="34" charset="0"/>
          <a:ea typeface="华文细黑" pitchFamily="2" charset="-122"/>
        </a:defRPr>
      </a:lvl8pPr>
      <a:lvl9pPr marL="1828800" algn="r" defTabSz="801688" rtl="0" fontAlgn="base">
        <a:spcBef>
          <a:spcPct val="0"/>
        </a:spcBef>
        <a:spcAft>
          <a:spcPct val="0"/>
        </a:spcAft>
        <a:defRPr sz="2400" b="1">
          <a:solidFill>
            <a:srgbClr val="777777"/>
          </a:solidFill>
          <a:latin typeface="FrutigerNext LT Medium" pitchFamily="34" charset="0"/>
          <a:ea typeface="华文细黑" pitchFamily="2" charset="-122"/>
        </a:defRPr>
      </a:lvl9pPr>
    </p:titleStyle>
    <p:bodyStyle>
      <a:lvl1pPr marL="300038" indent="-300038" algn="l" defTabSz="801688" rtl="0" eaLnBrk="0" fontAlgn="base" hangingPunct="0">
        <a:lnSpc>
          <a:spcPct val="140000"/>
        </a:lnSpc>
        <a:spcBef>
          <a:spcPct val="0"/>
        </a:spcBef>
        <a:spcAft>
          <a:spcPct val="0"/>
        </a:spcAft>
        <a:buChar char="•"/>
        <a:defRPr sz="2000" b="1">
          <a:solidFill>
            <a:schemeClr val="tx1"/>
          </a:solidFill>
          <a:latin typeface="+mn-lt"/>
          <a:ea typeface="+mn-ea"/>
          <a:cs typeface="+mn-cs"/>
        </a:defRPr>
      </a:lvl1pPr>
      <a:lvl2pPr marL="652463" indent="-250825" algn="l" defTabSz="801688" rtl="0" eaLnBrk="0" fontAlgn="base" hangingPunct="0">
        <a:lnSpc>
          <a:spcPct val="140000"/>
        </a:lnSpc>
        <a:spcBef>
          <a:spcPct val="0"/>
        </a:spcBef>
        <a:spcAft>
          <a:spcPct val="0"/>
        </a:spcAft>
        <a:buSzPct val="50000"/>
        <a:buFont typeface="Wingdings" pitchFamily="2" charset="2"/>
        <a:buChar char="p"/>
        <a:defRPr sz="2000">
          <a:solidFill>
            <a:schemeClr val="tx1"/>
          </a:solidFill>
          <a:latin typeface="+mn-lt"/>
          <a:ea typeface="+mn-ea"/>
        </a:defRPr>
      </a:lvl2pPr>
      <a:lvl3pPr marL="1003300" indent="-201613" algn="l" defTabSz="801688" rtl="0" eaLnBrk="0" fontAlgn="base" hangingPunct="0">
        <a:lnSpc>
          <a:spcPct val="140000"/>
        </a:lnSpc>
        <a:spcBef>
          <a:spcPct val="0"/>
        </a:spcBef>
        <a:spcAft>
          <a:spcPct val="0"/>
        </a:spcAft>
        <a:buSzPct val="50000"/>
        <a:buFont typeface="Wingdings" pitchFamily="2" charset="2"/>
        <a:buChar char="n"/>
        <a:defRPr sz="2400">
          <a:solidFill>
            <a:schemeClr val="tx1"/>
          </a:solidFill>
          <a:latin typeface="+mn-lt"/>
          <a:ea typeface="+mn-ea"/>
        </a:defRPr>
      </a:lvl3pPr>
      <a:lvl4pPr marL="1401763" indent="-200025" algn="l" defTabSz="801688" rtl="0" eaLnBrk="0" fontAlgn="base" hangingPunct="0">
        <a:lnSpc>
          <a:spcPct val="140000"/>
        </a:lnSpc>
        <a:spcBef>
          <a:spcPct val="0"/>
        </a:spcBef>
        <a:spcAft>
          <a:spcPct val="0"/>
        </a:spcAft>
        <a:buFont typeface="Arial" pitchFamily="34" charset="0"/>
        <a:buChar char="–"/>
        <a:defRPr sz="2000">
          <a:solidFill>
            <a:schemeClr val="tx1"/>
          </a:solidFill>
          <a:latin typeface="+mn-lt"/>
          <a:ea typeface="+mn-ea"/>
        </a:defRPr>
      </a:lvl4pPr>
      <a:lvl5pPr marL="1803400" indent="-201613" algn="l" defTabSz="801688" rtl="0" eaLnBrk="0" fontAlgn="base" hangingPunct="0">
        <a:lnSpc>
          <a:spcPct val="140000"/>
        </a:lnSpc>
        <a:spcBef>
          <a:spcPct val="0"/>
        </a:spcBef>
        <a:spcAft>
          <a:spcPct val="0"/>
        </a:spcAft>
        <a:buFont typeface="Arial" pitchFamily="34" charset="0"/>
        <a:buChar char="~"/>
        <a:defRPr sz="1600">
          <a:solidFill>
            <a:schemeClr val="tx1"/>
          </a:solidFill>
          <a:latin typeface="+mn-lt"/>
          <a:ea typeface="+mn-ea"/>
        </a:defRPr>
      </a:lvl5pPr>
      <a:lvl6pPr marL="2260600" indent="-201613" algn="l" defTabSz="801688" rtl="0" fontAlgn="base">
        <a:lnSpc>
          <a:spcPct val="140000"/>
        </a:lnSpc>
        <a:spcBef>
          <a:spcPct val="0"/>
        </a:spcBef>
        <a:spcAft>
          <a:spcPct val="0"/>
        </a:spcAft>
        <a:buFont typeface="Arial" pitchFamily="34" charset="0"/>
        <a:buChar char="~"/>
        <a:defRPr sz="1600">
          <a:solidFill>
            <a:schemeClr val="tx1"/>
          </a:solidFill>
          <a:latin typeface="+mn-lt"/>
          <a:ea typeface="+mn-ea"/>
        </a:defRPr>
      </a:lvl6pPr>
      <a:lvl7pPr marL="2717800" indent="-201613" algn="l" defTabSz="801688" rtl="0" fontAlgn="base">
        <a:lnSpc>
          <a:spcPct val="140000"/>
        </a:lnSpc>
        <a:spcBef>
          <a:spcPct val="0"/>
        </a:spcBef>
        <a:spcAft>
          <a:spcPct val="0"/>
        </a:spcAft>
        <a:buFont typeface="Arial" pitchFamily="34" charset="0"/>
        <a:buChar char="~"/>
        <a:defRPr sz="1600">
          <a:solidFill>
            <a:schemeClr val="tx1"/>
          </a:solidFill>
          <a:latin typeface="+mn-lt"/>
          <a:ea typeface="+mn-ea"/>
        </a:defRPr>
      </a:lvl7pPr>
      <a:lvl8pPr marL="3175000" indent="-201613" algn="l" defTabSz="801688" rtl="0" fontAlgn="base">
        <a:lnSpc>
          <a:spcPct val="140000"/>
        </a:lnSpc>
        <a:spcBef>
          <a:spcPct val="0"/>
        </a:spcBef>
        <a:spcAft>
          <a:spcPct val="0"/>
        </a:spcAft>
        <a:buFont typeface="Arial" pitchFamily="34" charset="0"/>
        <a:buChar char="~"/>
        <a:defRPr sz="1600">
          <a:solidFill>
            <a:schemeClr val="tx1"/>
          </a:solidFill>
          <a:latin typeface="+mn-lt"/>
          <a:ea typeface="+mn-ea"/>
        </a:defRPr>
      </a:lvl8pPr>
      <a:lvl9pPr marL="3632200" indent="-201613" algn="l" defTabSz="801688" rtl="0" fontAlgn="base">
        <a:lnSpc>
          <a:spcPct val="140000"/>
        </a:lnSpc>
        <a:spcBef>
          <a:spcPct val="0"/>
        </a:spcBef>
        <a:spcAft>
          <a:spcPct val="0"/>
        </a:spcAft>
        <a:buFont typeface="Arial" pitchFamily="34" charset="0"/>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4" descr="ppt2"/>
          <p:cNvPicPr>
            <a:picLocks noChangeAspect="1" noChangeArrowheads="1"/>
          </p:cNvPicPr>
          <p:nvPr/>
        </p:nvPicPr>
        <p:blipFill>
          <a:blip r:embed="rId26"/>
          <a:srcRect/>
          <a:stretch>
            <a:fillRect/>
          </a:stretch>
        </p:blipFill>
        <p:spPr bwMode="auto">
          <a:xfrm>
            <a:off x="0" y="-26988"/>
            <a:ext cx="9144000" cy="5949951"/>
          </a:xfrm>
          <a:prstGeom prst="rect">
            <a:avLst/>
          </a:prstGeom>
          <a:noFill/>
          <a:ln w="9525">
            <a:noFill/>
            <a:miter lim="800000"/>
            <a:headEnd/>
            <a:tailEnd/>
          </a:ln>
        </p:spPr>
      </p:pic>
      <p:sp>
        <p:nvSpPr>
          <p:cNvPr id="2051" name="Rectangle 2"/>
          <p:cNvSpPr>
            <a:spLocks noGrp="1" noChangeArrowheads="1"/>
          </p:cNvSpPr>
          <p:nvPr>
            <p:ph type="title"/>
          </p:nvPr>
        </p:nvSpPr>
        <p:spPr bwMode="auto">
          <a:xfrm>
            <a:off x="3132138" y="836613"/>
            <a:ext cx="5688012" cy="654050"/>
          </a:xfrm>
          <a:prstGeom prst="rect">
            <a:avLst/>
          </a:prstGeom>
          <a:noFill/>
          <a:ln w="9525">
            <a:noFill/>
            <a:miter lim="800000"/>
            <a:headEnd/>
            <a:tailEnd/>
          </a:ln>
        </p:spPr>
        <p:txBody>
          <a:bodyPr vert="horz" wrap="square" lIns="80152" tIns="40076" rIns="80152" bIns="40076" numCol="1" anchor="ctr" anchorCtr="0" compatLnSpc="1">
            <a:prstTxWarp prst="textNoShape">
              <a:avLst/>
            </a:prstTxWarp>
          </a:bodyPr>
          <a:lstStyle/>
          <a:p>
            <a:pPr lvl="0"/>
            <a:r>
              <a:rPr lang="zh-CN" altLang="en-US" smtClean="0"/>
              <a:t>单击此处编辑母版标题样式</a:t>
            </a:r>
          </a:p>
        </p:txBody>
      </p:sp>
      <p:sp>
        <p:nvSpPr>
          <p:cNvPr id="2052" name="Rectangle 3"/>
          <p:cNvSpPr>
            <a:spLocks noGrp="1" noChangeArrowheads="1"/>
          </p:cNvSpPr>
          <p:nvPr>
            <p:ph type="body" idx="1"/>
          </p:nvPr>
        </p:nvSpPr>
        <p:spPr bwMode="auto">
          <a:xfrm>
            <a:off x="468313" y="1773238"/>
            <a:ext cx="8351837" cy="4319587"/>
          </a:xfrm>
          <a:prstGeom prst="rect">
            <a:avLst/>
          </a:prstGeom>
          <a:noFill/>
          <a:ln w="9525">
            <a:noFill/>
            <a:miter lim="800000"/>
            <a:headEnd/>
            <a:tailEnd/>
          </a:ln>
        </p:spPr>
        <p:txBody>
          <a:bodyPr vert="horz" wrap="square" lIns="80152" tIns="40076" rIns="80152" bIns="4007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3" name="Rectangle 7"/>
          <p:cNvSpPr>
            <a:spLocks noChangeArrowheads="1"/>
          </p:cNvSpPr>
          <p:nvPr/>
        </p:nvSpPr>
        <p:spPr bwMode="auto">
          <a:xfrm>
            <a:off x="-2484438" y="-100013"/>
            <a:ext cx="2420938" cy="53086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0124" tIns="40063" rIns="80124" bIns="40063"/>
          <a:lstStyle>
            <a:lvl1pPr marL="300038" indent="-300038"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英文目录标题</a:t>
            </a:r>
            <a:r>
              <a:rPr lang="en-US" altLang="zh-CN" sz="1200" smtClean="0">
                <a:latin typeface="华文细黑" panose="02010600040101010101" pitchFamily="2" charset="-122"/>
                <a:ea typeface="华文细黑" panose="02010600040101010101" pitchFamily="2" charset="-122"/>
              </a:rPr>
              <a:t>:20-40pt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 </a:t>
            </a:r>
            <a:r>
              <a:rPr lang="en-US" altLang="zh-CN" sz="1200" smtClean="0">
                <a:latin typeface="华文细黑" panose="02010600040101010101" pitchFamily="2" charset="-122"/>
                <a:ea typeface="华文细黑" panose="02010600040101010101" pitchFamily="2" charset="-122"/>
              </a:rPr>
              <a:t>:Arial</a:t>
            </a: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中文目录标题</a:t>
            </a:r>
            <a:r>
              <a:rPr lang="en-US" altLang="zh-CN" sz="1200" smtClean="0">
                <a:latin typeface="华文细黑" panose="02010600040101010101" pitchFamily="2" charset="-122"/>
                <a:ea typeface="华文细黑" panose="02010600040101010101" pitchFamily="2" charset="-122"/>
              </a:rPr>
              <a:t>:35-40pt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a:t>
            </a:r>
            <a:r>
              <a:rPr lang="en-US" altLang="zh-CN" sz="1200" smtClean="0">
                <a:latin typeface="华文细黑" panose="02010600040101010101" pitchFamily="2" charset="-122"/>
                <a:ea typeface="华文细黑" panose="02010600040101010101" pitchFamily="2" charset="-122"/>
              </a:rPr>
              <a:t>:</a:t>
            </a:r>
            <a:r>
              <a:rPr lang="zh-CN" altLang="en-US" sz="1200" smtClean="0">
                <a:latin typeface="华文细黑" panose="02010600040101010101" pitchFamily="2" charset="-122"/>
                <a:ea typeface="华文细黑" panose="02010600040101010101" pitchFamily="2" charset="-122"/>
              </a:rPr>
              <a:t>华文细黑</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首选颜色</a:t>
            </a:r>
            <a:r>
              <a:rPr lang="en-US" altLang="zh-CN" sz="1200" smtClean="0">
                <a:latin typeface="华文细黑" panose="02010600040101010101" pitchFamily="2" charset="-122"/>
                <a:ea typeface="华文细黑" panose="02010600040101010101" pitchFamily="2" charset="-122"/>
              </a:rPr>
              <a:t>: R119 G119 B119</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备选颜色</a:t>
            </a:r>
            <a:r>
              <a:rPr lang="en-US" altLang="zh-CN" sz="1200" smtClean="0">
                <a:latin typeface="华文细黑" panose="02010600040101010101" pitchFamily="2" charset="-122"/>
                <a:ea typeface="华文细黑" panose="02010600040101010101" pitchFamily="2" charset="-122"/>
              </a:rPr>
              <a:t>: R0 G117 B194</a:t>
            </a: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英文目录正文</a:t>
            </a:r>
            <a:r>
              <a:rPr lang="en-US" altLang="zh-CN" sz="1200" smtClean="0">
                <a:latin typeface="华文细黑" panose="02010600040101010101" pitchFamily="2" charset="-122"/>
                <a:ea typeface="华文细黑" panose="02010600040101010101" pitchFamily="2" charset="-122"/>
              </a:rPr>
              <a:t>:20-30pt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子目录 </a:t>
            </a:r>
            <a:r>
              <a:rPr lang="en-US" altLang="zh-CN" sz="1200" smtClean="0">
                <a:latin typeface="华文细黑" panose="02010600040101010101" pitchFamily="2" charset="-122"/>
                <a:ea typeface="华文细黑" panose="02010600040101010101" pitchFamily="2" charset="-122"/>
              </a:rPr>
              <a:t>(2-5</a:t>
            </a:r>
            <a:r>
              <a:rPr lang="zh-CN" altLang="en-US" sz="1200" smtClean="0">
                <a:latin typeface="华文细黑" panose="02010600040101010101" pitchFamily="2" charset="-122"/>
                <a:ea typeface="华文细黑" panose="02010600040101010101" pitchFamily="2" charset="-122"/>
              </a:rPr>
              <a:t>级</a:t>
            </a:r>
            <a:r>
              <a:rPr lang="en-US" altLang="zh-CN" sz="1200" smtClean="0">
                <a:latin typeface="华文细黑" panose="02010600040101010101" pitchFamily="2" charset="-122"/>
                <a:ea typeface="华文细黑" panose="02010600040101010101" pitchFamily="2" charset="-122"/>
              </a:rPr>
              <a:t>) :16-24pt  </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 </a:t>
            </a:r>
            <a:r>
              <a:rPr lang="en-US" altLang="zh-CN" sz="1200" smtClean="0">
                <a:latin typeface="华文细黑" panose="02010600040101010101" pitchFamily="2" charset="-122"/>
                <a:ea typeface="华文细黑" panose="02010600040101010101" pitchFamily="2" charset="-122"/>
              </a:rPr>
              <a:t>:Arial</a:t>
            </a:r>
          </a:p>
          <a:p>
            <a:pPr algn="r" eaLnBrk="1" hangingPunct="1">
              <a:lnSpc>
                <a:spcPct val="125000"/>
              </a:lnSpc>
              <a:defRPr/>
            </a:pPr>
            <a:endParaRPr lang="en-US" altLang="zh-CN"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中文目录正文</a:t>
            </a:r>
            <a:r>
              <a:rPr lang="en-US" altLang="zh-CN" sz="1200" smtClean="0">
                <a:latin typeface="华文细黑" panose="02010600040101010101" pitchFamily="2" charset="-122"/>
                <a:ea typeface="华文细黑" panose="02010600040101010101" pitchFamily="2" charset="-122"/>
              </a:rPr>
              <a:t>:28-30pt</a:t>
            </a: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子目录</a:t>
            </a:r>
            <a:r>
              <a:rPr lang="en-US" altLang="zh-CN" sz="1200" smtClean="0">
                <a:latin typeface="华文细黑" panose="02010600040101010101" pitchFamily="2" charset="-122"/>
                <a:ea typeface="华文细黑" panose="02010600040101010101" pitchFamily="2" charset="-122"/>
              </a:rPr>
              <a:t>(2-5</a:t>
            </a:r>
            <a:r>
              <a:rPr lang="zh-CN" altLang="en-US" sz="1200" smtClean="0">
                <a:latin typeface="华文细黑" panose="02010600040101010101" pitchFamily="2" charset="-122"/>
                <a:ea typeface="华文细黑" panose="02010600040101010101" pitchFamily="2" charset="-122"/>
              </a:rPr>
              <a:t>级</a:t>
            </a:r>
            <a:r>
              <a:rPr lang="en-US" altLang="zh-CN" sz="1200" smtClean="0">
                <a:latin typeface="华文细黑" panose="02010600040101010101" pitchFamily="2" charset="-122"/>
                <a:ea typeface="华文细黑" panose="02010600040101010101" pitchFamily="2" charset="-122"/>
              </a:rPr>
              <a:t>):18-30pt </a:t>
            </a: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字体</a:t>
            </a:r>
            <a:r>
              <a:rPr lang="en-US" altLang="zh-CN" sz="1200" smtClean="0">
                <a:latin typeface="华文细黑" panose="02010600040101010101" pitchFamily="2" charset="-122"/>
                <a:ea typeface="华文细黑" panose="02010600040101010101" pitchFamily="2" charset="-122"/>
              </a:rPr>
              <a:t>:</a:t>
            </a:r>
            <a:r>
              <a:rPr lang="zh-CN" altLang="en-US" sz="1200" smtClean="0">
                <a:latin typeface="华文细黑" panose="02010600040101010101" pitchFamily="2" charset="-122"/>
                <a:ea typeface="华文细黑" panose="02010600040101010101" pitchFamily="2" charset="-122"/>
              </a:rPr>
              <a:t>华文细黑</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首选颜色</a:t>
            </a:r>
            <a:r>
              <a:rPr lang="en-US" altLang="zh-CN" sz="1200" smtClean="0">
                <a:latin typeface="华文细黑" panose="02010600040101010101" pitchFamily="2" charset="-122"/>
                <a:ea typeface="华文细黑" panose="02010600040101010101" pitchFamily="2" charset="-122"/>
              </a:rPr>
              <a:t>: :R0 G0 B0</a:t>
            </a:r>
          </a:p>
          <a:p>
            <a:pPr algn="r" eaLnBrk="1" hangingPunct="1">
              <a:lnSpc>
                <a:spcPct val="125000"/>
              </a:lnSpc>
              <a:defRPr/>
            </a:pPr>
            <a:endParaRPr lang="zh-CN" altLang="en-US" sz="1200" smtClean="0">
              <a:latin typeface="华文细黑" panose="02010600040101010101" pitchFamily="2" charset="-122"/>
              <a:ea typeface="华文细黑" panose="02010600040101010101" pitchFamily="2" charset="-122"/>
            </a:endParaRPr>
          </a:p>
          <a:p>
            <a:pPr algn="r" eaLnBrk="1" hangingPunct="1">
              <a:lnSpc>
                <a:spcPct val="125000"/>
              </a:lnSpc>
              <a:defRPr/>
            </a:pPr>
            <a:r>
              <a:rPr lang="zh-CN" altLang="en-US" sz="1200" smtClean="0">
                <a:latin typeface="华文细黑" panose="02010600040101010101" pitchFamily="2" charset="-122"/>
                <a:ea typeface="华文细黑" panose="02010600040101010101" pitchFamily="2" charset="-122"/>
              </a:rPr>
              <a:t>备选颜色</a:t>
            </a:r>
            <a:r>
              <a:rPr lang="en-US" altLang="zh-CN" sz="1200" smtClean="0">
                <a:latin typeface="华文细黑" panose="02010600040101010101" pitchFamily="2" charset="-122"/>
                <a:ea typeface="华文细黑" panose="02010600040101010101" pitchFamily="2" charset="-122"/>
              </a:rPr>
              <a:t>: R119 G119 B119</a:t>
            </a:r>
          </a:p>
          <a:p>
            <a:pPr algn="r" eaLnBrk="1" hangingPunct="1">
              <a:lnSpc>
                <a:spcPct val="125000"/>
              </a:lnSpc>
              <a:defRPr/>
            </a:pPr>
            <a:endParaRPr lang="zh-CN" altLang="en-US" sz="1200" smtClean="0">
              <a:solidFill>
                <a:schemeClr val="tx1"/>
              </a:solidFill>
              <a:latin typeface="华文细黑" panose="02010600040101010101" pitchFamily="2" charset="-122"/>
              <a:ea typeface="华文细黑" panose="02010600040101010101" pitchFamily="2" charset="-122"/>
            </a:endParaRPr>
          </a:p>
        </p:txBody>
      </p:sp>
      <p:sp>
        <p:nvSpPr>
          <p:cNvPr id="2054" name="Rectangle 21"/>
          <p:cNvSpPr>
            <a:spLocks noChangeArrowheads="1"/>
          </p:cNvSpPr>
          <p:nvPr/>
        </p:nvSpPr>
        <p:spPr bwMode="auto">
          <a:xfrm>
            <a:off x="-757238" y="1557338"/>
            <a:ext cx="576263" cy="142875"/>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2055" name="Rectangle 22"/>
          <p:cNvSpPr>
            <a:spLocks noChangeArrowheads="1"/>
          </p:cNvSpPr>
          <p:nvPr/>
        </p:nvSpPr>
        <p:spPr bwMode="auto">
          <a:xfrm>
            <a:off x="-757238" y="2060575"/>
            <a:ext cx="576263" cy="142875"/>
          </a:xfrm>
          <a:prstGeom prst="rect">
            <a:avLst/>
          </a:prstGeom>
          <a:solidFill>
            <a:srgbClr val="0075C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2056" name="Rectangle 25"/>
          <p:cNvSpPr>
            <a:spLocks noChangeArrowheads="1"/>
          </p:cNvSpPr>
          <p:nvPr/>
        </p:nvSpPr>
        <p:spPr bwMode="auto">
          <a:xfrm>
            <a:off x="-757238" y="5445125"/>
            <a:ext cx="576263" cy="142875"/>
          </a:xfrm>
          <a:prstGeom prst="rect">
            <a:avLst/>
          </a:prstGeom>
          <a:solidFill>
            <a:schemeClr val="bg2"/>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2057" name="Rectangle 26"/>
          <p:cNvSpPr>
            <a:spLocks noChangeArrowheads="1"/>
          </p:cNvSpPr>
          <p:nvPr/>
        </p:nvSpPr>
        <p:spPr bwMode="auto">
          <a:xfrm>
            <a:off x="-757238" y="5013325"/>
            <a:ext cx="576263" cy="142875"/>
          </a:xfrm>
          <a:prstGeom prst="rect">
            <a:avLst/>
          </a:prstGeom>
          <a:solidFill>
            <a:schemeClr val="tx1"/>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nchor="ctr">
            <a:spAutoFit/>
          </a:bodyPr>
          <a:lstStyle>
            <a:lvl1pPr>
              <a:defRPr sz="1400">
                <a:solidFill>
                  <a:schemeClr val="bg1"/>
                </a:solidFill>
                <a:latin typeface="FrutigerNext LT Regular"/>
                <a:ea typeface="MS PGothic" panose="020B0600070205080204" pitchFamily="34" charset="-128"/>
              </a:defRPr>
            </a:lvl1pPr>
            <a:lvl2pPr marL="742950" indent="-285750">
              <a:defRPr sz="1400">
                <a:solidFill>
                  <a:schemeClr val="bg1"/>
                </a:solidFill>
                <a:latin typeface="FrutigerNext LT Regular"/>
                <a:ea typeface="MS PGothic" panose="020B0600070205080204" pitchFamily="34" charset="-128"/>
              </a:defRPr>
            </a:lvl2pPr>
            <a:lvl3pPr marL="1143000" indent="-228600">
              <a:defRPr sz="1400">
                <a:solidFill>
                  <a:schemeClr val="bg1"/>
                </a:solidFill>
                <a:latin typeface="FrutigerNext LT Regular"/>
                <a:ea typeface="MS PGothic" panose="020B0600070205080204" pitchFamily="34" charset="-128"/>
              </a:defRPr>
            </a:lvl3pPr>
            <a:lvl4pPr marL="1600200" indent="-228600">
              <a:defRPr sz="1400">
                <a:solidFill>
                  <a:schemeClr val="bg1"/>
                </a:solidFill>
                <a:latin typeface="FrutigerNext LT Regular"/>
                <a:ea typeface="MS PGothic" panose="020B0600070205080204" pitchFamily="34" charset="-128"/>
              </a:defRPr>
            </a:lvl4pPr>
            <a:lvl5pPr marL="2057400" indent="-228600">
              <a:defRPr sz="1400">
                <a:solidFill>
                  <a:schemeClr val="bg1"/>
                </a:solidFill>
                <a:latin typeface="FrutigerNext LT Regular"/>
                <a:ea typeface="MS PGothic" panose="020B0600070205080204" pitchFamily="34" charset="-128"/>
              </a:defRPr>
            </a:lvl5pPr>
            <a:lvl6pPr marL="25146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endParaRPr lang="zh-CN" altLang="en-US" smtClean="0"/>
          </a:p>
        </p:txBody>
      </p:sp>
      <p:sp>
        <p:nvSpPr>
          <p:cNvPr id="2058" name="Line 29"/>
          <p:cNvSpPr>
            <a:spLocks noChangeShapeType="1"/>
          </p:cNvSpPr>
          <p:nvPr/>
        </p:nvSpPr>
        <p:spPr bwMode="auto">
          <a:xfrm flipH="1">
            <a:off x="-2124075" y="2492375"/>
            <a:ext cx="1943100" cy="0"/>
          </a:xfrm>
          <a:prstGeom prst="line">
            <a:avLst/>
          </a:prstGeom>
          <a:noFill/>
          <a:ln w="9525">
            <a:solidFill>
              <a:schemeClr val="bg1"/>
            </a:solidFill>
            <a:round/>
            <a:headEnd/>
            <a:tailEnd/>
          </a:ln>
        </p:spPr>
        <p:txBody>
          <a:bodyPr lIns="79200" tIns="39600" rIns="79200" bIns="39600">
            <a:spAutoFit/>
          </a:bodyPr>
          <a:lstStyle/>
          <a:p>
            <a:endParaRPr lang="zh-CN" altLang="en-US"/>
          </a:p>
        </p:txBody>
      </p:sp>
      <p:pic>
        <p:nvPicPr>
          <p:cNvPr id="2059" name="Picture 45" descr="未标题-1"/>
          <p:cNvPicPr>
            <a:picLocks noChangeAspect="1" noChangeArrowheads="1"/>
          </p:cNvPicPr>
          <p:nvPr/>
        </p:nvPicPr>
        <p:blipFill>
          <a:blip r:embed="rId27"/>
          <a:srcRect/>
          <a:stretch>
            <a:fillRect/>
          </a:stretch>
        </p:blipFill>
        <p:spPr bwMode="auto">
          <a:xfrm>
            <a:off x="-2124075" y="-100013"/>
            <a:ext cx="7632700" cy="11684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 id="2147484151" r:id="rId16"/>
    <p:sldLayoutId id="2147484152" r:id="rId17"/>
    <p:sldLayoutId id="2147484153" r:id="rId18"/>
    <p:sldLayoutId id="2147484154" r:id="rId19"/>
    <p:sldLayoutId id="2147484155" r:id="rId20"/>
    <p:sldLayoutId id="2147484156" r:id="rId21"/>
    <p:sldLayoutId id="2147484157" r:id="rId22"/>
    <p:sldLayoutId id="2147484158" r:id="rId23"/>
    <p:sldLayoutId id="2147484159" r:id="rId24"/>
  </p:sldLayoutIdLst>
  <p:txStyles>
    <p:titleStyle>
      <a:lvl1pPr algn="r" defTabSz="801688" rtl="0" eaLnBrk="0" fontAlgn="base" hangingPunct="0">
        <a:spcBef>
          <a:spcPct val="0"/>
        </a:spcBef>
        <a:spcAft>
          <a:spcPct val="0"/>
        </a:spcAft>
        <a:defRPr sz="2400">
          <a:solidFill>
            <a:schemeClr val="bg2"/>
          </a:solidFill>
          <a:latin typeface="+mj-lt"/>
          <a:ea typeface="+mj-ea"/>
          <a:cs typeface="+mj-cs"/>
        </a:defRPr>
      </a:lvl1pPr>
      <a:lvl2pPr algn="r" defTabSz="801688" rtl="0" eaLnBrk="0" fontAlgn="base" hangingPunct="0">
        <a:spcBef>
          <a:spcPct val="0"/>
        </a:spcBef>
        <a:spcAft>
          <a:spcPct val="0"/>
        </a:spcAft>
        <a:defRPr sz="2400">
          <a:solidFill>
            <a:schemeClr val="bg2"/>
          </a:solidFill>
          <a:latin typeface="Arial" pitchFamily="34" charset="0"/>
          <a:ea typeface="华文细黑" pitchFamily="2" charset="-122"/>
        </a:defRPr>
      </a:lvl2pPr>
      <a:lvl3pPr algn="r" defTabSz="801688" rtl="0" eaLnBrk="0" fontAlgn="base" hangingPunct="0">
        <a:spcBef>
          <a:spcPct val="0"/>
        </a:spcBef>
        <a:spcAft>
          <a:spcPct val="0"/>
        </a:spcAft>
        <a:defRPr sz="2400">
          <a:solidFill>
            <a:schemeClr val="bg2"/>
          </a:solidFill>
          <a:latin typeface="Arial" pitchFamily="34" charset="0"/>
          <a:ea typeface="华文细黑" pitchFamily="2" charset="-122"/>
        </a:defRPr>
      </a:lvl3pPr>
      <a:lvl4pPr algn="r" defTabSz="801688" rtl="0" eaLnBrk="0" fontAlgn="base" hangingPunct="0">
        <a:spcBef>
          <a:spcPct val="0"/>
        </a:spcBef>
        <a:spcAft>
          <a:spcPct val="0"/>
        </a:spcAft>
        <a:defRPr sz="2400">
          <a:solidFill>
            <a:schemeClr val="bg2"/>
          </a:solidFill>
          <a:latin typeface="Arial" pitchFamily="34" charset="0"/>
          <a:ea typeface="华文细黑" pitchFamily="2" charset="-122"/>
        </a:defRPr>
      </a:lvl4pPr>
      <a:lvl5pPr algn="r" defTabSz="801688" rtl="0" eaLnBrk="0" fontAlgn="base" hangingPunct="0">
        <a:spcBef>
          <a:spcPct val="0"/>
        </a:spcBef>
        <a:spcAft>
          <a:spcPct val="0"/>
        </a:spcAft>
        <a:defRPr sz="2400">
          <a:solidFill>
            <a:schemeClr val="bg2"/>
          </a:solidFill>
          <a:latin typeface="Arial" pitchFamily="34" charset="0"/>
          <a:ea typeface="华文细黑" pitchFamily="2" charset="-122"/>
        </a:defRPr>
      </a:lvl5pPr>
      <a:lvl6pPr marL="457200" algn="r" defTabSz="801688" rtl="0" fontAlgn="base">
        <a:spcBef>
          <a:spcPct val="0"/>
        </a:spcBef>
        <a:spcAft>
          <a:spcPct val="0"/>
        </a:spcAft>
        <a:defRPr sz="2400">
          <a:solidFill>
            <a:schemeClr val="bg2"/>
          </a:solidFill>
          <a:latin typeface="Arial" pitchFamily="34" charset="0"/>
          <a:ea typeface="华文细黑" pitchFamily="2" charset="-122"/>
        </a:defRPr>
      </a:lvl6pPr>
      <a:lvl7pPr marL="914400" algn="r" defTabSz="801688" rtl="0" fontAlgn="base">
        <a:spcBef>
          <a:spcPct val="0"/>
        </a:spcBef>
        <a:spcAft>
          <a:spcPct val="0"/>
        </a:spcAft>
        <a:defRPr sz="2400">
          <a:solidFill>
            <a:schemeClr val="bg2"/>
          </a:solidFill>
          <a:latin typeface="Arial" pitchFamily="34" charset="0"/>
          <a:ea typeface="华文细黑" pitchFamily="2" charset="-122"/>
        </a:defRPr>
      </a:lvl7pPr>
      <a:lvl8pPr marL="1371600" algn="r" defTabSz="801688" rtl="0" fontAlgn="base">
        <a:spcBef>
          <a:spcPct val="0"/>
        </a:spcBef>
        <a:spcAft>
          <a:spcPct val="0"/>
        </a:spcAft>
        <a:defRPr sz="2400">
          <a:solidFill>
            <a:schemeClr val="bg2"/>
          </a:solidFill>
          <a:latin typeface="Arial" pitchFamily="34" charset="0"/>
          <a:ea typeface="华文细黑" pitchFamily="2" charset="-122"/>
        </a:defRPr>
      </a:lvl8pPr>
      <a:lvl9pPr marL="1828800" algn="r" defTabSz="801688" rtl="0" fontAlgn="base">
        <a:spcBef>
          <a:spcPct val="0"/>
        </a:spcBef>
        <a:spcAft>
          <a:spcPct val="0"/>
        </a:spcAft>
        <a:defRPr sz="2400">
          <a:solidFill>
            <a:schemeClr val="bg2"/>
          </a:solidFill>
          <a:latin typeface="Arial" pitchFamily="34" charset="0"/>
          <a:ea typeface="华文细黑" pitchFamily="2" charset="-122"/>
        </a:defRPr>
      </a:lvl9pPr>
    </p:titleStyle>
    <p:bodyStyle>
      <a:lvl1pPr marL="300038" indent="-300038" algn="l" defTabSz="801688" rtl="0" eaLnBrk="0" fontAlgn="base" hangingPunct="0">
        <a:lnSpc>
          <a:spcPct val="140000"/>
        </a:lnSpc>
        <a:spcBef>
          <a:spcPct val="0"/>
        </a:spcBef>
        <a:spcAft>
          <a:spcPct val="0"/>
        </a:spcAft>
        <a:buChar char="•"/>
        <a:defRPr sz="2800" b="1">
          <a:solidFill>
            <a:schemeClr val="tx1"/>
          </a:solidFill>
          <a:latin typeface="+mn-lt"/>
          <a:ea typeface="+mn-ea"/>
          <a:cs typeface="+mn-cs"/>
        </a:defRPr>
      </a:lvl1pPr>
      <a:lvl2pPr marL="652463" indent="-250825" algn="l" defTabSz="801688" rtl="0" eaLnBrk="0" fontAlgn="base" hangingPunct="0">
        <a:lnSpc>
          <a:spcPct val="140000"/>
        </a:lnSpc>
        <a:spcBef>
          <a:spcPct val="0"/>
        </a:spcBef>
        <a:spcAft>
          <a:spcPct val="0"/>
        </a:spcAft>
        <a:buSzPct val="50000"/>
        <a:buFont typeface="Wingdings" pitchFamily="2" charset="2"/>
        <a:buChar char="p"/>
        <a:defRPr sz="2400">
          <a:solidFill>
            <a:schemeClr val="tx1"/>
          </a:solidFill>
          <a:latin typeface="+mn-lt"/>
          <a:ea typeface="+mn-ea"/>
        </a:defRPr>
      </a:lvl2pPr>
      <a:lvl3pPr marL="1003300" indent="-201613" algn="l" defTabSz="801688" rtl="0" eaLnBrk="0" fontAlgn="base" hangingPunct="0">
        <a:lnSpc>
          <a:spcPct val="140000"/>
        </a:lnSpc>
        <a:spcBef>
          <a:spcPct val="0"/>
        </a:spcBef>
        <a:spcAft>
          <a:spcPct val="0"/>
        </a:spcAft>
        <a:buSzPct val="50000"/>
        <a:buFont typeface="Wingdings" pitchFamily="2" charset="2"/>
        <a:buChar char="n"/>
        <a:defRPr sz="2200">
          <a:solidFill>
            <a:schemeClr val="tx1"/>
          </a:solidFill>
          <a:latin typeface="+mn-lt"/>
          <a:ea typeface="+mn-ea"/>
        </a:defRPr>
      </a:lvl3pPr>
      <a:lvl4pPr marL="1401763" indent="-200025" algn="l" defTabSz="801688" rtl="0" eaLnBrk="0" fontAlgn="base" hangingPunct="0">
        <a:lnSpc>
          <a:spcPct val="140000"/>
        </a:lnSpc>
        <a:spcBef>
          <a:spcPct val="0"/>
        </a:spcBef>
        <a:spcAft>
          <a:spcPct val="0"/>
        </a:spcAft>
        <a:buFont typeface="Arial" pitchFamily="34" charset="0"/>
        <a:buChar char="–"/>
        <a:defRPr sz="2000">
          <a:solidFill>
            <a:schemeClr val="tx1"/>
          </a:solidFill>
          <a:latin typeface="+mn-lt"/>
          <a:ea typeface="+mn-ea"/>
        </a:defRPr>
      </a:lvl4pPr>
      <a:lvl5pPr marL="1803400" indent="-201613" algn="l" defTabSz="801688" rtl="0" eaLnBrk="0" fontAlgn="base" hangingPunct="0">
        <a:lnSpc>
          <a:spcPct val="140000"/>
        </a:lnSpc>
        <a:spcBef>
          <a:spcPct val="0"/>
        </a:spcBef>
        <a:spcAft>
          <a:spcPct val="0"/>
        </a:spcAft>
        <a:buFont typeface="Arial" pitchFamily="34" charset="0"/>
        <a:buChar char="~"/>
        <a:defRPr sz="2000">
          <a:solidFill>
            <a:schemeClr val="tx1"/>
          </a:solidFill>
          <a:latin typeface="+mn-lt"/>
          <a:ea typeface="+mn-ea"/>
        </a:defRPr>
      </a:lvl5pPr>
      <a:lvl6pPr marL="2260600" indent="-201613" algn="l" defTabSz="801688" rtl="0" fontAlgn="base">
        <a:lnSpc>
          <a:spcPct val="140000"/>
        </a:lnSpc>
        <a:spcBef>
          <a:spcPct val="0"/>
        </a:spcBef>
        <a:spcAft>
          <a:spcPct val="0"/>
        </a:spcAft>
        <a:buFont typeface="Arial" pitchFamily="34" charset="0"/>
        <a:buChar char="~"/>
        <a:defRPr>
          <a:solidFill>
            <a:schemeClr val="tx1"/>
          </a:solidFill>
          <a:latin typeface="+mn-lt"/>
          <a:ea typeface="+mn-ea"/>
        </a:defRPr>
      </a:lvl6pPr>
      <a:lvl7pPr marL="2717800" indent="-201613" algn="l" defTabSz="801688" rtl="0" fontAlgn="base">
        <a:lnSpc>
          <a:spcPct val="140000"/>
        </a:lnSpc>
        <a:spcBef>
          <a:spcPct val="0"/>
        </a:spcBef>
        <a:spcAft>
          <a:spcPct val="0"/>
        </a:spcAft>
        <a:buFont typeface="Arial" pitchFamily="34" charset="0"/>
        <a:buChar char="~"/>
        <a:defRPr>
          <a:solidFill>
            <a:schemeClr val="tx1"/>
          </a:solidFill>
          <a:latin typeface="+mn-lt"/>
          <a:ea typeface="+mn-ea"/>
        </a:defRPr>
      </a:lvl7pPr>
      <a:lvl8pPr marL="3175000" indent="-201613" algn="l" defTabSz="801688" rtl="0" fontAlgn="base">
        <a:lnSpc>
          <a:spcPct val="140000"/>
        </a:lnSpc>
        <a:spcBef>
          <a:spcPct val="0"/>
        </a:spcBef>
        <a:spcAft>
          <a:spcPct val="0"/>
        </a:spcAft>
        <a:buFont typeface="Arial" pitchFamily="34" charset="0"/>
        <a:buChar char="~"/>
        <a:defRPr>
          <a:solidFill>
            <a:schemeClr val="tx1"/>
          </a:solidFill>
          <a:latin typeface="+mn-lt"/>
          <a:ea typeface="+mn-ea"/>
        </a:defRPr>
      </a:lvl8pPr>
      <a:lvl9pPr marL="3632200" indent="-201613" algn="l" defTabSz="801688" rtl="0" fontAlgn="base">
        <a:lnSpc>
          <a:spcPct val="140000"/>
        </a:lnSpc>
        <a:spcBef>
          <a:spcPct val="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1" descr="PPT3"/>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3075" name="Text Box 15"/>
          <p:cNvSpPr txBox="1">
            <a:spLocks noChangeArrowheads="1"/>
          </p:cNvSpPr>
          <p:nvPr/>
        </p:nvSpPr>
        <p:spPr bwMode="auto">
          <a:xfrm>
            <a:off x="6273800" y="2762250"/>
            <a:ext cx="2330450" cy="81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spAutoFit/>
          </a:bodyPr>
          <a:lstStyle>
            <a:lvl1pPr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r>
              <a:rPr lang="en-US" altLang="zh-CN" sz="4800" smtClean="0">
                <a:latin typeface="Arial" panose="020B0604020202020204" pitchFamily="34" charset="0"/>
              </a:rPr>
              <a:t>Thanks!</a:t>
            </a:r>
          </a:p>
        </p:txBody>
      </p:sp>
      <p:sp>
        <p:nvSpPr>
          <p:cNvPr id="3076" name="Text Box 17"/>
          <p:cNvSpPr txBox="1">
            <a:spLocks noChangeArrowheads="1"/>
          </p:cNvSpPr>
          <p:nvPr/>
        </p:nvSpPr>
        <p:spPr bwMode="auto">
          <a:xfrm>
            <a:off x="6588125" y="3429000"/>
            <a:ext cx="1716088" cy="29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lIns="79200" tIns="39600" rIns="79200" bIns="39600">
            <a:spAutoFit/>
          </a:bodyPr>
          <a:lstStyle>
            <a:lvl1pPr defTabSz="801688">
              <a:defRPr sz="1400">
                <a:solidFill>
                  <a:schemeClr val="bg1"/>
                </a:solidFill>
                <a:latin typeface="FrutigerNext LT Regular"/>
                <a:ea typeface="MS PGothic" panose="020B0600070205080204" pitchFamily="34" charset="-128"/>
              </a:defRPr>
            </a:lvl1pPr>
            <a:lvl2pPr marL="742950" indent="-285750" defTabSz="801688">
              <a:defRPr sz="1400">
                <a:solidFill>
                  <a:schemeClr val="bg1"/>
                </a:solidFill>
                <a:latin typeface="FrutigerNext LT Regular"/>
                <a:ea typeface="MS PGothic" panose="020B0600070205080204" pitchFamily="34" charset="-128"/>
              </a:defRPr>
            </a:lvl2pPr>
            <a:lvl3pPr marL="1143000" indent="-228600" defTabSz="801688">
              <a:defRPr sz="1400">
                <a:solidFill>
                  <a:schemeClr val="bg1"/>
                </a:solidFill>
                <a:latin typeface="FrutigerNext LT Regular"/>
                <a:ea typeface="MS PGothic" panose="020B0600070205080204" pitchFamily="34" charset="-128"/>
              </a:defRPr>
            </a:lvl3pPr>
            <a:lvl4pPr marL="1600200" indent="-228600" defTabSz="801688">
              <a:defRPr sz="1400">
                <a:solidFill>
                  <a:schemeClr val="bg1"/>
                </a:solidFill>
                <a:latin typeface="FrutigerNext LT Regular"/>
                <a:ea typeface="MS PGothic" panose="020B0600070205080204" pitchFamily="34" charset="-128"/>
              </a:defRPr>
            </a:lvl4pPr>
            <a:lvl5pPr marL="2057400" indent="-228600" defTabSz="801688">
              <a:defRPr sz="1400">
                <a:solidFill>
                  <a:schemeClr val="bg1"/>
                </a:solidFill>
                <a:latin typeface="FrutigerNext LT Regular"/>
                <a:ea typeface="MS PGothic" panose="020B0600070205080204" pitchFamily="34" charset="-128"/>
              </a:defRPr>
            </a:lvl5pPr>
            <a:lvl6pPr marL="25146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6pPr>
            <a:lvl7pPr marL="29718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7pPr>
            <a:lvl8pPr marL="34290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8pPr>
            <a:lvl9pPr marL="3886200" indent="-228600" defTabSz="801688" eaLnBrk="0" fontAlgn="base" hangingPunct="0">
              <a:spcBef>
                <a:spcPct val="0"/>
              </a:spcBef>
              <a:spcAft>
                <a:spcPct val="0"/>
              </a:spcAft>
              <a:defRPr sz="1400">
                <a:solidFill>
                  <a:schemeClr val="bg1"/>
                </a:solidFill>
                <a:latin typeface="FrutigerNext LT Regular"/>
                <a:ea typeface="MS PGothic" panose="020B0600070205080204" pitchFamily="34" charset="-128"/>
              </a:defRPr>
            </a:lvl9pPr>
          </a:lstStyle>
          <a:p>
            <a:pPr eaLnBrk="1" hangingPunct="1">
              <a:defRPr/>
            </a:pPr>
            <a:r>
              <a:rPr lang="en-US" altLang="zh-CN" b="1" smtClean="0">
                <a:latin typeface="Arial" panose="020B0604020202020204" pitchFamily="34" charset="0"/>
              </a:rPr>
              <a:t>www.pkucare.com</a:t>
            </a:r>
          </a:p>
        </p:txBody>
      </p:sp>
      <p:pic>
        <p:nvPicPr>
          <p:cNvPr id="3077" name="Picture 16" descr="标志"/>
          <p:cNvPicPr>
            <a:picLocks noChangeAspect="1" noChangeArrowheads="1"/>
          </p:cNvPicPr>
          <p:nvPr/>
        </p:nvPicPr>
        <p:blipFill>
          <a:blip r:embed="rId14"/>
          <a:srcRect/>
          <a:stretch>
            <a:fillRect/>
          </a:stretch>
        </p:blipFill>
        <p:spPr bwMode="auto">
          <a:xfrm>
            <a:off x="468313" y="333375"/>
            <a:ext cx="2374900" cy="617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2pPr>
      <a:lvl3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3pPr>
      <a:lvl4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4pPr>
      <a:lvl5pPr algn="ctr" defTabSz="801688" rtl="0" eaLnBrk="0" fontAlgn="base" hangingPunct="0">
        <a:spcBef>
          <a:spcPct val="0"/>
        </a:spcBef>
        <a:spcAft>
          <a:spcPct val="0"/>
        </a:spcAft>
        <a:defRPr sz="3800">
          <a:solidFill>
            <a:schemeClr val="tx2"/>
          </a:solidFill>
          <a:latin typeface="Arial" pitchFamily="34" charset="0"/>
          <a:ea typeface="宋体" pitchFamily="2" charset="-122"/>
        </a:defRPr>
      </a:lvl5pPr>
      <a:lvl6pPr marL="457200" algn="ctr" defTabSz="801688" rtl="0" fontAlgn="base">
        <a:spcBef>
          <a:spcPct val="0"/>
        </a:spcBef>
        <a:spcAft>
          <a:spcPct val="0"/>
        </a:spcAft>
        <a:defRPr sz="3800">
          <a:solidFill>
            <a:schemeClr val="tx2"/>
          </a:solidFill>
          <a:latin typeface="Arial" pitchFamily="34" charset="0"/>
          <a:ea typeface="宋体" pitchFamily="2" charset="-122"/>
        </a:defRPr>
      </a:lvl6pPr>
      <a:lvl7pPr marL="914400" algn="ctr" defTabSz="801688" rtl="0" fontAlgn="base">
        <a:spcBef>
          <a:spcPct val="0"/>
        </a:spcBef>
        <a:spcAft>
          <a:spcPct val="0"/>
        </a:spcAft>
        <a:defRPr sz="3800">
          <a:solidFill>
            <a:schemeClr val="tx2"/>
          </a:solidFill>
          <a:latin typeface="Arial" pitchFamily="34" charset="0"/>
          <a:ea typeface="宋体" pitchFamily="2" charset="-122"/>
        </a:defRPr>
      </a:lvl7pPr>
      <a:lvl8pPr marL="1371600" algn="ctr" defTabSz="801688" rtl="0" fontAlgn="base">
        <a:spcBef>
          <a:spcPct val="0"/>
        </a:spcBef>
        <a:spcAft>
          <a:spcPct val="0"/>
        </a:spcAft>
        <a:defRPr sz="3800">
          <a:solidFill>
            <a:schemeClr val="tx2"/>
          </a:solidFill>
          <a:latin typeface="Arial" pitchFamily="34" charset="0"/>
          <a:ea typeface="宋体" pitchFamily="2" charset="-122"/>
        </a:defRPr>
      </a:lvl8pPr>
      <a:lvl9pPr marL="1828800" algn="ctr" defTabSz="801688" rtl="0" fontAlgn="base">
        <a:spcBef>
          <a:spcPct val="0"/>
        </a:spcBef>
        <a:spcAft>
          <a:spcPct val="0"/>
        </a:spcAft>
        <a:defRPr sz="3800">
          <a:solidFill>
            <a:schemeClr val="tx2"/>
          </a:solidFill>
          <a:latin typeface="Arial" pitchFamily="34"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fontAlgn="base">
        <a:spcBef>
          <a:spcPct val="20000"/>
        </a:spcBef>
        <a:spcAft>
          <a:spcPct val="0"/>
        </a:spcAft>
        <a:buChar char="»"/>
        <a:defRPr sz="1700">
          <a:solidFill>
            <a:schemeClr val="tx1"/>
          </a:solidFill>
          <a:latin typeface="+mn-lt"/>
          <a:ea typeface="+mn-ea"/>
        </a:defRPr>
      </a:lvl6pPr>
      <a:lvl7pPr marL="2717800" indent="-201613" algn="l" defTabSz="801688" rtl="0" fontAlgn="base">
        <a:spcBef>
          <a:spcPct val="20000"/>
        </a:spcBef>
        <a:spcAft>
          <a:spcPct val="0"/>
        </a:spcAft>
        <a:buChar char="»"/>
        <a:defRPr sz="1700">
          <a:solidFill>
            <a:schemeClr val="tx1"/>
          </a:solidFill>
          <a:latin typeface="+mn-lt"/>
          <a:ea typeface="+mn-ea"/>
        </a:defRPr>
      </a:lvl7pPr>
      <a:lvl8pPr marL="3175000" indent="-201613" algn="l" defTabSz="801688" rtl="0" fontAlgn="base">
        <a:spcBef>
          <a:spcPct val="20000"/>
        </a:spcBef>
        <a:spcAft>
          <a:spcPct val="0"/>
        </a:spcAft>
        <a:buChar char="»"/>
        <a:defRPr sz="1700">
          <a:solidFill>
            <a:schemeClr val="tx1"/>
          </a:solidFill>
          <a:latin typeface="+mn-lt"/>
          <a:ea typeface="+mn-ea"/>
        </a:defRPr>
      </a:lvl8pPr>
      <a:lvl9pPr marL="3632200" indent="-201613" algn="l" defTabSz="801688" rtl="0" fontAlgn="base">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16.jpe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21.png"/><Relationship Id="rId5" Type="http://schemas.openxmlformats.org/officeDocument/2006/relationships/image" Target="../media/image14.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22.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8.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8.xml"/><Relationship Id="rId5" Type="http://schemas.openxmlformats.org/officeDocument/2006/relationships/image" Target="../media/image26.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29.jpe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9.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10.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11.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12.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13.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1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9"/>
          <p:cNvSpPr txBox="1">
            <a:spLocks noChangeArrowheads="1"/>
          </p:cNvSpPr>
          <p:nvPr/>
        </p:nvSpPr>
        <p:spPr bwMode="auto">
          <a:xfrm>
            <a:off x="827088" y="3644900"/>
            <a:ext cx="7848600" cy="830997"/>
          </a:xfrm>
          <a:prstGeom prst="rect">
            <a:avLst/>
          </a:prstGeom>
          <a:noFill/>
          <a:ln w="9525">
            <a:noFill/>
            <a:miter lim="800000"/>
            <a:headEnd/>
            <a:tailEnd/>
          </a:ln>
        </p:spPr>
        <p:txBody>
          <a:bodyPr>
            <a:spAutoFit/>
          </a:bodyPr>
          <a:lstStyle/>
          <a:p>
            <a:pPr algn="r" eaLnBrk="1" hangingPunct="1"/>
            <a:r>
              <a:rPr lang="zh-CN" altLang="zh-CN" sz="2400" dirty="0">
                <a:latin typeface="微软雅黑" pitchFamily="34" charset="-122"/>
                <a:ea typeface="微软雅黑" pitchFamily="34" charset="-122"/>
              </a:rPr>
              <a:t>北大国际医院集团</a:t>
            </a:r>
            <a:endParaRPr lang="zh-CN" altLang="en-US" sz="2400" dirty="0">
              <a:latin typeface="微软雅黑" pitchFamily="34" charset="-122"/>
              <a:ea typeface="微软雅黑" pitchFamily="34" charset="-122"/>
            </a:endParaRPr>
          </a:p>
          <a:p>
            <a:pPr algn="r" eaLnBrk="1" hangingPunct="1"/>
            <a:r>
              <a:rPr lang="zh-CN" altLang="zh-CN" sz="2400" dirty="0">
                <a:latin typeface="微软雅黑" pitchFamily="34" charset="-122"/>
                <a:ea typeface="微软雅黑" pitchFamily="34" charset="-122"/>
              </a:rPr>
              <a:t>西南合成制药</a:t>
            </a:r>
            <a:r>
              <a:rPr lang="zh-CN" altLang="zh-CN" sz="2400" dirty="0" smtClean="0">
                <a:latin typeface="微软雅黑" pitchFamily="34" charset="-122"/>
                <a:ea typeface="微软雅黑" pitchFamily="34" charset="-122"/>
              </a:rPr>
              <a:t>股份有限公司</a:t>
            </a:r>
            <a:endParaRPr lang="zh-CN" altLang="en-US" sz="2400" dirty="0">
              <a:latin typeface="微软雅黑" pitchFamily="34" charset="-122"/>
              <a:ea typeface="微软雅黑" pitchFamily="34" charset="-122"/>
            </a:endParaRPr>
          </a:p>
        </p:txBody>
      </p:sp>
      <p:sp>
        <p:nvSpPr>
          <p:cNvPr id="7176" name="Text Box 2"/>
          <p:cNvSpPr txBox="1">
            <a:spLocks noChangeArrowheads="1"/>
          </p:cNvSpPr>
          <p:nvPr/>
        </p:nvSpPr>
        <p:spPr bwMode="auto">
          <a:xfrm>
            <a:off x="1331913" y="1052513"/>
            <a:ext cx="7353300" cy="1879600"/>
          </a:xfrm>
          <a:prstGeom prst="rect">
            <a:avLst/>
          </a:prstGeom>
          <a:noFill/>
          <a:ln w="9525" algn="ctr">
            <a:noFill/>
            <a:miter lim="800000"/>
            <a:headEnd/>
            <a:tailEnd/>
          </a:ln>
        </p:spPr>
        <p:txBody>
          <a:bodyPr lIns="79200" tIns="39600" rIns="79200" bIns="39600">
            <a:spAutoFit/>
          </a:bodyPr>
          <a:lstStyle/>
          <a:p>
            <a:pPr algn="r" defTabSz="801688" eaLnBrk="1" hangingPunct="1">
              <a:spcBef>
                <a:spcPct val="50000"/>
              </a:spcBef>
            </a:pPr>
            <a:r>
              <a:rPr lang="zh-CN" altLang="en-US" sz="3600" b="1">
                <a:solidFill>
                  <a:srgbClr val="333333"/>
                </a:solidFill>
                <a:ea typeface="微软雅黑" pitchFamily="34" charset="-122"/>
              </a:rPr>
              <a:t>北大国际医院集团</a:t>
            </a:r>
            <a:endParaRPr lang="en-US" altLang="zh-CN" sz="3600" b="1">
              <a:solidFill>
                <a:srgbClr val="333333"/>
              </a:solidFill>
              <a:ea typeface="微软雅黑" pitchFamily="34" charset="-122"/>
            </a:endParaRPr>
          </a:p>
          <a:p>
            <a:pPr algn="r" defTabSz="801688" eaLnBrk="1" hangingPunct="1">
              <a:spcBef>
                <a:spcPts val="600"/>
              </a:spcBef>
            </a:pPr>
            <a:r>
              <a:rPr lang="zh-CN" altLang="en-US" sz="3600" b="1">
                <a:solidFill>
                  <a:srgbClr val="333333"/>
                </a:solidFill>
                <a:ea typeface="微软雅黑" pitchFamily="34" charset="-122"/>
              </a:rPr>
              <a:t>西南合成制药股份有限公司</a:t>
            </a:r>
            <a:endParaRPr lang="en-US" altLang="zh-CN" sz="3600" b="1">
              <a:solidFill>
                <a:srgbClr val="333333"/>
              </a:solidFill>
              <a:ea typeface="微软雅黑" pitchFamily="34" charset="-122"/>
            </a:endParaRPr>
          </a:p>
          <a:p>
            <a:pPr algn="r" defTabSz="801688" eaLnBrk="1" hangingPunct="1">
              <a:spcBef>
                <a:spcPts val="600"/>
              </a:spcBef>
            </a:pPr>
            <a:r>
              <a:rPr lang="zh-CN" altLang="en-US" sz="3600" b="1">
                <a:solidFill>
                  <a:srgbClr val="333333"/>
                </a:solidFill>
                <a:ea typeface="微软雅黑" pitchFamily="34" charset="-122"/>
              </a:rPr>
              <a:t>投资宣讲会</a:t>
            </a:r>
            <a:endParaRPr lang="en-US" altLang="zh-CN" sz="3600" b="1">
              <a:solidFill>
                <a:srgbClr val="333333"/>
              </a:solidFill>
              <a:ea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63491" name="Group 45"/>
          <p:cNvGrpSpPr>
            <a:grpSpLocks/>
          </p:cNvGrpSpPr>
          <p:nvPr/>
        </p:nvGrpSpPr>
        <p:grpSpPr bwMode="auto">
          <a:xfrm>
            <a:off x="0" y="0"/>
            <a:ext cx="9144000" cy="1781175"/>
            <a:chOff x="0" y="0"/>
            <a:chExt cx="5760" cy="1122"/>
          </a:xfrm>
        </p:grpSpPr>
        <p:pic>
          <p:nvPicPr>
            <p:cNvPr id="63492"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63493"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63494" name="Rectangle 6"/>
          <p:cNvSpPr>
            <a:spLocks noChangeArrowheads="1"/>
          </p:cNvSpPr>
          <p:nvPr/>
        </p:nvSpPr>
        <p:spPr bwMode="auto">
          <a:xfrm>
            <a:off x="5867400" y="600075"/>
            <a:ext cx="3028950" cy="88423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r"/>
            <a:r>
              <a:rPr lang="zh-CN" altLang="en-US" sz="2400" b="1">
                <a:solidFill>
                  <a:schemeClr val="tx1"/>
                </a:solidFill>
                <a:ea typeface="微软雅黑" pitchFamily="34" charset="-122"/>
              </a:rPr>
              <a:t>历经发展之后</a:t>
            </a:r>
          </a:p>
          <a:p>
            <a:pPr algn="r"/>
            <a:r>
              <a:rPr lang="zh-CN" altLang="en-US" sz="2800" b="1">
                <a:solidFill>
                  <a:srgbClr val="FF0000"/>
                </a:solidFill>
                <a:ea typeface="微软雅黑" pitchFamily="34" charset="-122"/>
              </a:rPr>
              <a:t>西南合成股权结构</a:t>
            </a:r>
          </a:p>
        </p:txBody>
      </p:sp>
      <p:sp>
        <p:nvSpPr>
          <p:cNvPr id="63495" name="Rectangle 12"/>
          <p:cNvSpPr>
            <a:spLocks noChangeArrowheads="1"/>
          </p:cNvSpPr>
          <p:nvPr/>
        </p:nvSpPr>
        <p:spPr bwMode="auto">
          <a:xfrm>
            <a:off x="2008188" y="1701800"/>
            <a:ext cx="4926012" cy="458788"/>
          </a:xfrm>
          <a:prstGeom prst="rect">
            <a:avLst/>
          </a:prstGeom>
          <a:solidFill>
            <a:srgbClr val="0075C2"/>
          </a:solidFill>
          <a:ln w="9525">
            <a:noFill/>
            <a:miter lim="800000"/>
            <a:headEnd/>
            <a:tailEnd/>
          </a:ln>
        </p:spPr>
        <p:txBody>
          <a:bodyPr>
            <a:spAutoFit/>
          </a:bodyPr>
          <a:lstStyle/>
          <a:p>
            <a:pPr algn="ctr" eaLnBrk="1" hangingPunct="1">
              <a:lnSpc>
                <a:spcPct val="150000"/>
              </a:lnSpc>
            </a:pPr>
            <a:r>
              <a:rPr lang="zh-CN" altLang="en-US" sz="1600" b="1">
                <a:latin typeface="微软雅黑" pitchFamily="34" charset="-122"/>
                <a:ea typeface="微软雅黑" pitchFamily="34" charset="-122"/>
              </a:rPr>
              <a:t>北大国际医院集团</a:t>
            </a:r>
            <a:endParaRPr lang="en-US" altLang="zh-CN" sz="1600">
              <a:latin typeface="微软雅黑" pitchFamily="34" charset="-122"/>
              <a:ea typeface="微软雅黑" pitchFamily="34" charset="-122"/>
            </a:endParaRPr>
          </a:p>
        </p:txBody>
      </p:sp>
      <p:sp>
        <p:nvSpPr>
          <p:cNvPr id="63500" name="Rectangle 13"/>
          <p:cNvSpPr>
            <a:spLocks noChangeArrowheads="1"/>
          </p:cNvSpPr>
          <p:nvPr/>
        </p:nvSpPr>
        <p:spPr bwMode="auto">
          <a:xfrm>
            <a:off x="3792538" y="4540250"/>
            <a:ext cx="1625600" cy="304800"/>
          </a:xfrm>
          <a:prstGeom prst="rect">
            <a:avLst/>
          </a:prstGeom>
          <a:solidFill>
            <a:srgbClr val="0075C2"/>
          </a:solidFill>
          <a:ln w="9525">
            <a:noFill/>
            <a:miter lim="800000"/>
            <a:headEnd/>
            <a:tailEnd/>
          </a:ln>
        </p:spPr>
        <p:txBody>
          <a:bodyPr anchor="ctr">
            <a:spAutoFit/>
          </a:bodyPr>
          <a:lstStyle/>
          <a:p>
            <a:pPr algn="ctr" eaLnBrk="1" hangingPunct="1"/>
            <a:r>
              <a:rPr lang="zh-CN" altLang="en-US" b="1">
                <a:latin typeface="Arial" pitchFamily="34" charset="0"/>
                <a:ea typeface="微软雅黑" pitchFamily="34" charset="-122"/>
              </a:rPr>
              <a:t>北医医药</a:t>
            </a:r>
            <a:endParaRPr lang="zh-CN" altLang="en-US">
              <a:latin typeface="Arial" pitchFamily="34" charset="0"/>
              <a:ea typeface="微软雅黑" pitchFamily="34" charset="-122"/>
            </a:endParaRPr>
          </a:p>
        </p:txBody>
      </p:sp>
      <p:sp>
        <p:nvSpPr>
          <p:cNvPr id="63502" name="Rectangle 17"/>
          <p:cNvSpPr>
            <a:spLocks noChangeArrowheads="1"/>
          </p:cNvSpPr>
          <p:nvPr/>
        </p:nvSpPr>
        <p:spPr bwMode="auto">
          <a:xfrm>
            <a:off x="5508625" y="4540250"/>
            <a:ext cx="1741488" cy="304800"/>
          </a:xfrm>
          <a:prstGeom prst="rect">
            <a:avLst/>
          </a:prstGeom>
          <a:solidFill>
            <a:srgbClr val="0075C2"/>
          </a:solidFill>
          <a:ln w="9525">
            <a:noFill/>
            <a:miter lim="800000"/>
            <a:headEnd/>
            <a:tailEnd/>
          </a:ln>
        </p:spPr>
        <p:txBody>
          <a:bodyPr anchor="ctr">
            <a:spAutoFit/>
          </a:bodyPr>
          <a:lstStyle/>
          <a:p>
            <a:pPr algn="ctr" eaLnBrk="1" hangingPunct="1"/>
            <a:r>
              <a:rPr lang="zh-CN" altLang="en-US" b="1">
                <a:latin typeface="Arial" pitchFamily="34" charset="0"/>
                <a:ea typeface="微软雅黑" pitchFamily="34" charset="-122"/>
              </a:rPr>
              <a:t>方正拓康</a:t>
            </a:r>
          </a:p>
        </p:txBody>
      </p:sp>
      <p:sp>
        <p:nvSpPr>
          <p:cNvPr id="63503" name="Rectangle 12"/>
          <p:cNvSpPr>
            <a:spLocks noChangeArrowheads="1"/>
          </p:cNvSpPr>
          <p:nvPr/>
        </p:nvSpPr>
        <p:spPr bwMode="auto">
          <a:xfrm>
            <a:off x="125413" y="4540250"/>
            <a:ext cx="1668462" cy="304800"/>
          </a:xfrm>
          <a:prstGeom prst="rect">
            <a:avLst/>
          </a:prstGeom>
          <a:solidFill>
            <a:srgbClr val="0075C2"/>
          </a:solidFill>
          <a:ln w="9525">
            <a:noFill/>
            <a:miter lim="800000"/>
            <a:headEnd/>
            <a:tailEnd/>
          </a:ln>
        </p:spPr>
        <p:txBody>
          <a:bodyPr anchor="ctr">
            <a:spAutoFit/>
          </a:bodyPr>
          <a:lstStyle/>
          <a:p>
            <a:pPr algn="ctr" eaLnBrk="1" hangingPunct="1"/>
            <a:r>
              <a:rPr lang="zh-CN" altLang="en-US" b="1">
                <a:latin typeface="Arial" pitchFamily="34" charset="0"/>
                <a:ea typeface="微软雅黑" pitchFamily="34" charset="-122"/>
              </a:rPr>
              <a:t>大新药业</a:t>
            </a:r>
            <a:endParaRPr lang="en-US" altLang="zh-CN" b="1">
              <a:latin typeface="Arial" pitchFamily="34" charset="0"/>
              <a:ea typeface="微软雅黑" pitchFamily="34" charset="-122"/>
            </a:endParaRPr>
          </a:p>
        </p:txBody>
      </p:sp>
      <p:sp>
        <p:nvSpPr>
          <p:cNvPr id="63504" name="Rectangle 12"/>
          <p:cNvSpPr>
            <a:spLocks noChangeArrowheads="1"/>
          </p:cNvSpPr>
          <p:nvPr/>
        </p:nvSpPr>
        <p:spPr bwMode="auto">
          <a:xfrm>
            <a:off x="1882775" y="4538663"/>
            <a:ext cx="1806575" cy="336550"/>
          </a:xfrm>
          <a:prstGeom prst="rect">
            <a:avLst/>
          </a:prstGeom>
          <a:solidFill>
            <a:srgbClr val="0075C2"/>
          </a:solidFill>
          <a:ln w="9525">
            <a:noFill/>
            <a:miter lim="800000"/>
            <a:headEnd/>
            <a:tailEnd/>
          </a:ln>
        </p:spPr>
        <p:txBody>
          <a:bodyPr anchor="ctr">
            <a:spAutoFit/>
          </a:bodyPr>
          <a:lstStyle/>
          <a:p>
            <a:pPr algn="ctr" eaLnBrk="1" hangingPunct="1">
              <a:lnSpc>
                <a:spcPct val="115000"/>
              </a:lnSpc>
            </a:pPr>
            <a:r>
              <a:rPr lang="zh-CN" altLang="en-US" b="1">
                <a:latin typeface="Arial" pitchFamily="34" charset="0"/>
                <a:ea typeface="微软雅黑" pitchFamily="34" charset="-122"/>
              </a:rPr>
              <a:t>方港医药</a:t>
            </a:r>
            <a:endParaRPr lang="en-US" altLang="zh-CN" sz="1200" b="1">
              <a:latin typeface="Arial" pitchFamily="34" charset="0"/>
              <a:ea typeface="微软雅黑" pitchFamily="34" charset="-122"/>
            </a:endParaRPr>
          </a:p>
        </p:txBody>
      </p:sp>
      <p:sp>
        <p:nvSpPr>
          <p:cNvPr id="63505" name="Rectangle 13"/>
          <p:cNvSpPr>
            <a:spLocks noChangeArrowheads="1"/>
          </p:cNvSpPr>
          <p:nvPr/>
        </p:nvSpPr>
        <p:spPr bwMode="auto">
          <a:xfrm>
            <a:off x="7335838" y="4540250"/>
            <a:ext cx="1698625" cy="304800"/>
          </a:xfrm>
          <a:prstGeom prst="rect">
            <a:avLst/>
          </a:prstGeom>
          <a:solidFill>
            <a:srgbClr val="0075C2"/>
          </a:solidFill>
          <a:ln w="9525">
            <a:noFill/>
            <a:miter lim="800000"/>
            <a:headEnd/>
            <a:tailEnd/>
          </a:ln>
        </p:spPr>
        <p:txBody>
          <a:bodyPr anchor="ctr">
            <a:spAutoFit/>
          </a:bodyPr>
          <a:lstStyle/>
          <a:p>
            <a:pPr algn="ctr" eaLnBrk="1" hangingPunct="1"/>
            <a:r>
              <a:rPr lang="zh-CN" altLang="en-US" b="1">
                <a:latin typeface="Arial" pitchFamily="34" charset="0"/>
                <a:ea typeface="微软雅黑" pitchFamily="34" charset="-122"/>
              </a:rPr>
              <a:t>方鑫化工</a:t>
            </a:r>
          </a:p>
        </p:txBody>
      </p:sp>
      <p:sp>
        <p:nvSpPr>
          <p:cNvPr id="63506" name="Line 10"/>
          <p:cNvSpPr>
            <a:spLocks noChangeShapeType="1"/>
          </p:cNvSpPr>
          <p:nvPr/>
        </p:nvSpPr>
        <p:spPr bwMode="auto">
          <a:xfrm>
            <a:off x="592138" y="4264025"/>
            <a:ext cx="7467600" cy="0"/>
          </a:xfrm>
          <a:prstGeom prst="line">
            <a:avLst/>
          </a:prstGeom>
          <a:noFill/>
          <a:ln w="19050">
            <a:solidFill>
              <a:srgbClr val="5F5F5F"/>
            </a:solidFill>
            <a:round/>
            <a:headEnd/>
            <a:tailEnd/>
          </a:ln>
        </p:spPr>
        <p:txBody>
          <a:bodyPr lIns="80152" tIns="40076" rIns="80152" bIns="40076"/>
          <a:lstStyle/>
          <a:p>
            <a:endParaRPr lang="zh-CN" altLang="en-US"/>
          </a:p>
        </p:txBody>
      </p:sp>
      <p:sp>
        <p:nvSpPr>
          <p:cNvPr id="63507" name="Rectangle 12"/>
          <p:cNvSpPr>
            <a:spLocks noChangeArrowheads="1"/>
          </p:cNvSpPr>
          <p:nvPr/>
        </p:nvSpPr>
        <p:spPr bwMode="auto">
          <a:xfrm>
            <a:off x="125413" y="4838700"/>
            <a:ext cx="1668462" cy="730250"/>
          </a:xfrm>
          <a:prstGeom prst="rect">
            <a:avLst/>
          </a:prstGeom>
          <a:solidFill>
            <a:srgbClr val="EAEAEA"/>
          </a:solidFill>
          <a:ln w="9525">
            <a:noFill/>
            <a:miter lim="800000"/>
            <a:headEnd/>
            <a:tailEnd/>
          </a:ln>
        </p:spPr>
        <p:txBody>
          <a:bodyPr>
            <a:spAutoFit/>
          </a:bodyPr>
          <a:lstStyle/>
          <a:p>
            <a:pPr algn="ctr" eaLnBrk="1" hangingPunct="1"/>
            <a:r>
              <a:rPr lang="zh-CN" altLang="en-US" b="1">
                <a:solidFill>
                  <a:schemeClr val="tx1"/>
                </a:solidFill>
                <a:latin typeface="微软雅黑" pitchFamily="34" charset="-122"/>
                <a:ea typeface="微软雅黑" pitchFamily="34" charset="-122"/>
              </a:rPr>
              <a:t>重庆</a:t>
            </a:r>
            <a:endParaRPr lang="en-US" altLang="zh-CN" b="1">
              <a:solidFill>
                <a:schemeClr val="tx1"/>
              </a:solidFill>
              <a:latin typeface="微软雅黑" pitchFamily="34" charset="-122"/>
              <a:ea typeface="微软雅黑" pitchFamily="34" charset="-122"/>
            </a:endParaRPr>
          </a:p>
          <a:p>
            <a:pPr algn="ctr" eaLnBrk="1" hangingPunct="1"/>
            <a:r>
              <a:rPr lang="zh-CN" altLang="en-US">
                <a:solidFill>
                  <a:schemeClr val="tx1"/>
                </a:solidFill>
                <a:latin typeface="微软雅黑" pitchFamily="34" charset="-122"/>
                <a:ea typeface="微软雅黑" pitchFamily="34" charset="-122"/>
              </a:rPr>
              <a:t>生物药物生产商</a:t>
            </a:r>
          </a:p>
          <a:p>
            <a:pPr algn="ctr" eaLnBrk="1" hangingPunct="1"/>
            <a:r>
              <a:rPr lang="en-US" altLang="zh-CN">
                <a:solidFill>
                  <a:schemeClr val="tx1"/>
                </a:solidFill>
                <a:latin typeface="微软雅黑" pitchFamily="34" charset="-122"/>
                <a:ea typeface="微软雅黑" pitchFamily="34" charset="-122"/>
              </a:rPr>
              <a:t>(</a:t>
            </a:r>
            <a:r>
              <a:rPr lang="zh-CN" altLang="en-US">
                <a:solidFill>
                  <a:schemeClr val="tx1"/>
                </a:solidFill>
                <a:latin typeface="微软雅黑" pitchFamily="34" charset="-122"/>
                <a:ea typeface="微软雅黑" pitchFamily="34" charset="-122"/>
              </a:rPr>
              <a:t>原料药和制剂</a:t>
            </a:r>
            <a:r>
              <a:rPr lang="en-US" altLang="zh-CN">
                <a:solidFill>
                  <a:schemeClr val="tx1"/>
                </a:solidFill>
                <a:latin typeface="微软雅黑" pitchFamily="34" charset="-122"/>
                <a:ea typeface="微软雅黑" pitchFamily="34" charset="-122"/>
              </a:rPr>
              <a:t>)</a:t>
            </a:r>
            <a:endParaRPr lang="en-US" altLang="zh-CN" b="1">
              <a:solidFill>
                <a:schemeClr val="tx1"/>
              </a:solidFill>
              <a:latin typeface="微软雅黑" pitchFamily="34" charset="-122"/>
              <a:ea typeface="微软雅黑" pitchFamily="34" charset="-122"/>
            </a:endParaRPr>
          </a:p>
        </p:txBody>
      </p:sp>
      <p:sp>
        <p:nvSpPr>
          <p:cNvPr id="63509" name="Rectangle 13"/>
          <p:cNvSpPr>
            <a:spLocks noChangeArrowheads="1"/>
          </p:cNvSpPr>
          <p:nvPr/>
        </p:nvSpPr>
        <p:spPr bwMode="auto">
          <a:xfrm>
            <a:off x="3794125" y="4852988"/>
            <a:ext cx="1625600" cy="730250"/>
          </a:xfrm>
          <a:prstGeom prst="rect">
            <a:avLst/>
          </a:prstGeom>
          <a:solidFill>
            <a:srgbClr val="EAEAEA"/>
          </a:solidFill>
          <a:ln w="9525">
            <a:noFill/>
            <a:miter lim="800000"/>
            <a:headEnd/>
            <a:tailEnd/>
          </a:ln>
        </p:spPr>
        <p:txBody>
          <a:bodyPr>
            <a:spAutoFit/>
          </a:bodyPr>
          <a:lstStyle/>
          <a:p>
            <a:pPr algn="ctr" eaLnBrk="1" hangingPunct="1"/>
            <a:r>
              <a:rPr lang="zh-CN" altLang="en-US" b="1">
                <a:solidFill>
                  <a:schemeClr val="tx1"/>
                </a:solidFill>
                <a:latin typeface="微软雅黑" pitchFamily="34" charset="-122"/>
                <a:ea typeface="微软雅黑" pitchFamily="34" charset="-122"/>
              </a:rPr>
              <a:t>北京</a:t>
            </a:r>
            <a:endParaRPr lang="en-US" altLang="zh-CN" b="1">
              <a:solidFill>
                <a:schemeClr val="tx1"/>
              </a:solidFill>
              <a:latin typeface="微软雅黑" pitchFamily="34" charset="-122"/>
              <a:ea typeface="微软雅黑" pitchFamily="34" charset="-122"/>
            </a:endParaRPr>
          </a:p>
          <a:p>
            <a:pPr algn="ctr" eaLnBrk="1" hangingPunct="1"/>
            <a:r>
              <a:rPr lang="zh-CN" altLang="en-US">
                <a:solidFill>
                  <a:schemeClr val="tx1"/>
                </a:solidFill>
                <a:latin typeface="微软雅黑" pitchFamily="34" charset="-122"/>
                <a:ea typeface="微软雅黑" pitchFamily="34" charset="-122"/>
              </a:rPr>
              <a:t>营销平台</a:t>
            </a:r>
          </a:p>
          <a:p>
            <a:pPr algn="ctr" eaLnBrk="1" hangingPunct="1"/>
            <a:r>
              <a:rPr lang="en-US" altLang="zh-CN">
                <a:solidFill>
                  <a:schemeClr val="tx1"/>
                </a:solidFill>
                <a:latin typeface="微软雅黑" pitchFamily="34" charset="-122"/>
                <a:ea typeface="微软雅黑" pitchFamily="34" charset="-122"/>
              </a:rPr>
              <a:t> (</a:t>
            </a:r>
            <a:r>
              <a:rPr lang="zh-CN" altLang="en-US">
                <a:solidFill>
                  <a:schemeClr val="tx1"/>
                </a:solidFill>
                <a:latin typeface="微软雅黑" pitchFamily="34" charset="-122"/>
                <a:ea typeface="微软雅黑" pitchFamily="34" charset="-122"/>
              </a:rPr>
              <a:t>药品、医疗器械</a:t>
            </a:r>
            <a:r>
              <a:rPr lang="en-US" altLang="zh-CN">
                <a:solidFill>
                  <a:schemeClr val="tx1"/>
                </a:solidFill>
                <a:latin typeface="微软雅黑" pitchFamily="34" charset="-122"/>
                <a:ea typeface="微软雅黑" pitchFamily="34" charset="-122"/>
              </a:rPr>
              <a:t>)</a:t>
            </a:r>
          </a:p>
        </p:txBody>
      </p:sp>
      <p:sp>
        <p:nvSpPr>
          <p:cNvPr id="63511" name="Rectangle 17"/>
          <p:cNvSpPr>
            <a:spLocks noChangeArrowheads="1"/>
          </p:cNvSpPr>
          <p:nvPr/>
        </p:nvSpPr>
        <p:spPr bwMode="auto">
          <a:xfrm>
            <a:off x="5518150" y="4854575"/>
            <a:ext cx="1741488" cy="730250"/>
          </a:xfrm>
          <a:prstGeom prst="rect">
            <a:avLst/>
          </a:prstGeom>
          <a:solidFill>
            <a:srgbClr val="EAEAEA"/>
          </a:solidFill>
          <a:ln w="9525">
            <a:noFill/>
            <a:miter lim="800000"/>
            <a:headEnd/>
            <a:tailEnd/>
          </a:ln>
        </p:spPr>
        <p:txBody>
          <a:bodyPr>
            <a:spAutoFit/>
          </a:bodyPr>
          <a:lstStyle/>
          <a:p>
            <a:pPr algn="ctr" eaLnBrk="1" hangingPunct="1"/>
            <a:r>
              <a:rPr lang="zh-CN" altLang="en-US" b="1">
                <a:solidFill>
                  <a:schemeClr val="tx1"/>
                </a:solidFill>
                <a:latin typeface="微软雅黑" pitchFamily="34" charset="-122"/>
                <a:ea typeface="微软雅黑" pitchFamily="34" charset="-122"/>
              </a:rPr>
              <a:t>上海</a:t>
            </a:r>
            <a:r>
              <a:rPr lang="en-US" altLang="zh-CN" b="1">
                <a:solidFill>
                  <a:schemeClr val="tx1"/>
                </a:solidFill>
                <a:latin typeface="微软雅黑" pitchFamily="34" charset="-122"/>
                <a:ea typeface="微软雅黑" pitchFamily="34" charset="-122"/>
              </a:rPr>
              <a:t> </a:t>
            </a:r>
          </a:p>
          <a:p>
            <a:pPr algn="ctr" eaLnBrk="1" hangingPunct="1"/>
            <a:r>
              <a:rPr lang="zh-CN" altLang="en-US">
                <a:solidFill>
                  <a:schemeClr val="tx1"/>
                </a:solidFill>
                <a:latin typeface="微软雅黑" pitchFamily="34" charset="-122"/>
                <a:ea typeface="微软雅黑" pitchFamily="34" charset="-122"/>
              </a:rPr>
              <a:t>国际业务平台</a:t>
            </a:r>
            <a:endParaRPr lang="zh-CN" altLang="en-US" b="1">
              <a:solidFill>
                <a:schemeClr val="tx1"/>
              </a:solidFill>
              <a:latin typeface="微软雅黑" pitchFamily="34" charset="-122"/>
              <a:ea typeface="微软雅黑" pitchFamily="34" charset="-122"/>
            </a:endParaRPr>
          </a:p>
          <a:p>
            <a:pPr algn="ctr" eaLnBrk="1" hangingPunct="1"/>
            <a:endParaRPr lang="zh-CN" altLang="en-US" b="1">
              <a:solidFill>
                <a:schemeClr val="tx1"/>
              </a:solidFill>
              <a:latin typeface="微软雅黑" pitchFamily="34" charset="-122"/>
              <a:ea typeface="微软雅黑" pitchFamily="34" charset="-122"/>
            </a:endParaRPr>
          </a:p>
        </p:txBody>
      </p:sp>
      <p:sp>
        <p:nvSpPr>
          <p:cNvPr id="63512" name="Rectangle 13"/>
          <p:cNvSpPr>
            <a:spLocks noChangeArrowheads="1"/>
          </p:cNvSpPr>
          <p:nvPr/>
        </p:nvSpPr>
        <p:spPr bwMode="auto">
          <a:xfrm>
            <a:off x="7337425" y="4859338"/>
            <a:ext cx="1698625" cy="738664"/>
          </a:xfrm>
          <a:prstGeom prst="rect">
            <a:avLst/>
          </a:prstGeom>
          <a:solidFill>
            <a:srgbClr val="EAEAEA"/>
          </a:solidFill>
          <a:ln w="9525">
            <a:noFill/>
            <a:miter lim="800000"/>
            <a:headEnd/>
            <a:tailEnd/>
          </a:ln>
        </p:spPr>
        <p:txBody>
          <a:bodyPr>
            <a:spAutoFit/>
          </a:bodyPr>
          <a:lstStyle/>
          <a:p>
            <a:pPr algn="ctr" eaLnBrk="1" hangingPunct="1"/>
            <a:r>
              <a:rPr lang="en-US" altLang="zh-CN" dirty="0">
                <a:latin typeface="微软雅黑" pitchFamily="34" charset="-122"/>
                <a:ea typeface="微软雅黑" pitchFamily="34" charset="-122"/>
              </a:rPr>
              <a:t> </a:t>
            </a:r>
            <a:r>
              <a:rPr lang="zh-CN" altLang="en-US" b="1" dirty="0">
                <a:solidFill>
                  <a:schemeClr val="tx1"/>
                </a:solidFill>
                <a:latin typeface="微软雅黑" pitchFamily="34" charset="-122"/>
                <a:ea typeface="微软雅黑" pitchFamily="34" charset="-122"/>
              </a:rPr>
              <a:t>重庆</a:t>
            </a:r>
            <a:r>
              <a:rPr lang="en-US" altLang="zh-CN" b="1" dirty="0">
                <a:solidFill>
                  <a:schemeClr val="tx1"/>
                </a:solidFill>
                <a:latin typeface="微软雅黑" pitchFamily="34" charset="-122"/>
                <a:ea typeface="微软雅黑" pitchFamily="34" charset="-122"/>
              </a:rPr>
              <a:t> </a:t>
            </a:r>
          </a:p>
          <a:p>
            <a:pPr algn="ctr" eaLnBrk="1" hangingPunct="1"/>
            <a:r>
              <a:rPr lang="zh-CN" altLang="en-US" dirty="0">
                <a:solidFill>
                  <a:schemeClr val="tx1"/>
                </a:solidFill>
                <a:latin typeface="微软雅黑" pitchFamily="34" charset="-122"/>
                <a:ea typeface="微软雅黑" pitchFamily="34" charset="-122"/>
              </a:rPr>
              <a:t>精细</a:t>
            </a:r>
            <a:r>
              <a:rPr lang="zh-CN" altLang="en-US" dirty="0" smtClean="0">
                <a:solidFill>
                  <a:schemeClr val="tx1"/>
                </a:solidFill>
                <a:latin typeface="微软雅黑" pitchFamily="34" charset="-122"/>
                <a:ea typeface="微软雅黑" pitchFamily="34" charset="-122"/>
              </a:rPr>
              <a:t>化工</a:t>
            </a:r>
            <a:endParaRPr lang="en-US" altLang="zh-CN" dirty="0" smtClean="0">
              <a:solidFill>
                <a:schemeClr val="tx1"/>
              </a:solidFill>
              <a:latin typeface="微软雅黑" pitchFamily="34" charset="-122"/>
              <a:ea typeface="微软雅黑" pitchFamily="34" charset="-122"/>
            </a:endParaRPr>
          </a:p>
          <a:p>
            <a:pPr algn="ctr" eaLnBrk="1" hangingPunct="1"/>
            <a:endParaRPr lang="en-US" altLang="zh-CN" dirty="0">
              <a:solidFill>
                <a:schemeClr val="tx1"/>
              </a:solidFill>
              <a:latin typeface="微软雅黑" pitchFamily="34" charset="-122"/>
              <a:ea typeface="微软雅黑" pitchFamily="34" charset="-122"/>
            </a:endParaRPr>
          </a:p>
        </p:txBody>
      </p:sp>
      <p:sp>
        <p:nvSpPr>
          <p:cNvPr id="63513" name="Rectangle 12"/>
          <p:cNvSpPr>
            <a:spLocks noChangeArrowheads="1"/>
          </p:cNvSpPr>
          <p:nvPr/>
        </p:nvSpPr>
        <p:spPr bwMode="auto">
          <a:xfrm>
            <a:off x="1984375" y="2420938"/>
            <a:ext cx="4973638" cy="418191"/>
          </a:xfrm>
          <a:prstGeom prst="rect">
            <a:avLst/>
          </a:prstGeom>
          <a:solidFill>
            <a:srgbClr val="0075C2"/>
          </a:solidFill>
          <a:ln w="9525">
            <a:noFill/>
            <a:miter lim="800000"/>
            <a:headEnd/>
            <a:tailEnd/>
          </a:ln>
        </p:spPr>
        <p:txBody>
          <a:bodyPr>
            <a:spAutoFit/>
          </a:bodyPr>
          <a:lstStyle/>
          <a:p>
            <a:pPr algn="ctr" eaLnBrk="1" hangingPunct="1">
              <a:lnSpc>
                <a:spcPct val="150000"/>
              </a:lnSpc>
            </a:pPr>
            <a:r>
              <a:rPr lang="zh-CN" altLang="en-US" sz="1600" b="1" dirty="0">
                <a:latin typeface="微软雅黑" pitchFamily="34" charset="-122"/>
                <a:ea typeface="微软雅黑" pitchFamily="34" charset="-122"/>
              </a:rPr>
              <a:t>西南</a:t>
            </a:r>
            <a:r>
              <a:rPr lang="zh-CN" altLang="en-US" sz="1600" b="1" dirty="0" smtClean="0">
                <a:latin typeface="微软雅黑" pitchFamily="34" charset="-122"/>
                <a:ea typeface="微软雅黑" pitchFamily="34" charset="-122"/>
              </a:rPr>
              <a:t>合成</a:t>
            </a:r>
            <a:r>
              <a:rPr lang="zh-CN" altLang="en-US" sz="1600" b="1" dirty="0" smtClean="0">
                <a:latin typeface="微软雅黑" pitchFamily="34" charset="-122"/>
                <a:ea typeface="微软雅黑" pitchFamily="34" charset="-122"/>
              </a:rPr>
              <a:t>医药</a:t>
            </a:r>
            <a:r>
              <a:rPr lang="zh-CN" altLang="en-US" sz="1600" b="1" dirty="0" smtClean="0">
                <a:latin typeface="微软雅黑" pitchFamily="34" charset="-122"/>
                <a:ea typeface="微软雅黑" pitchFamily="34" charset="-122"/>
              </a:rPr>
              <a:t>集团</a:t>
            </a:r>
            <a:endParaRPr lang="en-US" altLang="zh-CN" sz="1600" dirty="0">
              <a:latin typeface="微软雅黑" pitchFamily="34" charset="-122"/>
              <a:ea typeface="微软雅黑" pitchFamily="34" charset="-122"/>
            </a:endParaRPr>
          </a:p>
        </p:txBody>
      </p:sp>
      <p:cxnSp>
        <p:nvCxnSpPr>
          <p:cNvPr id="63514" name="直接箭头连接符 6"/>
          <p:cNvCxnSpPr>
            <a:cxnSpLocks noChangeShapeType="1"/>
            <a:stCxn id="63495" idx="2"/>
            <a:endCxn id="63513" idx="0"/>
          </p:cNvCxnSpPr>
          <p:nvPr/>
        </p:nvCxnSpPr>
        <p:spPr bwMode="auto">
          <a:xfrm rot="5400000">
            <a:off x="4341019" y="2290763"/>
            <a:ext cx="260350" cy="1588"/>
          </a:xfrm>
          <a:prstGeom prst="straightConnector1">
            <a:avLst/>
          </a:prstGeom>
          <a:noFill/>
          <a:ln w="12700" algn="ctr">
            <a:solidFill>
              <a:schemeClr val="tx1"/>
            </a:solidFill>
            <a:round/>
            <a:headEnd/>
            <a:tailEnd type="arrow" w="med" len="med"/>
          </a:ln>
        </p:spPr>
      </p:cxnSp>
      <p:sp>
        <p:nvSpPr>
          <p:cNvPr id="63515" name="矩形 7"/>
          <p:cNvSpPr>
            <a:spLocks noChangeArrowheads="1"/>
          </p:cNvSpPr>
          <p:nvPr/>
        </p:nvSpPr>
        <p:spPr bwMode="auto">
          <a:xfrm>
            <a:off x="4487863" y="2155825"/>
            <a:ext cx="1223962" cy="292100"/>
          </a:xfrm>
          <a:prstGeom prst="rect">
            <a:avLst/>
          </a:prstGeom>
          <a:noFill/>
          <a:ln w="9525" algn="ctr">
            <a:noFill/>
            <a:round/>
            <a:headEnd/>
            <a:tailEnd/>
          </a:ln>
        </p:spPr>
        <p:txBody>
          <a:bodyPr lIns="79200" tIns="39600" rIns="79200" bIns="39600">
            <a:spAutoFit/>
          </a:bodyPr>
          <a:lstStyle/>
          <a:p>
            <a:pPr defTabSz="801688" eaLnBrk="1" hangingPunct="1"/>
            <a:r>
              <a:rPr lang="en-US" altLang="zh-CN">
                <a:solidFill>
                  <a:schemeClr val="tx1"/>
                </a:solidFill>
              </a:rPr>
              <a:t>100%</a:t>
            </a:r>
            <a:endParaRPr lang="zh-CN" altLang="en-US">
              <a:solidFill>
                <a:schemeClr val="tx1"/>
              </a:solidFill>
            </a:endParaRPr>
          </a:p>
        </p:txBody>
      </p:sp>
      <p:cxnSp>
        <p:nvCxnSpPr>
          <p:cNvPr id="63516" name="直接箭头连接符 35"/>
          <p:cNvCxnSpPr>
            <a:cxnSpLocks noChangeShapeType="1"/>
          </p:cNvCxnSpPr>
          <p:nvPr/>
        </p:nvCxnSpPr>
        <p:spPr bwMode="auto">
          <a:xfrm flipH="1">
            <a:off x="4497388" y="2889250"/>
            <a:ext cx="0" cy="246063"/>
          </a:xfrm>
          <a:prstGeom prst="straightConnector1">
            <a:avLst/>
          </a:prstGeom>
          <a:noFill/>
          <a:ln w="12700" algn="ctr">
            <a:solidFill>
              <a:schemeClr val="tx1"/>
            </a:solidFill>
            <a:round/>
            <a:headEnd/>
            <a:tailEnd type="arrow" w="med" len="med"/>
          </a:ln>
        </p:spPr>
      </p:cxnSp>
      <p:sp>
        <p:nvSpPr>
          <p:cNvPr id="63517" name="矩形 36"/>
          <p:cNvSpPr>
            <a:spLocks noChangeArrowheads="1"/>
          </p:cNvSpPr>
          <p:nvPr/>
        </p:nvSpPr>
        <p:spPr bwMode="auto">
          <a:xfrm>
            <a:off x="4487863" y="2876550"/>
            <a:ext cx="1223962" cy="292100"/>
          </a:xfrm>
          <a:prstGeom prst="rect">
            <a:avLst/>
          </a:prstGeom>
          <a:noFill/>
          <a:ln w="9525" algn="ctr">
            <a:noFill/>
            <a:round/>
            <a:headEnd/>
            <a:tailEnd/>
          </a:ln>
        </p:spPr>
        <p:txBody>
          <a:bodyPr lIns="79200" tIns="39600" rIns="79200" bIns="39600">
            <a:spAutoFit/>
          </a:bodyPr>
          <a:lstStyle/>
          <a:p>
            <a:pPr defTabSz="801688" eaLnBrk="1" hangingPunct="1"/>
            <a:r>
              <a:rPr lang="en-US" altLang="zh-CN">
                <a:solidFill>
                  <a:schemeClr val="tx1"/>
                </a:solidFill>
              </a:rPr>
              <a:t>33.62%</a:t>
            </a:r>
            <a:endParaRPr lang="zh-CN" altLang="en-US">
              <a:solidFill>
                <a:schemeClr val="tx1"/>
              </a:solidFill>
            </a:endParaRPr>
          </a:p>
        </p:txBody>
      </p:sp>
      <p:cxnSp>
        <p:nvCxnSpPr>
          <p:cNvPr id="63518" name="肘形连接符 9"/>
          <p:cNvCxnSpPr>
            <a:cxnSpLocks noChangeShapeType="1"/>
            <a:stCxn id="63495" idx="3"/>
            <a:endCxn id="63497" idx="3"/>
          </p:cNvCxnSpPr>
          <p:nvPr/>
        </p:nvCxnSpPr>
        <p:spPr bwMode="auto">
          <a:xfrm>
            <a:off x="6934200" y="1931988"/>
            <a:ext cx="19050" cy="1460500"/>
          </a:xfrm>
          <a:prstGeom prst="bentConnector3">
            <a:avLst>
              <a:gd name="adj1" fmla="val 1291667"/>
            </a:avLst>
          </a:prstGeom>
          <a:noFill/>
          <a:ln w="12700" algn="ctr">
            <a:solidFill>
              <a:schemeClr val="tx1"/>
            </a:solidFill>
            <a:round/>
            <a:headEnd/>
            <a:tailEnd type="arrow" w="med" len="med"/>
          </a:ln>
        </p:spPr>
      </p:cxnSp>
      <p:sp>
        <p:nvSpPr>
          <p:cNvPr id="63519" name="矩形 40"/>
          <p:cNvSpPr>
            <a:spLocks noChangeArrowheads="1"/>
          </p:cNvSpPr>
          <p:nvPr/>
        </p:nvSpPr>
        <p:spPr bwMode="auto">
          <a:xfrm>
            <a:off x="7315200" y="2255838"/>
            <a:ext cx="1222375" cy="292100"/>
          </a:xfrm>
          <a:prstGeom prst="rect">
            <a:avLst/>
          </a:prstGeom>
          <a:noFill/>
          <a:ln w="9525" algn="ctr">
            <a:noFill/>
            <a:round/>
            <a:headEnd/>
            <a:tailEnd/>
          </a:ln>
        </p:spPr>
        <p:txBody>
          <a:bodyPr lIns="79200" tIns="39600" rIns="79200" bIns="39600">
            <a:spAutoFit/>
          </a:bodyPr>
          <a:lstStyle/>
          <a:p>
            <a:pPr defTabSz="801688" eaLnBrk="1" hangingPunct="1"/>
            <a:r>
              <a:rPr lang="en-US" altLang="zh-CN">
                <a:solidFill>
                  <a:schemeClr val="tx1"/>
                </a:solidFill>
              </a:rPr>
              <a:t>18.33%</a:t>
            </a:r>
            <a:endParaRPr lang="zh-CN" altLang="en-US">
              <a:solidFill>
                <a:schemeClr val="tx1"/>
              </a:solidFill>
            </a:endParaRPr>
          </a:p>
        </p:txBody>
      </p:sp>
      <p:cxnSp>
        <p:nvCxnSpPr>
          <p:cNvPr id="63522" name="直接箭头连接符 43"/>
          <p:cNvCxnSpPr>
            <a:cxnSpLocks noChangeShapeType="1"/>
          </p:cNvCxnSpPr>
          <p:nvPr/>
        </p:nvCxnSpPr>
        <p:spPr bwMode="auto">
          <a:xfrm flipH="1">
            <a:off x="592138" y="4259263"/>
            <a:ext cx="1587" cy="246062"/>
          </a:xfrm>
          <a:prstGeom prst="straightConnector1">
            <a:avLst/>
          </a:prstGeom>
          <a:noFill/>
          <a:ln w="12700" algn="ctr">
            <a:solidFill>
              <a:schemeClr val="tx1"/>
            </a:solidFill>
            <a:round/>
            <a:headEnd/>
            <a:tailEnd type="arrow" w="med" len="med"/>
          </a:ln>
        </p:spPr>
      </p:cxnSp>
      <p:cxnSp>
        <p:nvCxnSpPr>
          <p:cNvPr id="63523" name="直接箭头连接符 44"/>
          <p:cNvCxnSpPr>
            <a:cxnSpLocks noChangeShapeType="1"/>
          </p:cNvCxnSpPr>
          <p:nvPr/>
        </p:nvCxnSpPr>
        <p:spPr bwMode="auto">
          <a:xfrm flipH="1">
            <a:off x="2627313" y="4264025"/>
            <a:ext cx="1587" cy="244475"/>
          </a:xfrm>
          <a:prstGeom prst="straightConnector1">
            <a:avLst/>
          </a:prstGeom>
          <a:noFill/>
          <a:ln w="12700" algn="ctr">
            <a:solidFill>
              <a:schemeClr val="tx1"/>
            </a:solidFill>
            <a:round/>
            <a:headEnd/>
            <a:tailEnd type="arrow" w="med" len="med"/>
          </a:ln>
        </p:spPr>
      </p:cxnSp>
      <p:cxnSp>
        <p:nvCxnSpPr>
          <p:cNvPr id="63524" name="直接箭头连接符 45"/>
          <p:cNvCxnSpPr>
            <a:cxnSpLocks noChangeShapeType="1"/>
          </p:cNvCxnSpPr>
          <p:nvPr/>
        </p:nvCxnSpPr>
        <p:spPr bwMode="auto">
          <a:xfrm flipH="1">
            <a:off x="6173788" y="4264025"/>
            <a:ext cx="0" cy="246063"/>
          </a:xfrm>
          <a:prstGeom prst="straightConnector1">
            <a:avLst/>
          </a:prstGeom>
          <a:noFill/>
          <a:ln w="12700" algn="ctr">
            <a:solidFill>
              <a:schemeClr val="tx1"/>
            </a:solidFill>
            <a:round/>
            <a:headEnd/>
            <a:tailEnd type="arrow" w="med" len="med"/>
          </a:ln>
        </p:spPr>
      </p:cxnSp>
      <p:cxnSp>
        <p:nvCxnSpPr>
          <p:cNvPr id="63525" name="直接箭头连接符 46"/>
          <p:cNvCxnSpPr>
            <a:cxnSpLocks noChangeShapeType="1"/>
          </p:cNvCxnSpPr>
          <p:nvPr/>
        </p:nvCxnSpPr>
        <p:spPr bwMode="auto">
          <a:xfrm flipH="1">
            <a:off x="8045450" y="4252913"/>
            <a:ext cx="1588" cy="222250"/>
          </a:xfrm>
          <a:prstGeom prst="straightConnector1">
            <a:avLst/>
          </a:prstGeom>
          <a:noFill/>
          <a:ln w="12700" algn="ctr">
            <a:solidFill>
              <a:schemeClr val="tx1"/>
            </a:solidFill>
            <a:round/>
            <a:headEnd/>
            <a:tailEnd type="arrow" w="med" len="med"/>
          </a:ln>
        </p:spPr>
      </p:cxnSp>
      <p:cxnSp>
        <p:nvCxnSpPr>
          <p:cNvPr id="63526" name="直接箭头连接符 48"/>
          <p:cNvCxnSpPr>
            <a:cxnSpLocks noChangeShapeType="1"/>
          </p:cNvCxnSpPr>
          <p:nvPr/>
        </p:nvCxnSpPr>
        <p:spPr bwMode="auto">
          <a:xfrm flipH="1">
            <a:off x="6199188" y="5602288"/>
            <a:ext cx="1587" cy="203200"/>
          </a:xfrm>
          <a:prstGeom prst="straightConnector1">
            <a:avLst/>
          </a:prstGeom>
          <a:noFill/>
          <a:ln w="12700" algn="ctr">
            <a:solidFill>
              <a:schemeClr val="tx1"/>
            </a:solidFill>
            <a:round/>
            <a:headEnd/>
            <a:tailEnd type="arrow" w="med" len="med"/>
          </a:ln>
        </p:spPr>
      </p:cxnSp>
      <p:cxnSp>
        <p:nvCxnSpPr>
          <p:cNvPr id="63528" name="直接箭头连接符 50"/>
          <p:cNvCxnSpPr>
            <a:cxnSpLocks noChangeShapeType="1"/>
          </p:cNvCxnSpPr>
          <p:nvPr/>
        </p:nvCxnSpPr>
        <p:spPr bwMode="auto">
          <a:xfrm flipH="1">
            <a:off x="4572000" y="3759200"/>
            <a:ext cx="4763" cy="750888"/>
          </a:xfrm>
          <a:prstGeom prst="straightConnector1">
            <a:avLst/>
          </a:prstGeom>
          <a:noFill/>
          <a:ln w="12700" algn="ctr">
            <a:solidFill>
              <a:schemeClr val="tx1"/>
            </a:solidFill>
            <a:round/>
            <a:headEnd/>
            <a:tailEnd type="arrow" w="med" len="med"/>
          </a:ln>
        </p:spPr>
      </p:cxnSp>
      <p:sp>
        <p:nvSpPr>
          <p:cNvPr id="63508" name="Rectangle 12"/>
          <p:cNvSpPr>
            <a:spLocks noChangeArrowheads="1"/>
          </p:cNvSpPr>
          <p:nvPr/>
        </p:nvSpPr>
        <p:spPr bwMode="auto">
          <a:xfrm>
            <a:off x="1882775" y="4838700"/>
            <a:ext cx="1806575" cy="730250"/>
          </a:xfrm>
          <a:prstGeom prst="rect">
            <a:avLst/>
          </a:prstGeom>
          <a:solidFill>
            <a:srgbClr val="EAEAEA"/>
          </a:solidFill>
          <a:ln w="9525">
            <a:noFill/>
            <a:miter lim="800000"/>
            <a:headEnd/>
            <a:tailEnd/>
          </a:ln>
        </p:spPr>
        <p:txBody>
          <a:bodyPr>
            <a:spAutoFit/>
          </a:bodyPr>
          <a:lstStyle/>
          <a:p>
            <a:pPr algn="ctr" eaLnBrk="1" hangingPunct="1"/>
            <a:r>
              <a:rPr lang="en-US" altLang="zh-CN">
                <a:latin typeface="微软雅黑" pitchFamily="34" charset="-122"/>
                <a:ea typeface="微软雅黑" pitchFamily="34" charset="-122"/>
              </a:rPr>
              <a:t> </a:t>
            </a:r>
            <a:r>
              <a:rPr lang="zh-CN" altLang="en-US" b="1">
                <a:solidFill>
                  <a:schemeClr val="tx1"/>
                </a:solidFill>
                <a:latin typeface="微软雅黑" pitchFamily="34" charset="-122"/>
                <a:ea typeface="微软雅黑" pitchFamily="34" charset="-122"/>
              </a:rPr>
              <a:t>重庆</a:t>
            </a:r>
            <a:r>
              <a:rPr lang="en-US" altLang="zh-CN" b="1">
                <a:solidFill>
                  <a:schemeClr val="tx1"/>
                </a:solidFill>
                <a:latin typeface="微软雅黑" pitchFamily="34" charset="-122"/>
                <a:ea typeface="微软雅黑" pitchFamily="34" charset="-122"/>
              </a:rPr>
              <a:t> </a:t>
            </a:r>
          </a:p>
          <a:p>
            <a:pPr algn="ctr" eaLnBrk="1" hangingPunct="1"/>
            <a:r>
              <a:rPr lang="zh-CN" altLang="en-US">
                <a:solidFill>
                  <a:schemeClr val="tx1"/>
                </a:solidFill>
                <a:latin typeface="微软雅黑" pitchFamily="34" charset="-122"/>
                <a:ea typeface="微软雅黑" pitchFamily="34" charset="-122"/>
              </a:rPr>
              <a:t>营销平台</a:t>
            </a:r>
          </a:p>
          <a:p>
            <a:pPr algn="ctr" eaLnBrk="1" hangingPunct="1"/>
            <a:r>
              <a:rPr lang="en-US" altLang="zh-CN">
                <a:solidFill>
                  <a:schemeClr val="tx1"/>
                </a:solidFill>
                <a:latin typeface="微软雅黑" pitchFamily="34" charset="-122"/>
                <a:ea typeface="微软雅黑" pitchFamily="34" charset="-122"/>
              </a:rPr>
              <a:t>(</a:t>
            </a:r>
            <a:r>
              <a:rPr lang="zh-CN" altLang="en-US">
                <a:solidFill>
                  <a:schemeClr val="tx1"/>
                </a:solidFill>
                <a:latin typeface="微软雅黑" pitchFamily="34" charset="-122"/>
                <a:ea typeface="微软雅黑" pitchFamily="34" charset="-122"/>
              </a:rPr>
              <a:t>药品</a:t>
            </a:r>
            <a:r>
              <a:rPr lang="en-US" altLang="zh-CN">
                <a:solidFill>
                  <a:schemeClr val="tx1"/>
                </a:solidFill>
                <a:latin typeface="微软雅黑" pitchFamily="34" charset="-122"/>
                <a:ea typeface="微软雅黑" pitchFamily="34" charset="-122"/>
              </a:rPr>
              <a:t>)</a:t>
            </a:r>
          </a:p>
        </p:txBody>
      </p:sp>
      <p:grpSp>
        <p:nvGrpSpPr>
          <p:cNvPr id="63530" name="Group 42"/>
          <p:cNvGrpSpPr>
            <a:grpSpLocks/>
          </p:cNvGrpSpPr>
          <p:nvPr/>
        </p:nvGrpSpPr>
        <p:grpSpPr bwMode="auto">
          <a:xfrm>
            <a:off x="3695700" y="5837238"/>
            <a:ext cx="3467100" cy="976312"/>
            <a:chOff x="2328" y="3445"/>
            <a:chExt cx="2184" cy="615"/>
          </a:xfrm>
        </p:grpSpPr>
        <p:sp>
          <p:nvSpPr>
            <p:cNvPr id="63501" name="Rectangle 15"/>
            <p:cNvSpPr>
              <a:spLocks noChangeArrowheads="1"/>
            </p:cNvSpPr>
            <p:nvPr/>
          </p:nvSpPr>
          <p:spPr bwMode="auto">
            <a:xfrm>
              <a:off x="2328" y="3450"/>
              <a:ext cx="1024" cy="326"/>
            </a:xfrm>
            <a:prstGeom prst="rect">
              <a:avLst/>
            </a:prstGeom>
            <a:solidFill>
              <a:srgbClr val="0075C2"/>
            </a:solidFill>
            <a:ln w="9525">
              <a:noFill/>
              <a:miter lim="800000"/>
              <a:headEnd/>
              <a:tailEnd/>
            </a:ln>
          </p:spPr>
          <p:txBody>
            <a:bodyPr>
              <a:spAutoFit/>
            </a:bodyPr>
            <a:lstStyle/>
            <a:p>
              <a:pPr algn="ctr" eaLnBrk="1" hangingPunct="1"/>
              <a:r>
                <a:rPr lang="zh-CN" altLang="en-US" b="1">
                  <a:latin typeface="Arial" pitchFamily="34" charset="0"/>
                  <a:ea typeface="黑体" pitchFamily="2" charset="-122"/>
                </a:rPr>
                <a:t>叶开泰医药</a:t>
              </a:r>
            </a:p>
            <a:p>
              <a:pPr algn="ctr" eaLnBrk="1" hangingPunct="1"/>
              <a:endParaRPr lang="zh-CN" altLang="en-US" b="1">
                <a:latin typeface="Arial" pitchFamily="34" charset="0"/>
                <a:ea typeface="黑体" pitchFamily="2" charset="-122"/>
              </a:endParaRPr>
            </a:p>
          </p:txBody>
        </p:sp>
        <p:sp>
          <p:nvSpPr>
            <p:cNvPr id="63520" name="Rectangle 15"/>
            <p:cNvSpPr>
              <a:spLocks noChangeArrowheads="1"/>
            </p:cNvSpPr>
            <p:nvPr/>
          </p:nvSpPr>
          <p:spPr bwMode="auto">
            <a:xfrm>
              <a:off x="3403" y="3445"/>
              <a:ext cx="1109" cy="326"/>
            </a:xfrm>
            <a:prstGeom prst="rect">
              <a:avLst/>
            </a:prstGeom>
            <a:solidFill>
              <a:srgbClr val="0075C2"/>
            </a:solidFill>
            <a:ln w="9525">
              <a:noFill/>
              <a:miter lim="800000"/>
              <a:headEnd/>
              <a:tailEnd/>
            </a:ln>
          </p:spPr>
          <p:txBody>
            <a:bodyPr>
              <a:spAutoFit/>
            </a:bodyPr>
            <a:lstStyle/>
            <a:p>
              <a:pPr algn="ctr" eaLnBrk="1" hangingPunct="1"/>
              <a:r>
                <a:rPr lang="zh-CN" altLang="en-US" b="1">
                  <a:latin typeface="Arial" pitchFamily="34" charset="0"/>
                  <a:ea typeface="黑体" pitchFamily="2" charset="-122"/>
                </a:rPr>
                <a:t>托康香港</a:t>
              </a:r>
            </a:p>
            <a:p>
              <a:pPr algn="ctr" eaLnBrk="1" hangingPunct="1"/>
              <a:endParaRPr lang="zh-CN" altLang="en-US" b="1">
                <a:latin typeface="Arial" pitchFamily="34" charset="0"/>
                <a:ea typeface="黑体" pitchFamily="2" charset="-122"/>
              </a:endParaRPr>
            </a:p>
          </p:txBody>
        </p:sp>
        <p:sp>
          <p:nvSpPr>
            <p:cNvPr id="63510" name="Rectangle 15"/>
            <p:cNvSpPr>
              <a:spLocks noChangeArrowheads="1"/>
            </p:cNvSpPr>
            <p:nvPr/>
          </p:nvSpPr>
          <p:spPr bwMode="auto">
            <a:xfrm>
              <a:off x="2328" y="3657"/>
              <a:ext cx="1024" cy="403"/>
            </a:xfrm>
            <a:prstGeom prst="rect">
              <a:avLst/>
            </a:prstGeom>
            <a:solidFill>
              <a:srgbClr val="EAEAEA"/>
            </a:solidFill>
            <a:ln w="9525">
              <a:noFill/>
              <a:miter lim="800000"/>
              <a:headEnd/>
              <a:tailEnd/>
            </a:ln>
          </p:spPr>
          <p:txBody>
            <a:bodyPr>
              <a:spAutoFit/>
            </a:bodyPr>
            <a:lstStyle/>
            <a:p>
              <a:pPr algn="ctr" eaLnBrk="1" hangingPunct="1"/>
              <a:r>
                <a:rPr lang="zh-CN" altLang="en-US" sz="1200" b="1">
                  <a:solidFill>
                    <a:schemeClr val="tx1"/>
                  </a:solidFill>
                  <a:latin typeface="黑体" pitchFamily="2" charset="-122"/>
                  <a:ea typeface="黑体" pitchFamily="2" charset="-122"/>
                </a:rPr>
                <a:t>武汉</a:t>
              </a:r>
              <a:r>
                <a:rPr lang="en-US" altLang="zh-CN" sz="1200">
                  <a:solidFill>
                    <a:schemeClr val="tx1"/>
                  </a:solidFill>
                  <a:latin typeface="黑体" pitchFamily="2" charset="-122"/>
                  <a:ea typeface="黑体" pitchFamily="2" charset="-122"/>
                </a:rPr>
                <a:t> </a:t>
              </a:r>
            </a:p>
            <a:p>
              <a:pPr algn="ctr" eaLnBrk="1" hangingPunct="1"/>
              <a:r>
                <a:rPr lang="zh-CN" altLang="en-US" sz="1200">
                  <a:solidFill>
                    <a:schemeClr val="tx1"/>
                  </a:solidFill>
                  <a:latin typeface="黑体" pitchFamily="2" charset="-122"/>
                  <a:ea typeface="黑体" pitchFamily="2" charset="-122"/>
                </a:rPr>
                <a:t>营销平台</a:t>
              </a:r>
            </a:p>
            <a:p>
              <a:pPr algn="ctr" eaLnBrk="1" hangingPunct="1"/>
              <a:r>
                <a:rPr lang="en-US" altLang="zh-CN" sz="1200">
                  <a:solidFill>
                    <a:schemeClr val="tx1"/>
                  </a:solidFill>
                  <a:latin typeface="黑体" pitchFamily="2" charset="-122"/>
                  <a:ea typeface="黑体" pitchFamily="2" charset="-122"/>
                </a:rPr>
                <a:t>(</a:t>
              </a:r>
              <a:r>
                <a:rPr lang="zh-CN" altLang="en-US" sz="1200">
                  <a:solidFill>
                    <a:schemeClr val="tx1"/>
                  </a:solidFill>
                  <a:latin typeface="黑体" pitchFamily="2" charset="-122"/>
                  <a:ea typeface="黑体" pitchFamily="2" charset="-122"/>
                </a:rPr>
                <a:t>药品</a:t>
              </a:r>
              <a:r>
                <a:rPr lang="en-US" altLang="zh-CN" sz="1200">
                  <a:solidFill>
                    <a:schemeClr val="tx1"/>
                  </a:solidFill>
                  <a:latin typeface="黑体" pitchFamily="2" charset="-122"/>
                  <a:ea typeface="黑体" pitchFamily="2" charset="-122"/>
                </a:rPr>
                <a:t>)</a:t>
              </a:r>
            </a:p>
          </p:txBody>
        </p:sp>
        <p:sp>
          <p:nvSpPr>
            <p:cNvPr id="63521" name="Rectangle 15"/>
            <p:cNvSpPr>
              <a:spLocks noChangeArrowheads="1"/>
            </p:cNvSpPr>
            <p:nvPr/>
          </p:nvSpPr>
          <p:spPr bwMode="auto">
            <a:xfrm>
              <a:off x="3399" y="3657"/>
              <a:ext cx="1113" cy="403"/>
            </a:xfrm>
            <a:prstGeom prst="rect">
              <a:avLst/>
            </a:prstGeom>
            <a:solidFill>
              <a:srgbClr val="EAEAEA"/>
            </a:solidFill>
            <a:ln w="9525">
              <a:noFill/>
              <a:miter lim="800000"/>
              <a:headEnd/>
              <a:tailEnd/>
            </a:ln>
          </p:spPr>
          <p:txBody>
            <a:bodyPr>
              <a:spAutoFit/>
            </a:bodyPr>
            <a:lstStyle/>
            <a:p>
              <a:pPr algn="ctr" eaLnBrk="1" hangingPunct="1"/>
              <a:r>
                <a:rPr lang="zh-CN" altLang="en-US" sz="1200" b="1">
                  <a:solidFill>
                    <a:schemeClr val="tx1"/>
                  </a:solidFill>
                  <a:latin typeface="黑体" pitchFamily="2" charset="-122"/>
                  <a:ea typeface="黑体" pitchFamily="2" charset="-122"/>
                </a:rPr>
                <a:t>香港</a:t>
              </a:r>
              <a:r>
                <a:rPr lang="en-US" altLang="zh-CN" sz="1200">
                  <a:solidFill>
                    <a:schemeClr val="tx1"/>
                  </a:solidFill>
                  <a:latin typeface="黑体" pitchFamily="2" charset="-122"/>
                  <a:ea typeface="黑体" pitchFamily="2" charset="-122"/>
                </a:rPr>
                <a:t> </a:t>
              </a:r>
            </a:p>
            <a:p>
              <a:pPr algn="ctr" eaLnBrk="1" hangingPunct="1"/>
              <a:r>
                <a:rPr lang="zh-CN" altLang="en-US" sz="1200">
                  <a:solidFill>
                    <a:schemeClr val="tx1"/>
                  </a:solidFill>
                  <a:latin typeface="黑体" pitchFamily="2" charset="-122"/>
                  <a:ea typeface="黑体" pitchFamily="2" charset="-122"/>
                </a:rPr>
                <a:t>国际业务平台</a:t>
              </a:r>
              <a:endParaRPr lang="en-US" altLang="zh-CN" sz="1200">
                <a:solidFill>
                  <a:schemeClr val="tx1"/>
                </a:solidFill>
                <a:latin typeface="黑体" pitchFamily="2" charset="-122"/>
                <a:ea typeface="黑体" pitchFamily="2" charset="-122"/>
              </a:endParaRPr>
            </a:p>
            <a:p>
              <a:pPr algn="ctr" eaLnBrk="1" hangingPunct="1"/>
              <a:endParaRPr lang="en-US" altLang="zh-CN" sz="1200">
                <a:solidFill>
                  <a:schemeClr val="tx1"/>
                </a:solidFill>
                <a:latin typeface="黑体" pitchFamily="2" charset="-122"/>
                <a:ea typeface="黑体" pitchFamily="2" charset="-122"/>
              </a:endParaRPr>
            </a:p>
          </p:txBody>
        </p:sp>
      </p:grpSp>
      <p:cxnSp>
        <p:nvCxnSpPr>
          <p:cNvPr id="63531" name="直接箭头连接符 48"/>
          <p:cNvCxnSpPr>
            <a:cxnSpLocks noChangeShapeType="1"/>
          </p:cNvCxnSpPr>
          <p:nvPr/>
        </p:nvCxnSpPr>
        <p:spPr bwMode="auto">
          <a:xfrm flipH="1">
            <a:off x="4500563" y="5602288"/>
            <a:ext cx="1587" cy="203200"/>
          </a:xfrm>
          <a:prstGeom prst="straightConnector1">
            <a:avLst/>
          </a:prstGeom>
          <a:noFill/>
          <a:ln w="12700" algn="ctr">
            <a:solidFill>
              <a:schemeClr val="tx1"/>
            </a:solidFill>
            <a:round/>
            <a:headEnd/>
            <a:tailEnd type="arrow" w="med" len="med"/>
          </a:ln>
        </p:spPr>
      </p:cxnSp>
      <p:grpSp>
        <p:nvGrpSpPr>
          <p:cNvPr id="2" name="Group 28"/>
          <p:cNvGrpSpPr>
            <a:grpSpLocks/>
          </p:cNvGrpSpPr>
          <p:nvPr/>
        </p:nvGrpSpPr>
        <p:grpSpPr bwMode="auto">
          <a:xfrm>
            <a:off x="1979613" y="3162300"/>
            <a:ext cx="4979987" cy="942975"/>
            <a:chOff x="1512" y="1273"/>
            <a:chExt cx="3137" cy="759"/>
          </a:xfrm>
        </p:grpSpPr>
        <p:sp>
          <p:nvSpPr>
            <p:cNvPr id="63497" name="Rectangle 12"/>
            <p:cNvSpPr>
              <a:spLocks noChangeArrowheads="1"/>
            </p:cNvSpPr>
            <p:nvPr/>
          </p:nvSpPr>
          <p:spPr bwMode="auto">
            <a:xfrm>
              <a:off x="1512" y="1273"/>
              <a:ext cx="3133" cy="369"/>
            </a:xfrm>
            <a:prstGeom prst="rect">
              <a:avLst/>
            </a:prstGeom>
            <a:solidFill>
              <a:srgbClr val="0070C0"/>
            </a:solidFill>
            <a:ln w="9525">
              <a:noFill/>
              <a:miter lim="800000"/>
              <a:headEnd/>
              <a:tailEnd/>
            </a:ln>
          </p:spPr>
          <p:txBody>
            <a:bodyPr>
              <a:spAutoFit/>
            </a:bodyPr>
            <a:lstStyle/>
            <a:p>
              <a:pPr algn="ctr" eaLnBrk="1" hangingPunct="1">
                <a:lnSpc>
                  <a:spcPct val="150000"/>
                </a:lnSpc>
              </a:pPr>
              <a:r>
                <a:rPr lang="zh-CN" altLang="en-US" sz="1600" b="1">
                  <a:latin typeface="微软雅黑" pitchFamily="34" charset="-122"/>
                  <a:ea typeface="微软雅黑" pitchFamily="34" charset="-122"/>
                </a:rPr>
                <a:t>北大国际医院集团西南合成制药股份有限公司</a:t>
              </a:r>
              <a:endParaRPr lang="en-US" altLang="zh-CN" sz="1600">
                <a:latin typeface="微软雅黑" pitchFamily="34" charset="-122"/>
                <a:ea typeface="微软雅黑" pitchFamily="34" charset="-122"/>
              </a:endParaRPr>
            </a:p>
          </p:txBody>
        </p:sp>
        <p:sp>
          <p:nvSpPr>
            <p:cNvPr id="63498" name="Rectangle 12"/>
            <p:cNvSpPr>
              <a:spLocks noChangeArrowheads="1"/>
            </p:cNvSpPr>
            <p:nvPr/>
          </p:nvSpPr>
          <p:spPr bwMode="auto">
            <a:xfrm>
              <a:off x="1516" y="1615"/>
              <a:ext cx="3133" cy="417"/>
            </a:xfrm>
            <a:prstGeom prst="rect">
              <a:avLst/>
            </a:prstGeom>
            <a:solidFill>
              <a:srgbClr val="EAEAEA"/>
            </a:solidFill>
            <a:ln w="9525">
              <a:noFill/>
              <a:miter lim="800000"/>
              <a:headEnd/>
              <a:tailEnd/>
            </a:ln>
          </p:spPr>
          <p:txBody>
            <a:bodyPr>
              <a:spAutoFit/>
            </a:bodyPr>
            <a:lstStyle/>
            <a:p>
              <a:pPr algn="ctr" eaLnBrk="1" hangingPunct="1"/>
              <a:r>
                <a:rPr lang="zh-CN" altLang="en-US" b="1" dirty="0">
                  <a:solidFill>
                    <a:schemeClr val="tx1"/>
                  </a:solidFill>
                  <a:latin typeface="微软雅黑" pitchFamily="34" charset="-122"/>
                  <a:ea typeface="微软雅黑" pitchFamily="34" charset="-122"/>
                </a:rPr>
                <a:t>重庆</a:t>
              </a:r>
              <a:r>
                <a:rPr lang="en-US" altLang="zh-CN" b="1" dirty="0">
                  <a:solidFill>
                    <a:schemeClr val="tx1"/>
                  </a:solidFill>
                  <a:latin typeface="微软雅黑" pitchFamily="34" charset="-122"/>
                  <a:ea typeface="微软雅黑" pitchFamily="34" charset="-122"/>
                </a:rPr>
                <a:t>, </a:t>
              </a:r>
              <a:r>
                <a:rPr lang="zh-CN" altLang="en-US" b="1" dirty="0">
                  <a:solidFill>
                    <a:schemeClr val="tx1"/>
                  </a:solidFill>
                  <a:latin typeface="微软雅黑" pitchFamily="34" charset="-122"/>
                  <a:ea typeface="微软雅黑" pitchFamily="34" charset="-122"/>
                </a:rPr>
                <a:t>总部</a:t>
              </a:r>
              <a:r>
                <a:rPr lang="en-US" altLang="zh-CN" dirty="0">
                  <a:solidFill>
                    <a:schemeClr val="tx1"/>
                  </a:solidFill>
                  <a:latin typeface="微软雅黑" pitchFamily="34" charset="-122"/>
                  <a:ea typeface="微软雅黑" pitchFamily="34" charset="-122"/>
                </a:rPr>
                <a:t>, </a:t>
              </a:r>
              <a:r>
                <a:rPr lang="zh-CN" altLang="en-US" dirty="0">
                  <a:solidFill>
                    <a:schemeClr val="tx1"/>
                  </a:solidFill>
                  <a:latin typeface="微软雅黑" pitchFamily="34" charset="-122"/>
                  <a:ea typeface="微软雅黑" pitchFamily="34" charset="-122"/>
                </a:rPr>
                <a:t>证券代码</a:t>
              </a:r>
              <a:r>
                <a:rPr lang="en-US" altLang="zh-CN" dirty="0">
                  <a:solidFill>
                    <a:schemeClr val="tx1"/>
                  </a:solidFill>
                  <a:latin typeface="微软雅黑" pitchFamily="34" charset="-122"/>
                  <a:ea typeface="微软雅黑" pitchFamily="34" charset="-122"/>
                </a:rPr>
                <a:t>:000788</a:t>
              </a:r>
            </a:p>
            <a:p>
              <a:pPr algn="ctr" eaLnBrk="1" hangingPunct="1"/>
              <a:r>
                <a:rPr lang="zh-CN" altLang="en-US" dirty="0">
                  <a:solidFill>
                    <a:schemeClr val="tx1"/>
                  </a:solidFill>
                  <a:latin typeface="微软雅黑" pitchFamily="34" charset="-122"/>
                  <a:ea typeface="微软雅黑" pitchFamily="34" charset="-122"/>
                </a:rPr>
                <a:t>化学合成药物生产商</a:t>
              </a:r>
              <a:r>
                <a:rPr lang="en-US" altLang="zh-CN" dirty="0">
                  <a:solidFill>
                    <a:schemeClr val="tx1"/>
                  </a:solidFill>
                  <a:latin typeface="微软雅黑" pitchFamily="34" charset="-122"/>
                  <a:ea typeface="微软雅黑" pitchFamily="34" charset="-122"/>
                </a:rPr>
                <a:t> (</a:t>
              </a:r>
              <a:r>
                <a:rPr lang="zh-CN" altLang="en-US" dirty="0">
                  <a:solidFill>
                    <a:schemeClr val="tx1"/>
                  </a:solidFill>
                  <a:latin typeface="微软雅黑" pitchFamily="34" charset="-122"/>
                  <a:ea typeface="微软雅黑" pitchFamily="34" charset="-122"/>
                </a:rPr>
                <a:t>原料药</a:t>
              </a:r>
              <a:r>
                <a:rPr lang="en-US" altLang="zh-CN" dirty="0">
                  <a:solidFill>
                    <a:schemeClr val="tx1"/>
                  </a:solidFill>
                  <a:latin typeface="微软雅黑" pitchFamily="34" charset="-122"/>
                  <a:ea typeface="微软雅黑" pitchFamily="34" charset="-122"/>
                </a:rPr>
                <a:t> &amp; </a:t>
              </a:r>
              <a:r>
                <a:rPr lang="zh-CN" altLang="en-US" dirty="0">
                  <a:solidFill>
                    <a:schemeClr val="tx1"/>
                  </a:solidFill>
                  <a:latin typeface="微软雅黑" pitchFamily="34" charset="-122"/>
                  <a:ea typeface="微软雅黑" pitchFamily="34" charset="-122"/>
                </a:rPr>
                <a:t>制剂</a:t>
              </a:r>
              <a:r>
                <a:rPr lang="en-US" altLang="zh-CN" dirty="0">
                  <a:solidFill>
                    <a:schemeClr val="tx1"/>
                  </a:solidFill>
                  <a:latin typeface="微软雅黑" pitchFamily="34" charset="-122"/>
                  <a:ea typeface="微软雅黑" pitchFamily="34" charset="-122"/>
                </a:rPr>
                <a:t>)</a:t>
              </a:r>
            </a:p>
          </p:txBody>
        </p:sp>
      </p:grpSp>
      <p:sp>
        <p:nvSpPr>
          <p:cNvPr id="63532" name="Rectangle 44"/>
          <p:cNvSpPr>
            <a:spLocks noChangeArrowheads="1"/>
          </p:cNvSpPr>
          <p:nvPr/>
        </p:nvSpPr>
        <p:spPr bwMode="auto">
          <a:xfrm>
            <a:off x="6970713" y="1484313"/>
            <a:ext cx="2173287"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61443" name="Group 45"/>
          <p:cNvGrpSpPr>
            <a:grpSpLocks/>
          </p:cNvGrpSpPr>
          <p:nvPr/>
        </p:nvGrpSpPr>
        <p:grpSpPr bwMode="auto">
          <a:xfrm>
            <a:off x="0" y="0"/>
            <a:ext cx="9144000" cy="1781175"/>
            <a:chOff x="0" y="0"/>
            <a:chExt cx="5760" cy="1122"/>
          </a:xfrm>
        </p:grpSpPr>
        <p:pic>
          <p:nvPicPr>
            <p:cNvPr id="61444"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61445"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61446" name="矩形 71"/>
          <p:cNvSpPr>
            <a:spLocks noChangeArrowheads="1"/>
          </p:cNvSpPr>
          <p:nvPr/>
        </p:nvSpPr>
        <p:spPr bwMode="auto">
          <a:xfrm>
            <a:off x="3086100" y="981075"/>
            <a:ext cx="5734050" cy="823913"/>
          </a:xfrm>
          <a:prstGeom prst="rect">
            <a:avLst/>
          </a:prstGeom>
          <a:noFill/>
          <a:ln w="9525">
            <a:noFill/>
            <a:miter lim="800000"/>
            <a:headEnd/>
            <a:tailEnd/>
          </a:ln>
        </p:spPr>
        <p:txBody>
          <a:bodyPr wrap="none">
            <a:spAutoFit/>
          </a:bodyPr>
          <a:lstStyle/>
          <a:p>
            <a:pPr algn="r" eaLnBrk="1" hangingPunct="1"/>
            <a:r>
              <a:rPr lang="en-US" altLang="zh-CN" sz="3600" b="1">
                <a:solidFill>
                  <a:schemeClr val="tx1"/>
                </a:solidFill>
                <a:latin typeface="微软雅黑" pitchFamily="34" charset="-122"/>
                <a:ea typeface="微软雅黑" pitchFamily="34" charset="-122"/>
                <a:cs typeface="Arial" pitchFamily="34" charset="0"/>
              </a:rPr>
              <a:t>2012</a:t>
            </a:r>
            <a:r>
              <a:rPr lang="zh-CN" altLang="en-US" sz="3600" b="1">
                <a:solidFill>
                  <a:schemeClr val="tx1"/>
                </a:solidFill>
                <a:latin typeface="微软雅黑" pitchFamily="34" charset="-122"/>
                <a:ea typeface="微软雅黑" pitchFamily="34" charset="-122"/>
                <a:cs typeface="Arial" pitchFamily="34" charset="0"/>
              </a:rPr>
              <a:t>年公司经营保持</a:t>
            </a:r>
            <a:r>
              <a:rPr lang="zh-CN" altLang="en-US" sz="4800" b="1">
                <a:solidFill>
                  <a:srgbClr val="CC3300"/>
                </a:solidFill>
                <a:latin typeface="微软雅黑" pitchFamily="34" charset="-122"/>
                <a:ea typeface="微软雅黑" pitchFamily="34" charset="-122"/>
                <a:cs typeface="Arial" pitchFamily="34" charset="0"/>
              </a:rPr>
              <a:t>稳定</a:t>
            </a:r>
          </a:p>
        </p:txBody>
      </p:sp>
      <p:sp>
        <p:nvSpPr>
          <p:cNvPr id="61447"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graphicFrame>
        <p:nvGraphicFramePr>
          <p:cNvPr id="61501" name="Group 61"/>
          <p:cNvGraphicFramePr>
            <a:graphicFrameLocks noGrp="1"/>
          </p:cNvGraphicFramePr>
          <p:nvPr/>
        </p:nvGraphicFramePr>
        <p:xfrm>
          <a:off x="0" y="2097618"/>
          <a:ext cx="9144000" cy="4760406"/>
        </p:xfrm>
        <a:graphic>
          <a:graphicData uri="http://schemas.openxmlformats.org/drawingml/2006/table">
            <a:tbl>
              <a:tblPr/>
              <a:tblGrid>
                <a:gridCol w="6443663"/>
                <a:gridCol w="2700337"/>
              </a:tblGrid>
              <a:tr h="598488">
                <a:tc gridSpan="2">
                  <a:txBody>
                    <a:bodyPr/>
                    <a:lstStyle/>
                    <a:p>
                      <a:pPr marL="0" marR="0" lvl="0" indent="0" algn="ctr" defTabSz="801688" rtl="0" eaLnBrk="0" fontAlgn="base" latinLnBrk="0" hangingPunct="0">
                        <a:lnSpc>
                          <a:spcPct val="140000"/>
                        </a:lnSpc>
                        <a:spcBef>
                          <a:spcPct val="0"/>
                        </a:spcBef>
                        <a:spcAft>
                          <a:spcPct val="0"/>
                        </a:spcAft>
                        <a:buClrTx/>
                        <a:buSzTx/>
                        <a:buFontTx/>
                        <a:buNone/>
                        <a:tabLst/>
                      </a:pPr>
                      <a:r>
                        <a:rPr kumimoji="0" lang="en-US" altLang="zh-CN" sz="2400" b="1" i="0" u="none" strike="noStrike" cap="none" normalizeH="0" baseline="0" dirty="0" smtClean="0">
                          <a:ln>
                            <a:noFill/>
                          </a:ln>
                          <a:solidFill>
                            <a:srgbClr val="FFFFFF"/>
                          </a:solidFill>
                          <a:effectLst/>
                          <a:latin typeface="微软雅黑" pitchFamily="34" charset="-122"/>
                          <a:ea typeface="微软雅黑" pitchFamily="34" charset="-122"/>
                        </a:rPr>
                        <a:t>2012</a:t>
                      </a:r>
                      <a:r>
                        <a:rPr kumimoji="0" lang="zh-CN" altLang="en-US" sz="2400" b="1" i="0" u="none" strike="noStrike" cap="none" normalizeH="0" baseline="0" dirty="0" smtClean="0">
                          <a:ln>
                            <a:noFill/>
                          </a:ln>
                          <a:solidFill>
                            <a:srgbClr val="FFFFFF"/>
                          </a:solidFill>
                          <a:effectLst/>
                          <a:latin typeface="微软雅黑" pitchFamily="34" charset="-122"/>
                          <a:ea typeface="微软雅黑" pitchFamily="34" charset="-122"/>
                        </a:rPr>
                        <a:t>年</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72C5"/>
                    </a:solidFill>
                  </a:tcPr>
                </a:tc>
                <a:tc hMerge="1">
                  <a:txBody>
                    <a:bodyPr/>
                    <a:lstStyle/>
                    <a:p>
                      <a:endParaRPr lang="zh-CN" altLang="en-US"/>
                    </a:p>
                  </a:txBody>
                  <a:tcPr/>
                </a:tc>
              </a:tr>
              <a:tr h="442913">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营业收入（元）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1,947,941,189.14</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444500">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归属于上市公司股东的净利润（元）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76,172,435.24</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444500">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归属于上市公司股东的扣除非经常性损益的净利润（元）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67,298,239.17</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444500">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经营活动产生的现金流量净额（元）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96,188,344.22</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442913">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基本每股收益（元</a:t>
                      </a: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a:t>
                      </a: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股）</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0.13</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442913">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净资产收益率（</a:t>
                      </a: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a:t>
                      </a: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6.53%</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444500">
                <a:tc gridSpan="2">
                  <a:txBody>
                    <a:bodyPr/>
                    <a:lstStyle/>
                    <a:p>
                      <a:pPr marL="0" marR="0" lvl="0" indent="0" algn="ctr" defTabSz="801688" rtl="0" eaLnBrk="0" fontAlgn="base" latinLnBrk="0" hangingPunct="0">
                        <a:lnSpc>
                          <a:spcPct val="14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微软雅黑" pitchFamily="34" charset="-122"/>
                          <a:ea typeface="微软雅黑" pitchFamily="34" charset="-122"/>
                          <a:sym typeface="Arial" pitchFamily="34" charset="0"/>
                        </a:rPr>
                        <a:t>2012</a:t>
                      </a:r>
                      <a:r>
                        <a:rPr kumimoji="0" lang="zh-CN" altLang="en-US" sz="1800" b="1" i="0" u="none" strike="noStrike" cap="none" normalizeH="0" baseline="0" smtClean="0">
                          <a:ln>
                            <a:noFill/>
                          </a:ln>
                          <a:solidFill>
                            <a:srgbClr val="FFFFFF"/>
                          </a:solidFill>
                          <a:effectLst/>
                          <a:latin typeface="微软雅黑" pitchFamily="34" charset="-122"/>
                          <a:ea typeface="微软雅黑" pitchFamily="34" charset="-122"/>
                          <a:sym typeface="Arial" pitchFamily="34" charset="0"/>
                        </a:rPr>
                        <a:t>年末</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9FEE"/>
                    </a:solidFill>
                  </a:tcPr>
                </a:tc>
                <a:tc hMerge="1">
                  <a:txBody>
                    <a:bodyPr/>
                    <a:lstStyle/>
                    <a:p>
                      <a:endParaRPr lang="zh-CN" altLang="en-US"/>
                    </a:p>
                  </a:txBody>
                  <a:tcPr/>
                </a:tc>
              </a:tr>
              <a:tr h="444500">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总资产（元）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微软雅黑" pitchFamily="34" charset="-122"/>
                          <a:ea typeface="微软雅黑" pitchFamily="34" charset="-122"/>
                        </a:rPr>
                        <a:t>3,640,652,631.23</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574675">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微软雅黑" pitchFamily="34" charset="-122"/>
                          <a:ea typeface="微软雅黑" pitchFamily="34" charset="-122"/>
                        </a:rPr>
                        <a:t>归属于上市公司股东的净资产</a:t>
                      </a:r>
                      <a:r>
                        <a:rPr kumimoji="0" lang="zh-CN" altLang="en-US" sz="1200" b="0" i="0" u="none" strike="noStrike" cap="none" normalizeH="0" baseline="0" smtClean="0">
                          <a:ln>
                            <a:noFill/>
                          </a:ln>
                          <a:solidFill>
                            <a:srgbClr val="000000"/>
                          </a:solidFill>
                          <a:effectLst/>
                          <a:latin typeface="微软雅黑" pitchFamily="34" charset="-122"/>
                          <a:ea typeface="微软雅黑" pitchFamily="34" charset="-122"/>
                        </a:rPr>
                        <a:t>（归属于上市公司股东的所有者权益）</a:t>
                      </a:r>
                      <a:r>
                        <a:rPr kumimoji="0" lang="zh-CN" altLang="en-US" sz="1400" b="0" i="0" u="none" strike="noStrike" cap="none" normalizeH="0" baseline="0" smtClean="0">
                          <a:ln>
                            <a:noFill/>
                          </a:ln>
                          <a:solidFill>
                            <a:srgbClr val="000000"/>
                          </a:solidFill>
                          <a:effectLst/>
                          <a:latin typeface="微软雅黑" pitchFamily="34" charset="-122"/>
                          <a:ea typeface="微软雅黑" pitchFamily="34" charset="-122"/>
                        </a:rPr>
                        <a:t>（元）</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801688" rtl="0" eaLnBrk="0" fontAlgn="base" latinLnBrk="0" hangingPunct="0">
                        <a:lnSpc>
                          <a:spcPct val="14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微软雅黑" pitchFamily="34" charset="-122"/>
                          <a:ea typeface="微软雅黑" pitchFamily="34" charset="-122"/>
                        </a:rPr>
                        <a:t>1,063,341,890.62</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bwMode="auto">
          <a:xfrm>
            <a:off x="2643206" y="4000504"/>
            <a:ext cx="6500826" cy="857256"/>
          </a:xfrm>
          <a:prstGeom prst="rect">
            <a:avLst/>
          </a:prstGeom>
          <a:gradFill>
            <a:gsLst>
              <a:gs pos="0">
                <a:srgbClr val="0075C2"/>
              </a:gs>
              <a:gs pos="100000">
                <a:srgbClr val="00CCFF">
                  <a:alpha val="59000"/>
                </a:srgbClr>
              </a:gs>
            </a:gsLst>
            <a:lin ang="5400000" scaled="1"/>
          </a:gradFill>
          <a:ln w="9525" algn="ctr">
            <a:noFill/>
            <a:miter lim="800000"/>
            <a:headEnd/>
            <a:tailEnd/>
          </a:ln>
        </p:spPr>
        <p:txBody>
          <a:bodyPr wrap="square" lIns="79200" tIns="39600" rIns="79200" bIns="39600" rtlCol="0" anchor="ctr">
            <a:spAutoFit/>
          </a:bodyPr>
          <a:lstStyle/>
          <a:p>
            <a:pPr algn="ctr"/>
            <a:endParaRPr lang="zh-CN" altLang="en-US"/>
          </a:p>
        </p:txBody>
      </p:sp>
      <p:sp>
        <p:nvSpPr>
          <p:cNvPr id="81922" name="Rectangle 34"/>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81923" name="Group 4"/>
          <p:cNvGrpSpPr>
            <a:grpSpLocks/>
          </p:cNvGrpSpPr>
          <p:nvPr/>
        </p:nvGrpSpPr>
        <p:grpSpPr bwMode="auto">
          <a:xfrm>
            <a:off x="0" y="0"/>
            <a:ext cx="9144000" cy="1781175"/>
            <a:chOff x="0" y="0"/>
            <a:chExt cx="5760" cy="1122"/>
          </a:xfrm>
        </p:grpSpPr>
        <p:pic>
          <p:nvPicPr>
            <p:cNvPr id="81924"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81925"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81926" name="Text Box 35"/>
          <p:cNvSpPr>
            <a:spLocks noChangeArrowheads="1"/>
          </p:cNvSpPr>
          <p:nvPr/>
        </p:nvSpPr>
        <p:spPr bwMode="auto">
          <a:xfrm>
            <a:off x="3986213" y="954088"/>
            <a:ext cx="3941762" cy="688975"/>
          </a:xfrm>
          <a:prstGeom prst="rect">
            <a:avLst/>
          </a:prstGeom>
          <a:noFill/>
          <a:ln w="9525">
            <a:noFill/>
            <a:miter lim="800000"/>
            <a:headEnd/>
            <a:tailEnd/>
          </a:ln>
        </p:spPr>
        <p:txBody>
          <a:bodyPr lIns="79200" tIns="39600" rIns="79200" bIns="39600">
            <a:spAutoFit/>
          </a:bodyPr>
          <a:lstStyle/>
          <a:p>
            <a:pPr algn="r" eaLnBrk="1" hangingPunct="1">
              <a:spcBef>
                <a:spcPct val="50000"/>
              </a:spcBef>
            </a:pPr>
            <a:r>
              <a:rPr lang="zh-CN" altLang="en-US" sz="4000" b="1" i="1">
                <a:solidFill>
                  <a:srgbClr val="C00000"/>
                </a:solidFill>
                <a:latin typeface="微软雅黑" pitchFamily="34" charset="-122"/>
                <a:ea typeface="微软雅黑" pitchFamily="34" charset="-122"/>
                <a:sym typeface="黑体" pitchFamily="2" charset="-122"/>
              </a:rPr>
              <a:t>目录</a:t>
            </a:r>
            <a:endParaRPr lang="zh-CN" altLang="en-US" b="1" i="1">
              <a:solidFill>
                <a:srgbClr val="C00000"/>
              </a:solidFill>
              <a:latin typeface="微软雅黑" pitchFamily="34" charset="-122"/>
              <a:ea typeface="微软雅黑" pitchFamily="34" charset="-122"/>
            </a:endParaRPr>
          </a:p>
        </p:txBody>
      </p:sp>
      <p:sp>
        <p:nvSpPr>
          <p:cNvPr id="81927" name="Rectangle 7"/>
          <p:cNvSpPr>
            <a:spLocks noChangeArrowheads="1"/>
          </p:cNvSpPr>
          <p:nvPr/>
        </p:nvSpPr>
        <p:spPr bwMode="auto">
          <a:xfrm>
            <a:off x="6311900" y="1773238"/>
            <a:ext cx="2482850" cy="71437"/>
          </a:xfrm>
          <a:prstGeom prst="rect">
            <a:avLst/>
          </a:prstGeom>
          <a:gradFill rotWithShape="1">
            <a:gsLst>
              <a:gs pos="0">
                <a:srgbClr val="66CCFF"/>
              </a:gs>
              <a:gs pos="100000">
                <a:srgbClr val="FFFFFF">
                  <a:alpha val="0"/>
                </a:srgbClr>
              </a:gs>
            </a:gsLst>
            <a:lin ang="0" scaled="1"/>
          </a:gradFill>
          <a:ln w="9525">
            <a:noFill/>
            <a:miter lim="800000"/>
            <a:headEnd/>
            <a:tailEnd/>
          </a:ln>
        </p:spPr>
        <p:txBody>
          <a:bodyPr wrap="none" anchor="ctr"/>
          <a:lstStyle/>
          <a:p>
            <a:pPr algn="r" eaLnBrk="1" hangingPunct="1"/>
            <a:endParaRPr lang="zh-CN" altLang="en-US" b="1"/>
          </a:p>
        </p:txBody>
      </p:sp>
      <p:sp>
        <p:nvSpPr>
          <p:cNvPr id="81928" name="TextBox 6"/>
          <p:cNvSpPr txBox="1">
            <a:spLocks noChangeArrowheads="1"/>
          </p:cNvSpPr>
          <p:nvPr/>
        </p:nvSpPr>
        <p:spPr bwMode="auto">
          <a:xfrm>
            <a:off x="1012825" y="3067050"/>
            <a:ext cx="5006975" cy="708025"/>
          </a:xfrm>
          <a:prstGeom prst="rect">
            <a:avLst/>
          </a:prstGeom>
          <a:noFill/>
          <a:ln w="9525">
            <a:noFill/>
            <a:miter lim="800000"/>
            <a:headEnd/>
            <a:tailEnd/>
          </a:ln>
        </p:spPr>
        <p:txBody>
          <a:bodyPr>
            <a:spAutoFit/>
          </a:bodyPr>
          <a:lstStyle/>
          <a:p>
            <a:pPr algn="r" eaLnBrk="1" hangingPunct="1"/>
            <a:r>
              <a:rPr lang="zh-CN" altLang="en-US" sz="4000" b="1">
                <a:solidFill>
                  <a:schemeClr val="tx1"/>
                </a:solidFill>
                <a:latin typeface="微软雅黑" pitchFamily="34" charset="-122"/>
                <a:ea typeface="微软雅黑" pitchFamily="34" charset="-122"/>
              </a:rPr>
              <a:t>一、公司概况</a:t>
            </a:r>
          </a:p>
        </p:txBody>
      </p:sp>
      <p:sp>
        <p:nvSpPr>
          <p:cNvPr id="81929" name="TextBox 8"/>
          <p:cNvSpPr txBox="1">
            <a:spLocks noChangeArrowheads="1"/>
          </p:cNvSpPr>
          <p:nvPr/>
        </p:nvSpPr>
        <p:spPr bwMode="auto">
          <a:xfrm>
            <a:off x="-495300" y="4092575"/>
            <a:ext cx="8010525" cy="708025"/>
          </a:xfrm>
          <a:prstGeom prst="rect">
            <a:avLst/>
          </a:prstGeom>
          <a:noFill/>
          <a:ln w="9525">
            <a:noFill/>
            <a:miter lim="800000"/>
            <a:headEnd/>
            <a:tailEnd/>
          </a:ln>
        </p:spPr>
        <p:txBody>
          <a:bodyPr>
            <a:spAutoFit/>
          </a:bodyPr>
          <a:lstStyle/>
          <a:p>
            <a:pPr algn="r" eaLnBrk="1" hangingPunct="1"/>
            <a:r>
              <a:rPr lang="zh-CN" altLang="en-US" sz="4000" b="1">
                <a:solidFill>
                  <a:schemeClr val="tx1"/>
                </a:solidFill>
                <a:latin typeface="微软雅黑" pitchFamily="34" charset="-122"/>
                <a:ea typeface="微软雅黑" pitchFamily="34" charset="-122"/>
              </a:rPr>
              <a:t>二、定位与发展战略</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83971" name="Group 45"/>
          <p:cNvGrpSpPr>
            <a:grpSpLocks/>
          </p:cNvGrpSpPr>
          <p:nvPr/>
        </p:nvGrpSpPr>
        <p:grpSpPr bwMode="auto">
          <a:xfrm>
            <a:off x="0" y="0"/>
            <a:ext cx="9144000" cy="1781175"/>
            <a:chOff x="0" y="0"/>
            <a:chExt cx="5760" cy="1122"/>
          </a:xfrm>
        </p:grpSpPr>
        <p:pic>
          <p:nvPicPr>
            <p:cNvPr id="83972" name="Picture 5" descr="未标题-1 拷贝"/>
            <p:cNvPicPr>
              <a:picLocks noChangeAspect="1" noChangeArrowheads="1"/>
            </p:cNvPicPr>
            <p:nvPr/>
          </p:nvPicPr>
          <p:blipFill>
            <a:blip r:embed="rId4">
              <a:lum bright="6000"/>
            </a:blip>
            <a:srcRect/>
            <a:stretch>
              <a:fillRect/>
            </a:stretch>
          </p:blipFill>
          <p:spPr bwMode="auto">
            <a:xfrm>
              <a:off x="0" y="0"/>
              <a:ext cx="5760" cy="1122"/>
            </a:xfrm>
            <a:prstGeom prst="rect">
              <a:avLst/>
            </a:prstGeom>
            <a:noFill/>
            <a:ln w="9525">
              <a:noFill/>
              <a:miter lim="800000"/>
              <a:headEnd/>
              <a:tailEnd/>
            </a:ln>
          </p:spPr>
        </p:pic>
        <p:pic>
          <p:nvPicPr>
            <p:cNvPr id="83973" name="Picture 6" descr="标志反白"/>
            <p:cNvPicPr>
              <a:picLocks noChangeAspect="1" noChangeArrowheads="1"/>
            </p:cNvPicPr>
            <p:nvPr/>
          </p:nvPicPr>
          <p:blipFill>
            <a:blip r:embed="rId5"/>
            <a:srcRect/>
            <a:stretch>
              <a:fillRect/>
            </a:stretch>
          </p:blipFill>
          <p:spPr bwMode="auto">
            <a:xfrm>
              <a:off x="204" y="164"/>
              <a:ext cx="1088" cy="284"/>
            </a:xfrm>
            <a:prstGeom prst="rect">
              <a:avLst/>
            </a:prstGeom>
            <a:noFill/>
            <a:ln w="9525">
              <a:noFill/>
              <a:miter lim="800000"/>
              <a:headEnd/>
              <a:tailEnd/>
            </a:ln>
          </p:spPr>
        </p:pic>
      </p:grpSp>
      <p:sp>
        <p:nvSpPr>
          <p:cNvPr id="83974" name="Title 4"/>
          <p:cNvSpPr txBox="1">
            <a:spLocks/>
          </p:cNvSpPr>
          <p:nvPr/>
        </p:nvSpPr>
        <p:spPr bwMode="auto">
          <a:xfrm>
            <a:off x="1692275" y="692150"/>
            <a:ext cx="7086600" cy="762000"/>
          </a:xfrm>
          <a:prstGeom prst="rect">
            <a:avLst/>
          </a:prstGeom>
          <a:noFill/>
          <a:ln w="9525">
            <a:noFill/>
            <a:miter lim="800000"/>
            <a:headEnd/>
            <a:tailEnd/>
          </a:ln>
        </p:spPr>
        <p:txBody>
          <a:bodyPr>
            <a:spAutoFit/>
          </a:bodyPr>
          <a:lstStyle/>
          <a:p>
            <a:pPr algn="r" eaLnBrk="1" hangingPunct="1">
              <a:buClr>
                <a:srgbClr val="FF3300"/>
              </a:buClr>
              <a:buFont typeface="Wingdings" pitchFamily="2" charset="2"/>
              <a:buNone/>
            </a:pPr>
            <a:r>
              <a:rPr lang="zh-CN" altLang="en-US" sz="2800" b="1">
                <a:solidFill>
                  <a:schemeClr val="tx1"/>
                </a:solidFill>
                <a:latin typeface="微软雅黑" pitchFamily="34" charset="-122"/>
                <a:ea typeface="微软雅黑" pitchFamily="34" charset="-122"/>
              </a:rPr>
              <a:t>公司定位及战略</a:t>
            </a:r>
            <a:r>
              <a:rPr lang="zh-CN" altLang="en-US" sz="4400" b="1">
                <a:solidFill>
                  <a:srgbClr val="CC3300"/>
                </a:solidFill>
                <a:latin typeface="微软雅黑" pitchFamily="34" charset="-122"/>
                <a:ea typeface="微软雅黑" pitchFamily="34" charset="-122"/>
              </a:rPr>
              <a:t>愿景</a:t>
            </a:r>
          </a:p>
        </p:txBody>
      </p:sp>
      <p:sp>
        <p:nvSpPr>
          <p:cNvPr id="83975" name="Rectangle 7"/>
          <p:cNvSpPr>
            <a:spLocks noChangeArrowheads="1"/>
          </p:cNvSpPr>
          <p:nvPr/>
        </p:nvSpPr>
        <p:spPr bwMode="auto">
          <a:xfrm>
            <a:off x="6970713" y="1484313"/>
            <a:ext cx="2173287"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4" name="Rectangle 4"/>
          <p:cNvSpPr>
            <a:spLocks noChangeArrowheads="1"/>
          </p:cNvSpPr>
          <p:nvPr>
            <p:custDataLst>
              <p:tags r:id="rId1"/>
            </p:custDataLst>
          </p:nvPr>
        </p:nvSpPr>
        <p:spPr bwMode="gray">
          <a:xfrm>
            <a:off x="277813" y="981075"/>
            <a:ext cx="8902700" cy="5184775"/>
          </a:xfrm>
          <a:prstGeom prst="roundRect">
            <a:avLst/>
          </a:prstGeom>
          <a:noFill/>
          <a:ln w="12700">
            <a:noFill/>
            <a:round/>
            <a:headEnd/>
            <a:tailEnd/>
          </a:ln>
        </p:spPr>
        <p:txBody>
          <a:bodyPr anchor="ctr"/>
          <a:lstStyle/>
          <a:p>
            <a:pPr marL="285750" indent="-285750" eaLnBrk="1" hangingPunct="1">
              <a:lnSpc>
                <a:spcPct val="120000"/>
              </a:lnSpc>
              <a:buClr>
                <a:srgbClr val="FF3300"/>
              </a:buClr>
              <a:buFont typeface="Wingdings" pitchFamily="2" charset="2"/>
              <a:buBlip>
                <a:blip r:embed="rId6"/>
              </a:buBlip>
              <a:tabLst>
                <a:tab pos="715963" algn="l"/>
                <a:tab pos="808038" algn="l"/>
              </a:tabLst>
            </a:pPr>
            <a:r>
              <a:rPr lang="zh-CN" altLang="en-US" sz="2400" b="1" dirty="0">
                <a:solidFill>
                  <a:schemeClr val="tx1"/>
                </a:solidFill>
                <a:latin typeface="微软雅黑" pitchFamily="34" charset="-122"/>
                <a:ea typeface="微软雅黑" pitchFamily="34" charset="-122"/>
                <a:cs typeface="Arial" pitchFamily="34" charset="0"/>
              </a:rPr>
              <a:t> </a:t>
            </a:r>
            <a:r>
              <a:rPr lang="zh-CN" altLang="en-US" sz="2400" b="1" dirty="0" smtClean="0">
                <a:solidFill>
                  <a:schemeClr val="tx1"/>
                </a:solidFill>
                <a:latin typeface="微软雅黑" pitchFamily="34" charset="-122"/>
                <a:ea typeface="微软雅黑" pitchFamily="34" charset="-122"/>
                <a:cs typeface="Arial" pitchFamily="34" charset="0"/>
              </a:rPr>
              <a:t>医药生产</a:t>
            </a:r>
            <a:endParaRPr lang="zh-CN" altLang="en-US" sz="2400" b="1" dirty="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tabLst>
                <a:tab pos="715963" algn="l"/>
                <a:tab pos="808038" algn="l"/>
              </a:tabLst>
            </a:pPr>
            <a:r>
              <a:rPr lang="zh-CN" altLang="en-US" sz="1800" dirty="0" smtClean="0">
                <a:solidFill>
                  <a:schemeClr val="tx1"/>
                </a:solidFill>
                <a:latin typeface="微软雅黑" pitchFamily="34" charset="-122"/>
                <a:ea typeface="微软雅黑" pitchFamily="34" charset="-122"/>
                <a:cs typeface="Arial" pitchFamily="34" charset="0"/>
              </a:rPr>
              <a:t>     继续夯实现有的原料药、制剂业务；</a:t>
            </a:r>
            <a:endParaRPr lang="en-US" altLang="zh-CN" sz="1800" dirty="0" smtClean="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tabLst>
                <a:tab pos="715963" algn="l"/>
                <a:tab pos="808038" algn="l"/>
              </a:tabLst>
            </a:pPr>
            <a:r>
              <a:rPr lang="zh-CN" altLang="en-US" sz="1800" dirty="0" smtClean="0">
                <a:solidFill>
                  <a:schemeClr val="tx1"/>
                </a:solidFill>
                <a:latin typeface="微软雅黑" pitchFamily="34" charset="-122"/>
                <a:ea typeface="微软雅黑" pitchFamily="34" charset="-122"/>
                <a:cs typeface="Arial" pitchFamily="34" charset="0"/>
              </a:rPr>
              <a:t>     调整产品结构，降本增效工作，提高公司的盈利能力；</a:t>
            </a:r>
            <a:endParaRPr lang="en-US" altLang="zh-CN" sz="1800" dirty="0" smtClean="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tabLst>
                <a:tab pos="715963" algn="l"/>
                <a:tab pos="808038" algn="l"/>
              </a:tabLst>
            </a:pPr>
            <a:r>
              <a:rPr lang="zh-CN" altLang="en-US" sz="1800" dirty="0" smtClean="0">
                <a:solidFill>
                  <a:schemeClr val="tx1"/>
                </a:solidFill>
                <a:latin typeface="微软雅黑" pitchFamily="34" charset="-122"/>
                <a:ea typeface="微软雅黑" pitchFamily="34" charset="-122"/>
                <a:cs typeface="Arial" pitchFamily="34" charset="0"/>
              </a:rPr>
              <a:t>     涉足生物制药，拓展新业务领域。</a:t>
            </a:r>
            <a:endParaRPr lang="en-US" altLang="en-US" sz="1800" dirty="0" smtClean="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buFont typeface="Wingdings" pitchFamily="2" charset="2"/>
              <a:buBlip>
                <a:blip r:embed="rId6"/>
              </a:buBlip>
              <a:tabLst>
                <a:tab pos="715963" algn="l"/>
                <a:tab pos="808038" algn="l"/>
              </a:tabLst>
            </a:pPr>
            <a:r>
              <a:rPr lang="zh-CN" altLang="en-US" sz="2400" b="1" dirty="0" smtClean="0">
                <a:solidFill>
                  <a:schemeClr val="tx1"/>
                </a:solidFill>
                <a:latin typeface="微软雅黑" pitchFamily="34" charset="-122"/>
                <a:ea typeface="微软雅黑" pitchFamily="34" charset="-122"/>
                <a:cs typeface="Arial" pitchFamily="34" charset="0"/>
              </a:rPr>
              <a:t> 研发</a:t>
            </a:r>
          </a:p>
          <a:p>
            <a:pPr marL="285750" indent="-285750" eaLnBrk="1" hangingPunct="1">
              <a:lnSpc>
                <a:spcPct val="120000"/>
              </a:lnSpc>
              <a:buClr>
                <a:srgbClr val="FF3300"/>
              </a:buClr>
              <a:buFont typeface="Wingdings" pitchFamily="2" charset="2"/>
              <a:buNone/>
              <a:tabLst>
                <a:tab pos="715963" algn="l"/>
                <a:tab pos="808038" algn="l"/>
              </a:tabLst>
            </a:pPr>
            <a:r>
              <a:rPr lang="zh-CN" altLang="en-US" sz="1800" b="1" dirty="0" smtClean="0">
                <a:solidFill>
                  <a:schemeClr val="tx1"/>
                </a:solidFill>
                <a:latin typeface="微软雅黑" pitchFamily="34" charset="-122"/>
                <a:ea typeface="微软雅黑" pitchFamily="34" charset="-122"/>
                <a:cs typeface="Arial" pitchFamily="34" charset="0"/>
              </a:rPr>
              <a:t>      </a:t>
            </a:r>
            <a:r>
              <a:rPr lang="zh-CN" altLang="en-US" sz="1800" dirty="0" smtClean="0">
                <a:solidFill>
                  <a:schemeClr val="tx1"/>
                </a:solidFill>
                <a:latin typeface="微软雅黑" pitchFamily="34" charset="-122"/>
                <a:ea typeface="微软雅黑" pitchFamily="34" charset="-122"/>
                <a:cs typeface="Arial" pitchFamily="34" charset="0"/>
              </a:rPr>
              <a:t>加强研发管理，加速重点产品上市进程；</a:t>
            </a:r>
            <a:endParaRPr lang="en-US" altLang="zh-CN" sz="1800" dirty="0" smtClean="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buFont typeface="Wingdings" pitchFamily="2" charset="2"/>
              <a:buNone/>
              <a:tabLst>
                <a:tab pos="715963" algn="l"/>
                <a:tab pos="808038" algn="l"/>
              </a:tabLst>
            </a:pPr>
            <a:r>
              <a:rPr lang="en-US" altLang="en-US" sz="1800" dirty="0" smtClean="0">
                <a:solidFill>
                  <a:schemeClr val="tx1"/>
                </a:solidFill>
                <a:latin typeface="微软雅黑" pitchFamily="34" charset="-122"/>
                <a:ea typeface="微软雅黑" pitchFamily="34" charset="-122"/>
                <a:cs typeface="Arial" pitchFamily="34" charset="0"/>
              </a:rPr>
              <a:t>      </a:t>
            </a:r>
            <a:r>
              <a:rPr lang="zh-CN" altLang="en-US" sz="1800" dirty="0" smtClean="0">
                <a:solidFill>
                  <a:schemeClr val="tx1"/>
                </a:solidFill>
                <a:latin typeface="微软雅黑" pitchFamily="34" charset="-122"/>
                <a:ea typeface="微软雅黑" pitchFamily="34" charset="-122"/>
                <a:cs typeface="Arial" pitchFamily="34" charset="0"/>
              </a:rPr>
              <a:t>推进研发合作，增加产品储备；</a:t>
            </a:r>
            <a:endParaRPr lang="en-GB" altLang="en-US" sz="1800" dirty="0" smtClean="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buFont typeface="Wingdings" pitchFamily="2" charset="2"/>
              <a:buBlip>
                <a:blip r:embed="rId6"/>
              </a:buBlip>
              <a:tabLst>
                <a:tab pos="715963" algn="l"/>
                <a:tab pos="808038" algn="l"/>
              </a:tabLst>
            </a:pPr>
            <a:r>
              <a:rPr lang="zh-CN" altLang="en-US" sz="2400" b="1" dirty="0" smtClean="0">
                <a:solidFill>
                  <a:schemeClr val="tx1"/>
                </a:solidFill>
                <a:latin typeface="微软雅黑" pitchFamily="34" charset="-122"/>
                <a:ea typeface="微软雅黑" pitchFamily="34" charset="-122"/>
                <a:cs typeface="Arial" pitchFamily="34" charset="0"/>
              </a:rPr>
              <a:t> 销售</a:t>
            </a:r>
          </a:p>
          <a:p>
            <a:pPr marL="285750" indent="-285750" eaLnBrk="1" hangingPunct="1">
              <a:lnSpc>
                <a:spcPct val="120000"/>
              </a:lnSpc>
              <a:buClr>
                <a:srgbClr val="FF3300"/>
              </a:buClr>
              <a:buFont typeface="Wingdings" pitchFamily="2" charset="2"/>
              <a:buNone/>
              <a:tabLst>
                <a:tab pos="715963" algn="l"/>
                <a:tab pos="808038" algn="l"/>
              </a:tabLst>
            </a:pPr>
            <a:r>
              <a:rPr lang="zh-CN" altLang="en-US" sz="1800" dirty="0" smtClean="0">
                <a:solidFill>
                  <a:schemeClr val="tx1"/>
                </a:solidFill>
                <a:latin typeface="微软雅黑" pitchFamily="34" charset="-122"/>
                <a:ea typeface="微软雅黑" pitchFamily="34" charset="-122"/>
                <a:cs typeface="Arial" pitchFamily="34" charset="0"/>
              </a:rPr>
              <a:t>     完善医药物流配送网络，</a:t>
            </a:r>
            <a:r>
              <a:rPr lang="zh-CN" altLang="en-US" sz="1800" dirty="0">
                <a:solidFill>
                  <a:schemeClr val="tx1"/>
                </a:solidFill>
                <a:latin typeface="微软雅黑" pitchFamily="34" charset="-122"/>
                <a:ea typeface="微软雅黑" pitchFamily="34" charset="-122"/>
                <a:cs typeface="Arial" pitchFamily="34" charset="0"/>
              </a:rPr>
              <a:t>打造深度分销</a:t>
            </a:r>
            <a:r>
              <a:rPr lang="zh-CN" altLang="en-US" sz="1800" dirty="0" smtClean="0">
                <a:solidFill>
                  <a:schemeClr val="tx1"/>
                </a:solidFill>
                <a:latin typeface="微软雅黑" pitchFamily="34" charset="-122"/>
                <a:ea typeface="微软雅黑" pitchFamily="34" charset="-122"/>
                <a:cs typeface="Arial" pitchFamily="34" charset="0"/>
              </a:rPr>
              <a:t>模式；</a:t>
            </a:r>
            <a:endParaRPr lang="zh-CN" altLang="en-US" sz="1800" dirty="0">
              <a:solidFill>
                <a:schemeClr val="tx1"/>
              </a:solidFill>
              <a:latin typeface="微软雅黑" pitchFamily="34" charset="-122"/>
              <a:ea typeface="微软雅黑" pitchFamily="34" charset="-122"/>
              <a:cs typeface="Arial" pitchFamily="34" charset="0"/>
            </a:endParaRPr>
          </a:p>
          <a:p>
            <a:pPr marL="285750" indent="-285750" eaLnBrk="1" hangingPunct="1">
              <a:lnSpc>
                <a:spcPct val="120000"/>
              </a:lnSpc>
              <a:buClr>
                <a:srgbClr val="FF3300"/>
              </a:buClr>
              <a:buFont typeface="Wingdings" pitchFamily="2" charset="2"/>
              <a:buBlip>
                <a:blip r:embed="rId6"/>
              </a:buBlip>
              <a:tabLst>
                <a:tab pos="715963" algn="l"/>
                <a:tab pos="808038" algn="l"/>
              </a:tabLst>
            </a:pPr>
            <a:r>
              <a:rPr lang="zh-CN" altLang="en-US" sz="2400" b="1" dirty="0">
                <a:solidFill>
                  <a:schemeClr val="tx1"/>
                </a:solidFill>
                <a:latin typeface="微软雅黑" pitchFamily="34" charset="-122"/>
                <a:ea typeface="微软雅黑" pitchFamily="34" charset="-122"/>
                <a:cs typeface="Arial" pitchFamily="34" charset="0"/>
              </a:rPr>
              <a:t> 医疗</a:t>
            </a:r>
          </a:p>
          <a:p>
            <a:pPr marL="285750" indent="-285750" eaLnBrk="1" hangingPunct="1">
              <a:lnSpc>
                <a:spcPct val="120000"/>
              </a:lnSpc>
              <a:buClr>
                <a:srgbClr val="FF3300"/>
              </a:buClr>
              <a:buFont typeface="Wingdings" pitchFamily="2" charset="2"/>
              <a:buNone/>
              <a:tabLst>
                <a:tab pos="715963" algn="l"/>
                <a:tab pos="808038" algn="l"/>
              </a:tabLst>
            </a:pPr>
            <a:r>
              <a:rPr lang="zh-CN" altLang="en-US" sz="2000" b="1" dirty="0">
                <a:solidFill>
                  <a:schemeClr val="tx1"/>
                </a:solidFill>
                <a:latin typeface="微软雅黑" pitchFamily="34" charset="-122"/>
                <a:ea typeface="微软雅黑" pitchFamily="34" charset="-122"/>
                <a:cs typeface="Arial" pitchFamily="34" charset="0"/>
              </a:rPr>
              <a:t>     </a:t>
            </a:r>
            <a:r>
              <a:rPr lang="zh-CN" altLang="en-US" sz="1800" dirty="0">
                <a:solidFill>
                  <a:schemeClr val="tx1"/>
                </a:solidFill>
                <a:latin typeface="微软雅黑" pitchFamily="34" charset="-122"/>
                <a:ea typeface="微软雅黑" pitchFamily="34" charset="-122"/>
                <a:cs typeface="Arial" pitchFamily="34" charset="0"/>
              </a:rPr>
              <a:t>依托股东丰富资源，涉足医疗产业，打造协同和互动</a:t>
            </a:r>
          </a:p>
          <a:p>
            <a:pPr marL="285750" indent="-285750" eaLnBrk="1" hangingPunct="1">
              <a:lnSpc>
                <a:spcPct val="120000"/>
              </a:lnSpc>
              <a:tabLst>
                <a:tab pos="715963" algn="l"/>
                <a:tab pos="808038" algn="l"/>
              </a:tabLst>
            </a:pPr>
            <a:endParaRPr lang="en-GB" altLang="en-US" sz="1800" dirty="0">
              <a:solidFill>
                <a:schemeClr val="tx1"/>
              </a:solidFill>
              <a:latin typeface="微软雅黑" pitchFamily="34" charset="-122"/>
              <a:ea typeface="微软雅黑" pitchFamily="34" charset="-122"/>
              <a:cs typeface="Arial" pitchFamily="34" charset="0"/>
            </a:endParaRPr>
          </a:p>
        </p:txBody>
      </p:sp>
      <p:grpSp>
        <p:nvGrpSpPr>
          <p:cNvPr id="83979" name="Group 11"/>
          <p:cNvGrpSpPr>
            <a:grpSpLocks/>
          </p:cNvGrpSpPr>
          <p:nvPr/>
        </p:nvGrpSpPr>
        <p:grpSpPr bwMode="auto">
          <a:xfrm>
            <a:off x="0" y="5516588"/>
            <a:ext cx="9144000" cy="1484312"/>
            <a:chOff x="0" y="3385"/>
            <a:chExt cx="5760" cy="935"/>
          </a:xfrm>
        </p:grpSpPr>
        <p:sp>
          <p:nvSpPr>
            <p:cNvPr id="83978" name="Rectangle 10"/>
            <p:cNvSpPr>
              <a:spLocks noChangeArrowheads="1"/>
            </p:cNvSpPr>
            <p:nvPr/>
          </p:nvSpPr>
          <p:spPr bwMode="auto">
            <a:xfrm>
              <a:off x="0" y="3385"/>
              <a:ext cx="5760" cy="935"/>
            </a:xfrm>
            <a:prstGeom prst="rect">
              <a:avLst/>
            </a:prstGeom>
            <a:solidFill>
              <a:srgbClr val="CC3300"/>
            </a:solidFill>
            <a:ln w="9525">
              <a:noFill/>
              <a:miter lim="800000"/>
              <a:headEnd/>
              <a:tailEnd/>
            </a:ln>
            <a:effectLst>
              <a:prstShdw prst="shdw17" dist="17961" dir="2700000">
                <a:srgbClr val="CC3300">
                  <a:gamma/>
                  <a:shade val="60000"/>
                  <a:invGamma/>
                </a:srgbClr>
              </a:prstShdw>
            </a:effectLst>
          </p:spPr>
          <p:txBody>
            <a:bodyPr wrap="none" anchor="ctr"/>
            <a:lstStyle/>
            <a:p>
              <a:endParaRPr lang="zh-CN" altLang="en-US"/>
            </a:p>
          </p:txBody>
        </p:sp>
        <p:sp>
          <p:nvSpPr>
            <p:cNvPr id="83977" name="Rectangle 6"/>
            <p:cNvSpPr>
              <a:spLocks noChangeArrowheads="1"/>
            </p:cNvSpPr>
            <p:nvPr/>
          </p:nvSpPr>
          <p:spPr bwMode="auto">
            <a:xfrm>
              <a:off x="0" y="3460"/>
              <a:ext cx="5760" cy="702"/>
            </a:xfrm>
            <a:prstGeom prst="rect">
              <a:avLst/>
            </a:prstGeom>
            <a:noFill/>
            <a:ln w="9525">
              <a:noFill/>
              <a:miter lim="800000"/>
              <a:headEnd/>
              <a:tailEnd/>
            </a:ln>
          </p:spPr>
          <p:txBody>
            <a:bodyPr lIns="79200" tIns="39600" rIns="79200" bIns="39600">
              <a:spAutoFit/>
            </a:bodyPr>
            <a:lstStyle/>
            <a:p>
              <a:pPr algn="ctr" defTabSz="801688" eaLnBrk="1" hangingPunct="1">
                <a:lnSpc>
                  <a:spcPct val="120000"/>
                </a:lnSpc>
                <a:buClr>
                  <a:srgbClr val="FF3300"/>
                </a:buClr>
                <a:buFont typeface="Wingdings" pitchFamily="2" charset="2"/>
                <a:buNone/>
              </a:pPr>
              <a:r>
                <a:rPr lang="zh-CN" altLang="en-US" sz="2800" b="1" dirty="0" smtClean="0">
                  <a:latin typeface="微软雅黑" pitchFamily="34" charset="-122"/>
                  <a:ea typeface="微软雅黑" pitchFamily="34" charset="-122"/>
                </a:rPr>
                <a:t>促进研发合作，发展医疗服务</a:t>
              </a:r>
              <a:endParaRPr lang="en-US" altLang="zh-CN" sz="2800" b="1" dirty="0" smtClean="0">
                <a:latin typeface="微软雅黑" pitchFamily="34" charset="-122"/>
                <a:ea typeface="微软雅黑" pitchFamily="34" charset="-122"/>
              </a:endParaRPr>
            </a:p>
            <a:p>
              <a:pPr algn="ctr" defTabSz="801688" eaLnBrk="1" hangingPunct="1">
                <a:lnSpc>
                  <a:spcPct val="120000"/>
                </a:lnSpc>
                <a:buClr>
                  <a:srgbClr val="FF3300"/>
                </a:buClr>
                <a:buFont typeface="Wingdings" pitchFamily="2" charset="2"/>
                <a:buNone/>
              </a:pPr>
              <a:r>
                <a:rPr lang="zh-CN" altLang="en-US" sz="2800" b="1" dirty="0" smtClean="0">
                  <a:latin typeface="微软雅黑" pitchFamily="34" charset="-122"/>
                  <a:ea typeface="微软雅黑" pitchFamily="34" charset="-122"/>
                </a:rPr>
                <a:t>实现医药制造、医药销售、医药流通的产业整合</a:t>
              </a:r>
              <a:endParaRPr lang="zh-CN" altLang="en-US" sz="2800" b="1" dirty="0">
                <a:latin typeface="微软雅黑" pitchFamily="34" charset="-122"/>
                <a:ea typeface="微软雅黑"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left)">
                                      <p:cBhvr>
                                        <p:cTn id="13" dur="500"/>
                                        <p:tgtEl>
                                          <p:spTgt spid="4">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500"/>
                                        <p:tgtEl>
                                          <p:spTgt spid="4">
                                            <p:txEl>
                                              <p:pRg st="7" end="7"/>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left)">
                                      <p:cBhvr>
                                        <p:cTn id="35" dur="500"/>
                                        <p:tgtEl>
                                          <p:spTgt spid="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left)">
                                      <p:cBhvr>
                                        <p:cTn id="40" dur="500"/>
                                        <p:tgtEl>
                                          <p:spTgt spid="4">
                                            <p:txEl>
                                              <p:pRg st="9" end="9"/>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wipe(left)">
                                      <p:cBhvr>
                                        <p:cTn id="43" dur="500"/>
                                        <p:tgtEl>
                                          <p:spTgt spid="4">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83979"/>
                                        </p:tgtEl>
                                        <p:attrNameLst>
                                          <p:attrName>style.visibility</p:attrName>
                                        </p:attrNameLst>
                                      </p:cBhvr>
                                      <p:to>
                                        <p:strVal val="visible"/>
                                      </p:to>
                                    </p:set>
                                    <p:animEffect transition="in" filter="wipe(left)">
                                      <p:cBhvr>
                                        <p:cTn id="48" dur="500"/>
                                        <p:tgtEl>
                                          <p:spTgt spid="83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7827" name="Group 45"/>
          <p:cNvGrpSpPr>
            <a:grpSpLocks/>
          </p:cNvGrpSpPr>
          <p:nvPr/>
        </p:nvGrpSpPr>
        <p:grpSpPr bwMode="auto">
          <a:xfrm>
            <a:off x="0" y="0"/>
            <a:ext cx="9144000" cy="1781175"/>
            <a:chOff x="0" y="0"/>
            <a:chExt cx="5760" cy="1122"/>
          </a:xfrm>
        </p:grpSpPr>
        <p:pic>
          <p:nvPicPr>
            <p:cNvPr id="77828"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77829"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77830" name="矩形 2"/>
          <p:cNvSpPr>
            <a:spLocks noChangeArrowheads="1"/>
          </p:cNvSpPr>
          <p:nvPr/>
        </p:nvSpPr>
        <p:spPr bwMode="auto">
          <a:xfrm>
            <a:off x="-107950" y="785794"/>
            <a:ext cx="8975725" cy="1200329"/>
          </a:xfrm>
          <a:prstGeom prst="rect">
            <a:avLst/>
          </a:prstGeom>
          <a:noFill/>
          <a:ln w="9525">
            <a:noFill/>
            <a:miter lim="800000"/>
            <a:headEnd/>
            <a:tailEnd/>
          </a:ln>
        </p:spPr>
        <p:txBody>
          <a:bodyPr>
            <a:spAutoFit/>
          </a:bodyPr>
          <a:lstStyle/>
          <a:p>
            <a:pPr marL="457200" indent="-457200" algn="r" eaLnBrk="1" hangingPunct="1">
              <a:buClr>
                <a:srgbClr val="FF3300"/>
              </a:buClr>
              <a:buAutoNum type="arabicPeriod"/>
            </a:pPr>
            <a:r>
              <a:rPr lang="zh-CN" altLang="en-US" sz="2400" b="1" dirty="0" smtClean="0">
                <a:solidFill>
                  <a:schemeClr val="tx1"/>
                </a:solidFill>
                <a:latin typeface="微软雅黑" pitchFamily="34" charset="-122"/>
                <a:ea typeface="微软雅黑" pitchFamily="34" charset="-122"/>
                <a:cs typeface="Arial" pitchFamily="34" charset="0"/>
              </a:rPr>
              <a:t>调整</a:t>
            </a:r>
            <a:r>
              <a:rPr lang="zh-CN" altLang="en-US" sz="2400" b="1" dirty="0">
                <a:solidFill>
                  <a:schemeClr val="tx1"/>
                </a:solidFill>
                <a:latin typeface="微软雅黑" pitchFamily="34" charset="-122"/>
                <a:ea typeface="微软雅黑" pitchFamily="34" charset="-122"/>
                <a:cs typeface="Arial" pitchFamily="34" charset="0"/>
              </a:rPr>
              <a:t>产品</a:t>
            </a:r>
            <a:r>
              <a:rPr lang="zh-CN" altLang="en-US" sz="2400" b="1" dirty="0" smtClean="0">
                <a:solidFill>
                  <a:schemeClr val="tx1"/>
                </a:solidFill>
                <a:latin typeface="微软雅黑" pitchFamily="34" charset="-122"/>
                <a:ea typeface="微软雅黑" pitchFamily="34" charset="-122"/>
                <a:cs typeface="Arial" pitchFamily="34" charset="0"/>
              </a:rPr>
              <a:t>结构</a:t>
            </a:r>
            <a:endParaRPr lang="en-US" altLang="zh-CN" sz="2400" b="1" dirty="0" smtClean="0">
              <a:solidFill>
                <a:schemeClr val="tx1"/>
              </a:solidFill>
              <a:latin typeface="微软雅黑" pitchFamily="34" charset="-122"/>
              <a:ea typeface="微软雅黑" pitchFamily="34" charset="-122"/>
              <a:cs typeface="Arial" pitchFamily="34" charset="0"/>
            </a:endParaRPr>
          </a:p>
          <a:p>
            <a:pPr marL="457200" indent="-457200" algn="r" eaLnBrk="1" hangingPunct="1">
              <a:buClr>
                <a:srgbClr val="FF3300"/>
              </a:buClr>
            </a:pPr>
            <a:r>
              <a:rPr lang="zh-CN" altLang="en-US" sz="2400" b="1" dirty="0" smtClean="0">
                <a:solidFill>
                  <a:srgbClr val="CC3300"/>
                </a:solidFill>
                <a:latin typeface="微软雅黑" pitchFamily="34" charset="-122"/>
                <a:ea typeface="微软雅黑" pitchFamily="34" charset="-122"/>
                <a:cs typeface="Arial" pitchFamily="34" charset="0"/>
              </a:rPr>
              <a:t>保持公司持续盈利能力</a:t>
            </a:r>
            <a:endParaRPr lang="zh-CN" altLang="en-US" sz="2400" dirty="0" smtClean="0">
              <a:solidFill>
                <a:srgbClr val="CC3300"/>
              </a:solidFill>
              <a:latin typeface="微软雅黑" pitchFamily="34" charset="-122"/>
              <a:ea typeface="微软雅黑" pitchFamily="34" charset="-122"/>
              <a:cs typeface="Arial" pitchFamily="34" charset="0"/>
            </a:endParaRPr>
          </a:p>
          <a:p>
            <a:pPr marL="457200" indent="-457200" algn="r" eaLnBrk="1" hangingPunct="1">
              <a:buClr>
                <a:srgbClr val="FF3300"/>
              </a:buClr>
            </a:pPr>
            <a:endParaRPr lang="zh-CN" altLang="en-US" sz="2400" b="1" dirty="0">
              <a:solidFill>
                <a:schemeClr val="tx1"/>
              </a:solidFill>
              <a:latin typeface="微软雅黑" pitchFamily="34" charset="-122"/>
              <a:ea typeface="微软雅黑" pitchFamily="34" charset="-122"/>
              <a:cs typeface="Arial" pitchFamily="34" charset="0"/>
            </a:endParaRPr>
          </a:p>
        </p:txBody>
      </p:sp>
      <p:sp>
        <p:nvSpPr>
          <p:cNvPr id="77831" name="Rectangle 7"/>
          <p:cNvSpPr>
            <a:spLocks noChangeArrowheads="1"/>
          </p:cNvSpPr>
          <p:nvPr/>
        </p:nvSpPr>
        <p:spPr bwMode="auto">
          <a:xfrm>
            <a:off x="6970713" y="1628775"/>
            <a:ext cx="2173287"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grpSp>
        <p:nvGrpSpPr>
          <p:cNvPr id="77840" name="Group 16"/>
          <p:cNvGrpSpPr>
            <a:grpSpLocks/>
          </p:cNvGrpSpPr>
          <p:nvPr/>
        </p:nvGrpSpPr>
        <p:grpSpPr bwMode="auto">
          <a:xfrm>
            <a:off x="865188" y="2914650"/>
            <a:ext cx="7307262" cy="1311275"/>
            <a:chOff x="295" y="1207"/>
            <a:chExt cx="4603" cy="826"/>
          </a:xfrm>
        </p:grpSpPr>
        <p:sp>
          <p:nvSpPr>
            <p:cNvPr id="77837" name="Rectangle 13"/>
            <p:cNvSpPr>
              <a:spLocks noChangeArrowheads="1"/>
            </p:cNvSpPr>
            <p:nvPr/>
          </p:nvSpPr>
          <p:spPr bwMode="auto">
            <a:xfrm>
              <a:off x="295" y="1207"/>
              <a:ext cx="4581" cy="772"/>
            </a:xfrm>
            <a:prstGeom prst="rect">
              <a:avLst/>
            </a:prstGeom>
            <a:solidFill>
              <a:srgbClr val="DDDDDD">
                <a:alpha val="64999"/>
              </a:srgbClr>
            </a:solidFill>
            <a:ln w="9525">
              <a:noFill/>
              <a:miter lim="800000"/>
              <a:headEnd/>
              <a:tailEnd/>
            </a:ln>
            <a:effectLst/>
          </p:spPr>
          <p:txBody>
            <a:bodyPr wrap="none" anchor="ctr"/>
            <a:lstStyle/>
            <a:p>
              <a:endParaRPr lang="zh-CN" altLang="en-US"/>
            </a:p>
          </p:txBody>
        </p:sp>
        <p:sp>
          <p:nvSpPr>
            <p:cNvPr id="77836" name="Text Box 12"/>
            <p:cNvSpPr txBox="1">
              <a:spLocks noChangeArrowheads="1"/>
            </p:cNvSpPr>
            <p:nvPr/>
          </p:nvSpPr>
          <p:spPr bwMode="auto">
            <a:xfrm>
              <a:off x="567" y="1207"/>
              <a:ext cx="4331" cy="826"/>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zh-CN" altLang="en-US" sz="8000" b="1" dirty="0">
                  <a:solidFill>
                    <a:srgbClr val="0072C5"/>
                  </a:solidFill>
                  <a:ea typeface="微软雅黑" pitchFamily="34" charset="-122"/>
                </a:rPr>
                <a:t>强化优势产品</a:t>
              </a:r>
            </a:p>
          </p:txBody>
        </p:sp>
      </p:grpSp>
      <p:grpSp>
        <p:nvGrpSpPr>
          <p:cNvPr id="77844" name="Group 20"/>
          <p:cNvGrpSpPr>
            <a:grpSpLocks/>
          </p:cNvGrpSpPr>
          <p:nvPr/>
        </p:nvGrpSpPr>
        <p:grpSpPr bwMode="auto">
          <a:xfrm>
            <a:off x="823875" y="4143380"/>
            <a:ext cx="7343775" cy="1225550"/>
            <a:chOff x="295" y="2205"/>
            <a:chExt cx="4603" cy="772"/>
          </a:xfrm>
        </p:grpSpPr>
        <p:sp>
          <p:nvSpPr>
            <p:cNvPr id="77842" name="Rectangle 18"/>
            <p:cNvSpPr>
              <a:spLocks noChangeArrowheads="1"/>
            </p:cNvSpPr>
            <p:nvPr/>
          </p:nvSpPr>
          <p:spPr bwMode="auto">
            <a:xfrm>
              <a:off x="295" y="2205"/>
              <a:ext cx="4581" cy="772"/>
            </a:xfrm>
            <a:prstGeom prst="rect">
              <a:avLst/>
            </a:prstGeom>
            <a:solidFill>
              <a:srgbClr val="FFFF00">
                <a:alpha val="64999"/>
              </a:srgbClr>
            </a:solidFill>
            <a:ln w="9525">
              <a:noFill/>
              <a:miter lim="800000"/>
              <a:headEnd/>
              <a:tailEnd/>
            </a:ln>
            <a:effectLst/>
          </p:spPr>
          <p:txBody>
            <a:bodyPr wrap="none" anchor="ctr"/>
            <a:lstStyle/>
            <a:p>
              <a:endParaRPr lang="zh-CN" altLang="en-US"/>
            </a:p>
          </p:txBody>
        </p:sp>
        <p:sp>
          <p:nvSpPr>
            <p:cNvPr id="77843" name="Text Box 19"/>
            <p:cNvSpPr txBox="1">
              <a:spLocks noChangeArrowheads="1"/>
            </p:cNvSpPr>
            <p:nvPr/>
          </p:nvSpPr>
          <p:spPr bwMode="auto">
            <a:xfrm>
              <a:off x="567" y="2385"/>
              <a:ext cx="4331" cy="36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zh-CN" altLang="en-US" sz="3200" b="1" dirty="0">
                  <a:solidFill>
                    <a:schemeClr val="tx1"/>
                  </a:solidFill>
                  <a:ea typeface="微软雅黑" pitchFamily="34" charset="-122"/>
                </a:rPr>
                <a:t>开发盈利能力强且支持制剂的产品</a:t>
              </a:r>
            </a:p>
          </p:txBody>
        </p:sp>
      </p:grpSp>
      <p:sp>
        <p:nvSpPr>
          <p:cNvPr id="77845" name="Text Box 6"/>
          <p:cNvSpPr txBox="1">
            <a:spLocks noChangeArrowheads="1"/>
          </p:cNvSpPr>
          <p:nvPr/>
        </p:nvSpPr>
        <p:spPr bwMode="auto">
          <a:xfrm>
            <a:off x="323850" y="1773238"/>
            <a:ext cx="8278813" cy="1069975"/>
          </a:xfrm>
          <a:prstGeom prst="rect">
            <a:avLst/>
          </a:prstGeom>
          <a:noFill/>
          <a:ln w="9525" algn="ctr">
            <a:noFill/>
            <a:miter lim="800000"/>
            <a:headEnd/>
            <a:tailEnd/>
          </a:ln>
        </p:spPr>
        <p:txBody>
          <a:bodyPr lIns="79200" tIns="39600" rIns="79200" bIns="39600">
            <a:spAutoFit/>
          </a:bodyPr>
          <a:lstStyle/>
          <a:p>
            <a:pPr defTabSz="801688" eaLnBrk="1" hangingPunct="1">
              <a:lnSpc>
                <a:spcPct val="120000"/>
              </a:lnSpc>
            </a:pPr>
            <a:r>
              <a:rPr lang="zh-CN" altLang="en-US" sz="1800" b="1" dirty="0">
                <a:solidFill>
                  <a:schemeClr val="tx1"/>
                </a:solidFill>
                <a:latin typeface="微软雅黑" pitchFamily="34" charset="-122"/>
                <a:ea typeface="微软雅黑" pitchFamily="34" charset="-122"/>
              </a:rPr>
              <a:t>作为中国西部最大的</a:t>
            </a:r>
            <a:r>
              <a:rPr lang="en-US" altLang="zh-CN" sz="1800" b="1" dirty="0">
                <a:solidFill>
                  <a:schemeClr val="tx1"/>
                </a:solidFill>
                <a:latin typeface="微软雅黑" pitchFamily="34" charset="-122"/>
                <a:ea typeface="微软雅黑" pitchFamily="34" charset="-122"/>
              </a:rPr>
              <a:t>APIs</a:t>
            </a:r>
            <a:r>
              <a:rPr lang="zh-CN" altLang="en-US" sz="1800" b="1" dirty="0">
                <a:solidFill>
                  <a:schemeClr val="tx1"/>
                </a:solidFill>
                <a:latin typeface="微软雅黑" pitchFamily="34" charset="-122"/>
                <a:ea typeface="微软雅黑" pitchFamily="34" charset="-122"/>
              </a:rPr>
              <a:t>生产商和出口商，公司拥有广泛的产品体系，包括磺胺类、抗生素类、维生素类、调血脂药类、免疫调节类、非甾体类镇痛抗炎类 、抗过敏类和神经障碍类等</a:t>
            </a:r>
          </a:p>
        </p:txBody>
      </p:sp>
      <p:grpSp>
        <p:nvGrpSpPr>
          <p:cNvPr id="77852" name="Group 28"/>
          <p:cNvGrpSpPr>
            <a:grpSpLocks/>
          </p:cNvGrpSpPr>
          <p:nvPr/>
        </p:nvGrpSpPr>
        <p:grpSpPr bwMode="auto">
          <a:xfrm>
            <a:off x="0" y="5589588"/>
            <a:ext cx="9144000" cy="1268412"/>
            <a:chOff x="0" y="3521"/>
            <a:chExt cx="5760" cy="799"/>
          </a:xfrm>
        </p:grpSpPr>
        <p:sp>
          <p:nvSpPr>
            <p:cNvPr id="77850" name="Rectangle 26"/>
            <p:cNvSpPr>
              <a:spLocks noChangeArrowheads="1"/>
            </p:cNvSpPr>
            <p:nvPr/>
          </p:nvSpPr>
          <p:spPr bwMode="auto">
            <a:xfrm>
              <a:off x="0" y="3521"/>
              <a:ext cx="5760" cy="799"/>
            </a:xfrm>
            <a:prstGeom prst="rect">
              <a:avLst/>
            </a:prstGeom>
            <a:solidFill>
              <a:srgbClr val="CC3300"/>
            </a:solidFill>
            <a:ln w="9525">
              <a:noFill/>
              <a:miter lim="800000"/>
              <a:headEnd/>
              <a:tailEnd/>
            </a:ln>
            <a:effectLst/>
          </p:spPr>
          <p:txBody>
            <a:bodyPr wrap="none" anchor="ctr"/>
            <a:lstStyle/>
            <a:p>
              <a:endParaRPr lang="zh-CN" altLang="en-US"/>
            </a:p>
          </p:txBody>
        </p:sp>
        <p:sp>
          <p:nvSpPr>
            <p:cNvPr id="77851" name="Text Box 27"/>
            <p:cNvSpPr txBox="1">
              <a:spLocks noChangeArrowheads="1"/>
            </p:cNvSpPr>
            <p:nvPr/>
          </p:nvSpPr>
          <p:spPr bwMode="auto">
            <a:xfrm>
              <a:off x="0" y="3566"/>
              <a:ext cx="5760" cy="6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pPr>
              <a:r>
                <a:rPr lang="zh-CN" altLang="en-US" sz="6600" b="1" dirty="0">
                  <a:ea typeface="微软雅黑" pitchFamily="34" charset="-122"/>
                </a:rPr>
                <a:t>保持持续盈利能力</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7845"/>
                                        </p:tgtEl>
                                        <p:attrNameLst>
                                          <p:attrName>style.visibility</p:attrName>
                                        </p:attrNameLst>
                                      </p:cBhvr>
                                      <p:to>
                                        <p:strVal val="visible"/>
                                      </p:to>
                                    </p:set>
                                    <p:animEffect transition="in" filter="wipe(left)">
                                      <p:cBhvr>
                                        <p:cTn id="7" dur="500"/>
                                        <p:tgtEl>
                                          <p:spTgt spid="7784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7840"/>
                                        </p:tgtEl>
                                        <p:attrNameLst>
                                          <p:attrName>style.visibility</p:attrName>
                                        </p:attrNameLst>
                                      </p:cBhvr>
                                      <p:to>
                                        <p:strVal val="visible"/>
                                      </p:to>
                                    </p:set>
                                    <p:animEffect transition="in" filter="wipe(left)">
                                      <p:cBhvr>
                                        <p:cTn id="11" dur="500"/>
                                        <p:tgtEl>
                                          <p:spTgt spid="7784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7844"/>
                                        </p:tgtEl>
                                        <p:attrNameLst>
                                          <p:attrName>style.visibility</p:attrName>
                                        </p:attrNameLst>
                                      </p:cBhvr>
                                      <p:to>
                                        <p:strVal val="visible"/>
                                      </p:to>
                                    </p:set>
                                    <p:animEffect transition="in" filter="wipe(left)">
                                      <p:cBhvr>
                                        <p:cTn id="15" dur="500"/>
                                        <p:tgtEl>
                                          <p:spTgt spid="7784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7852"/>
                                        </p:tgtEl>
                                        <p:attrNameLst>
                                          <p:attrName>style.visibility</p:attrName>
                                        </p:attrNameLst>
                                      </p:cBhvr>
                                      <p:to>
                                        <p:strVal val="visible"/>
                                      </p:to>
                                    </p:set>
                                    <p:animEffect transition="in" filter="wipe(left)">
                                      <p:cBhvr>
                                        <p:cTn id="20" dur="500"/>
                                        <p:tgtEl>
                                          <p:spTgt spid="77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78" name="Group 62"/>
          <p:cNvGrpSpPr>
            <a:grpSpLocks/>
          </p:cNvGrpSpPr>
          <p:nvPr/>
        </p:nvGrpSpPr>
        <p:grpSpPr bwMode="auto">
          <a:xfrm>
            <a:off x="0" y="4090988"/>
            <a:ext cx="9144000" cy="2767012"/>
            <a:chOff x="0" y="2577"/>
            <a:chExt cx="5760" cy="1743"/>
          </a:xfrm>
        </p:grpSpPr>
        <p:pic>
          <p:nvPicPr>
            <p:cNvPr id="86075" name="Picture 59" descr="检验设备"/>
            <p:cNvPicPr>
              <a:picLocks noChangeAspect="1" noChangeArrowheads="1"/>
            </p:cNvPicPr>
            <p:nvPr/>
          </p:nvPicPr>
          <p:blipFill>
            <a:blip r:embed="rId3"/>
            <a:srcRect/>
            <a:stretch>
              <a:fillRect/>
            </a:stretch>
          </p:blipFill>
          <p:spPr bwMode="auto">
            <a:xfrm>
              <a:off x="0" y="2614"/>
              <a:ext cx="5760" cy="1706"/>
            </a:xfrm>
            <a:prstGeom prst="rect">
              <a:avLst/>
            </a:prstGeom>
            <a:noFill/>
          </p:spPr>
        </p:pic>
        <p:sp>
          <p:nvSpPr>
            <p:cNvPr id="86076" name="Rectangle 60"/>
            <p:cNvSpPr>
              <a:spLocks noChangeArrowheads="1"/>
            </p:cNvSpPr>
            <p:nvPr/>
          </p:nvSpPr>
          <p:spPr bwMode="auto">
            <a:xfrm>
              <a:off x="0" y="2577"/>
              <a:ext cx="5760" cy="1579"/>
            </a:xfrm>
            <a:prstGeom prst="rect">
              <a:avLst/>
            </a:prstGeom>
            <a:gradFill rotWithShape="1">
              <a:gsLst>
                <a:gs pos="0">
                  <a:schemeClr val="bg1"/>
                </a:gs>
                <a:gs pos="100000">
                  <a:schemeClr val="bg1">
                    <a:gamma/>
                    <a:tint val="0"/>
                    <a:invGamma/>
                    <a:alpha val="0"/>
                  </a:schemeClr>
                </a:gs>
              </a:gsLst>
              <a:lin ang="5400000" scaled="1"/>
            </a:gradFill>
            <a:ln w="9525">
              <a:noFill/>
              <a:miter lim="800000"/>
              <a:headEnd/>
              <a:tailEnd/>
            </a:ln>
            <a:effectLst/>
          </p:spPr>
          <p:txBody>
            <a:bodyPr wrap="none" anchor="ctr"/>
            <a:lstStyle/>
            <a:p>
              <a:endParaRPr lang="zh-CN" altLang="en-US"/>
            </a:p>
          </p:txBody>
        </p:sp>
      </p:grpSp>
      <p:sp>
        <p:nvSpPr>
          <p:cNvPr id="86018"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86019" name="Group 45"/>
          <p:cNvGrpSpPr>
            <a:grpSpLocks/>
          </p:cNvGrpSpPr>
          <p:nvPr/>
        </p:nvGrpSpPr>
        <p:grpSpPr bwMode="auto">
          <a:xfrm>
            <a:off x="0" y="0"/>
            <a:ext cx="9144000" cy="1781175"/>
            <a:chOff x="0" y="0"/>
            <a:chExt cx="5760" cy="1122"/>
          </a:xfrm>
        </p:grpSpPr>
        <p:pic>
          <p:nvPicPr>
            <p:cNvPr id="86020" name="Picture 5" descr="未标题-1 拷贝"/>
            <p:cNvPicPr>
              <a:picLocks noChangeAspect="1" noChangeArrowheads="1"/>
            </p:cNvPicPr>
            <p:nvPr/>
          </p:nvPicPr>
          <p:blipFill>
            <a:blip r:embed="rId4">
              <a:lum bright="6000"/>
            </a:blip>
            <a:srcRect/>
            <a:stretch>
              <a:fillRect/>
            </a:stretch>
          </p:blipFill>
          <p:spPr bwMode="auto">
            <a:xfrm>
              <a:off x="0" y="0"/>
              <a:ext cx="5760" cy="1122"/>
            </a:xfrm>
            <a:prstGeom prst="rect">
              <a:avLst/>
            </a:prstGeom>
            <a:noFill/>
            <a:ln w="9525">
              <a:noFill/>
              <a:miter lim="800000"/>
              <a:headEnd/>
              <a:tailEnd/>
            </a:ln>
          </p:spPr>
        </p:pic>
        <p:pic>
          <p:nvPicPr>
            <p:cNvPr id="86021" name="Picture 6" descr="标志反白"/>
            <p:cNvPicPr>
              <a:picLocks noChangeAspect="1" noChangeArrowheads="1"/>
            </p:cNvPicPr>
            <p:nvPr/>
          </p:nvPicPr>
          <p:blipFill>
            <a:blip r:embed="rId5"/>
            <a:srcRect/>
            <a:stretch>
              <a:fillRect/>
            </a:stretch>
          </p:blipFill>
          <p:spPr bwMode="auto">
            <a:xfrm>
              <a:off x="204" y="164"/>
              <a:ext cx="1088" cy="284"/>
            </a:xfrm>
            <a:prstGeom prst="rect">
              <a:avLst/>
            </a:prstGeom>
            <a:noFill/>
            <a:ln w="9525">
              <a:noFill/>
              <a:miter lim="800000"/>
              <a:headEnd/>
              <a:tailEnd/>
            </a:ln>
          </p:spPr>
        </p:pic>
      </p:grpSp>
      <p:sp>
        <p:nvSpPr>
          <p:cNvPr id="86023" name="Rectangle 7"/>
          <p:cNvSpPr>
            <a:spLocks noChangeArrowheads="1"/>
          </p:cNvSpPr>
          <p:nvPr/>
        </p:nvSpPr>
        <p:spPr bwMode="auto">
          <a:xfrm>
            <a:off x="6970713" y="1628775"/>
            <a:ext cx="2173287"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86039" name="TextBox 11"/>
          <p:cNvSpPr txBox="1">
            <a:spLocks noChangeArrowheads="1"/>
          </p:cNvSpPr>
          <p:nvPr/>
        </p:nvSpPr>
        <p:spPr bwMode="auto">
          <a:xfrm>
            <a:off x="539750" y="765175"/>
            <a:ext cx="8289925" cy="914400"/>
          </a:xfrm>
          <a:prstGeom prst="rect">
            <a:avLst/>
          </a:prstGeom>
          <a:noFill/>
          <a:ln w="9525">
            <a:noFill/>
            <a:miter lim="800000"/>
            <a:headEnd/>
            <a:tailEnd/>
          </a:ln>
        </p:spPr>
        <p:txBody>
          <a:bodyPr>
            <a:spAutoFit/>
          </a:bodyPr>
          <a:lstStyle/>
          <a:p>
            <a:pPr algn="r" eaLnBrk="1" hangingPunct="1">
              <a:buClr>
                <a:srgbClr val="FF3300"/>
              </a:buClr>
              <a:buFont typeface="Wingdings" pitchFamily="2" charset="2"/>
              <a:buNone/>
            </a:pPr>
            <a:r>
              <a:rPr lang="en-US" altLang="zh-CN" sz="2200" b="1" dirty="0">
                <a:solidFill>
                  <a:schemeClr val="tx1"/>
                </a:solidFill>
                <a:latin typeface="微软雅黑" pitchFamily="34" charset="-122"/>
                <a:ea typeface="微软雅黑" pitchFamily="34" charset="-122"/>
                <a:cs typeface="Arial" pitchFamily="34" charset="0"/>
              </a:rPr>
              <a:t>2</a:t>
            </a:r>
            <a:r>
              <a:rPr lang="zh-CN" altLang="en-US" sz="2200" b="1" dirty="0">
                <a:solidFill>
                  <a:schemeClr val="tx1"/>
                </a:solidFill>
                <a:latin typeface="微软雅黑" pitchFamily="34" charset="-122"/>
                <a:ea typeface="微软雅黑" pitchFamily="34" charset="-122"/>
                <a:cs typeface="Arial" pitchFamily="34" charset="0"/>
              </a:rPr>
              <a:t>、加强制剂研发投入</a:t>
            </a:r>
          </a:p>
          <a:p>
            <a:pPr algn="r" eaLnBrk="1" hangingPunct="1">
              <a:buClr>
                <a:srgbClr val="FF3300"/>
              </a:buClr>
              <a:buFont typeface="Wingdings" pitchFamily="2" charset="2"/>
              <a:buNone/>
            </a:pPr>
            <a:r>
              <a:rPr lang="zh-CN" altLang="en-US" sz="3200" b="1" dirty="0" smtClean="0">
                <a:solidFill>
                  <a:srgbClr val="CC3300"/>
                </a:solidFill>
                <a:latin typeface="微软雅黑" pitchFamily="34" charset="-122"/>
                <a:ea typeface="微软雅黑" pitchFamily="34" charset="-122"/>
                <a:cs typeface="Arial" pitchFamily="34" charset="0"/>
              </a:rPr>
              <a:t>创新</a:t>
            </a:r>
            <a:r>
              <a:rPr lang="zh-CN" altLang="en-US" sz="3200" b="1" dirty="0">
                <a:solidFill>
                  <a:srgbClr val="CC3300"/>
                </a:solidFill>
                <a:latin typeface="微软雅黑" pitchFamily="34" charset="-122"/>
                <a:ea typeface="微软雅黑" pitchFamily="34" charset="-122"/>
                <a:cs typeface="Arial" pitchFamily="34" charset="0"/>
              </a:rPr>
              <a:t>药和首仿药</a:t>
            </a:r>
            <a:endParaRPr lang="zh-CN" altLang="en-US" sz="3200" dirty="0">
              <a:solidFill>
                <a:srgbClr val="CC3300"/>
              </a:solidFill>
              <a:latin typeface="微软雅黑" pitchFamily="34" charset="-122"/>
              <a:ea typeface="微软雅黑" pitchFamily="34" charset="-122"/>
              <a:cs typeface="Arial" pitchFamily="34" charset="0"/>
            </a:endParaRPr>
          </a:p>
        </p:txBody>
      </p:sp>
      <p:grpSp>
        <p:nvGrpSpPr>
          <p:cNvPr id="3" name="Group 31"/>
          <p:cNvGrpSpPr>
            <a:grpSpLocks/>
          </p:cNvGrpSpPr>
          <p:nvPr/>
        </p:nvGrpSpPr>
        <p:grpSpPr bwMode="auto">
          <a:xfrm>
            <a:off x="828675" y="2205038"/>
            <a:ext cx="8820150" cy="1223962"/>
            <a:chOff x="204" y="572"/>
            <a:chExt cx="5556" cy="771"/>
          </a:xfrm>
        </p:grpSpPr>
        <p:sp>
          <p:nvSpPr>
            <p:cNvPr id="86051" name="Text Box 6"/>
            <p:cNvSpPr txBox="1">
              <a:spLocks noChangeArrowheads="1"/>
            </p:cNvSpPr>
            <p:nvPr/>
          </p:nvSpPr>
          <p:spPr bwMode="auto">
            <a:xfrm>
              <a:off x="204" y="572"/>
              <a:ext cx="2948" cy="204"/>
            </a:xfrm>
            <a:prstGeom prst="rect">
              <a:avLst/>
            </a:prstGeom>
            <a:noFill/>
            <a:ln w="9525" algn="ctr">
              <a:noFill/>
              <a:miter lim="800000"/>
              <a:headEnd/>
              <a:tailEnd/>
            </a:ln>
          </p:spPr>
          <p:txBody>
            <a:bodyPr lIns="79200" tIns="39600" rIns="79200" bIns="39600">
              <a:spAutoFit/>
            </a:bodyPr>
            <a:lstStyle/>
            <a:p>
              <a:pPr defTabSz="801688" eaLnBrk="1" hangingPunct="1">
                <a:spcBef>
                  <a:spcPct val="50000"/>
                </a:spcBef>
              </a:pPr>
              <a:r>
                <a:rPr lang="zh-CN" altLang="en-US" sz="1600" b="1">
                  <a:solidFill>
                    <a:schemeClr val="tx1"/>
                  </a:solidFill>
                  <a:latin typeface="黑体" pitchFamily="2" charset="-122"/>
                  <a:ea typeface="黑体" pitchFamily="2" charset="-122"/>
                </a:rPr>
                <a:t>方正医药研究院</a:t>
              </a:r>
            </a:p>
          </p:txBody>
        </p:sp>
        <p:sp>
          <p:nvSpPr>
            <p:cNvPr id="86052" name="Text Box 7"/>
            <p:cNvSpPr txBox="1">
              <a:spLocks noChangeArrowheads="1"/>
            </p:cNvSpPr>
            <p:nvPr/>
          </p:nvSpPr>
          <p:spPr bwMode="auto">
            <a:xfrm>
              <a:off x="1383" y="763"/>
              <a:ext cx="4377" cy="572"/>
            </a:xfrm>
            <a:prstGeom prst="rect">
              <a:avLst/>
            </a:prstGeom>
            <a:noFill/>
            <a:ln w="9525" algn="ctr">
              <a:noFill/>
              <a:miter lim="800000"/>
              <a:headEnd/>
              <a:tailEnd/>
            </a:ln>
          </p:spPr>
          <p:txBody>
            <a:bodyPr lIns="79200" tIns="39600" rIns="79200" bIns="39600">
              <a:spAutoFit/>
            </a:bodyPr>
            <a:lstStyle/>
            <a:p>
              <a:pPr defTabSz="801688" eaLnBrk="1" hangingPunct="1">
                <a:lnSpc>
                  <a:spcPct val="130000"/>
                </a:lnSpc>
                <a:buFont typeface="Wingdings" pitchFamily="2" charset="2"/>
                <a:buChar char=""/>
              </a:pPr>
              <a:r>
                <a:rPr lang="en-US" altLang="zh-CN" dirty="0">
                  <a:solidFill>
                    <a:schemeClr val="tx1"/>
                  </a:solidFill>
                  <a:latin typeface="黑体" pitchFamily="2" charset="-122"/>
                  <a:ea typeface="黑体" pitchFamily="2" charset="-122"/>
                </a:rPr>
                <a:t> </a:t>
              </a:r>
              <a:r>
                <a:rPr lang="zh-CN" altLang="en-US" dirty="0">
                  <a:solidFill>
                    <a:schemeClr val="tx1"/>
                  </a:solidFill>
                  <a:latin typeface="黑体" pitchFamily="2" charset="-122"/>
                  <a:ea typeface="黑体" pitchFamily="2" charset="-122"/>
                </a:rPr>
                <a:t>致力于研发创新药物和高附加值的仿制药</a:t>
              </a:r>
            </a:p>
            <a:p>
              <a:pPr defTabSz="801688" eaLnBrk="1" hangingPunct="1">
                <a:lnSpc>
                  <a:spcPct val="130000"/>
                </a:lnSpc>
                <a:buFont typeface="Wingdings" pitchFamily="2" charset="2"/>
                <a:buChar char=""/>
              </a:pPr>
              <a:r>
                <a:rPr lang="en-US" altLang="zh-CN" dirty="0">
                  <a:solidFill>
                    <a:schemeClr val="tx1"/>
                  </a:solidFill>
                  <a:latin typeface="黑体" pitchFamily="2" charset="-122"/>
                  <a:ea typeface="黑体" pitchFamily="2" charset="-122"/>
                </a:rPr>
                <a:t> </a:t>
              </a:r>
              <a:r>
                <a:rPr lang="zh-CN" altLang="en-US" dirty="0">
                  <a:solidFill>
                    <a:schemeClr val="tx1"/>
                  </a:solidFill>
                  <a:latin typeface="黑体" pitchFamily="2" charset="-122"/>
                  <a:ea typeface="黑体" pitchFamily="2" charset="-122"/>
                </a:rPr>
                <a:t>依托中国最具声望的北京大学医学部的支持，由方正创新基金资助。</a:t>
              </a:r>
            </a:p>
            <a:p>
              <a:pPr defTabSz="801688" eaLnBrk="1" hangingPunct="1">
                <a:lnSpc>
                  <a:spcPct val="130000"/>
                </a:lnSpc>
                <a:buFont typeface="Wingdings" pitchFamily="2" charset="2"/>
                <a:buChar char=""/>
              </a:pPr>
              <a:r>
                <a:rPr lang="zh-CN" altLang="en-US" dirty="0">
                  <a:solidFill>
                    <a:schemeClr val="tx1"/>
                  </a:solidFill>
                  <a:latin typeface="黑体" pitchFamily="2" charset="-122"/>
                  <a:ea typeface="黑体" pitchFamily="2" charset="-122"/>
                </a:rPr>
                <a:t> 拥有专业的高素质的药物发现</a:t>
              </a:r>
              <a:r>
                <a:rPr lang="en-US" altLang="zh-CN" dirty="0">
                  <a:solidFill>
                    <a:schemeClr val="tx1"/>
                  </a:solidFill>
                  <a:latin typeface="黑体" pitchFamily="2" charset="-122"/>
                  <a:ea typeface="黑体" pitchFamily="2" charset="-122"/>
                </a:rPr>
                <a:t>&amp;</a:t>
              </a:r>
              <a:r>
                <a:rPr lang="zh-CN" altLang="en-US" dirty="0">
                  <a:solidFill>
                    <a:schemeClr val="tx1"/>
                  </a:solidFill>
                  <a:latin typeface="黑体" pitchFamily="2" charset="-122"/>
                  <a:ea typeface="黑体" pitchFamily="2" charset="-122"/>
                </a:rPr>
                <a:t>开发经验的研发人员。</a:t>
              </a:r>
            </a:p>
          </p:txBody>
        </p:sp>
        <p:grpSp>
          <p:nvGrpSpPr>
            <p:cNvPr id="86053" name="组合 16"/>
            <p:cNvGrpSpPr>
              <a:grpSpLocks/>
            </p:cNvGrpSpPr>
            <p:nvPr/>
          </p:nvGrpSpPr>
          <p:grpSpPr bwMode="auto">
            <a:xfrm>
              <a:off x="249" y="754"/>
              <a:ext cx="1134" cy="589"/>
              <a:chOff x="4905050" y="1682956"/>
              <a:chExt cx="3780000" cy="2198812"/>
            </a:xfrm>
          </p:grpSpPr>
          <p:sp>
            <p:nvSpPr>
              <p:cNvPr id="2" name="矩形 5"/>
              <p:cNvSpPr>
                <a:spLocks noChangeArrowheads="1"/>
              </p:cNvSpPr>
              <p:nvPr/>
            </p:nvSpPr>
            <p:spPr bwMode="auto">
              <a:xfrm>
                <a:off x="4905050" y="1682956"/>
                <a:ext cx="3780000" cy="2198812"/>
              </a:xfrm>
              <a:prstGeom prst="rect">
                <a:avLst/>
              </a:prstGeom>
              <a:solidFill>
                <a:schemeClr val="bg1">
                  <a:alpha val="67000"/>
                </a:schemeClr>
              </a:solidFill>
              <a:ln w="9525">
                <a:solidFill>
                  <a:schemeClr val="bg1"/>
                </a:solidFill>
                <a:miter lim="800000"/>
                <a:headEnd/>
                <a:tailEnd/>
              </a:ln>
              <a:effectLst>
                <a:outerShdw blurRad="50800" dist="38100" dir="2700000" algn="tl" rotWithShape="0">
                  <a:schemeClr val="accent1">
                    <a:lumMod val="60000"/>
                    <a:lumOff val="40000"/>
                    <a:alpha val="40000"/>
                  </a:schemeClr>
                </a:outerShdw>
              </a:effectLst>
            </p:spPr>
            <p:txBody>
              <a:bodyPr lIns="108000" tIns="0" rIns="108000" bIns="36000" anchor="ctr"/>
              <a:lstStyle/>
              <a:p>
                <a:pPr marL="85725" indent="-85725" eaLnBrk="1" hangingPunct="1">
                  <a:buSzPct val="100000"/>
                  <a:defRPr/>
                </a:pPr>
                <a:endParaRPr lang="en-US" altLang="zh-CN" sz="1200">
                  <a:solidFill>
                    <a:srgbClr val="595959"/>
                  </a:solidFill>
                  <a:latin typeface="微软雅黑" pitchFamily="34" charset="-122"/>
                  <a:ea typeface="微软雅黑" pitchFamily="34" charset="-122"/>
                  <a:cs typeface="Arial" charset="0"/>
                </a:endParaRPr>
              </a:p>
            </p:txBody>
          </p:sp>
          <p:pic>
            <p:nvPicPr>
              <p:cNvPr id="86055" name="图片 8" descr="图片1.jpg"/>
              <p:cNvPicPr>
                <a:picLocks noChangeAspect="1"/>
              </p:cNvPicPr>
              <p:nvPr/>
            </p:nvPicPr>
            <p:blipFill>
              <a:blip r:embed="rId6"/>
              <a:srcRect/>
              <a:stretch>
                <a:fillRect/>
              </a:stretch>
            </p:blipFill>
            <p:spPr bwMode="auto">
              <a:xfrm>
                <a:off x="4976670" y="1772513"/>
                <a:ext cx="3636761" cy="2044319"/>
              </a:xfrm>
              <a:prstGeom prst="rect">
                <a:avLst/>
              </a:prstGeom>
              <a:noFill/>
              <a:ln w="9525">
                <a:noFill/>
                <a:miter lim="800000"/>
                <a:headEnd/>
                <a:tailEnd/>
              </a:ln>
            </p:spPr>
          </p:pic>
        </p:grpSp>
      </p:grpSp>
      <p:grpSp>
        <p:nvGrpSpPr>
          <p:cNvPr id="5" name="Group 48"/>
          <p:cNvGrpSpPr>
            <a:grpSpLocks/>
          </p:cNvGrpSpPr>
          <p:nvPr/>
        </p:nvGrpSpPr>
        <p:grpSpPr bwMode="auto">
          <a:xfrm>
            <a:off x="4140200" y="3500438"/>
            <a:ext cx="5976938" cy="2470150"/>
            <a:chOff x="2290" y="1516"/>
            <a:chExt cx="3765" cy="1556"/>
          </a:xfrm>
        </p:grpSpPr>
        <p:sp>
          <p:nvSpPr>
            <p:cNvPr id="86057" name="Text Box 9"/>
            <p:cNvSpPr txBox="1">
              <a:spLocks noChangeArrowheads="1"/>
            </p:cNvSpPr>
            <p:nvPr/>
          </p:nvSpPr>
          <p:spPr bwMode="auto">
            <a:xfrm>
              <a:off x="2291" y="1516"/>
              <a:ext cx="2948" cy="204"/>
            </a:xfrm>
            <a:prstGeom prst="rect">
              <a:avLst/>
            </a:prstGeom>
            <a:noFill/>
            <a:ln w="9525" algn="ctr">
              <a:noFill/>
              <a:miter lim="800000"/>
              <a:headEnd/>
              <a:tailEnd/>
            </a:ln>
          </p:spPr>
          <p:txBody>
            <a:bodyPr lIns="79200" tIns="39600" rIns="79200" bIns="39600">
              <a:spAutoFit/>
            </a:bodyPr>
            <a:lstStyle/>
            <a:p>
              <a:pPr defTabSz="801688" eaLnBrk="1" hangingPunct="1">
                <a:spcBef>
                  <a:spcPct val="50000"/>
                </a:spcBef>
              </a:pPr>
              <a:r>
                <a:rPr lang="zh-CN" altLang="en-US" sz="1600" b="1">
                  <a:solidFill>
                    <a:schemeClr val="tx1"/>
                  </a:solidFill>
                  <a:latin typeface="黑体" pitchFamily="2" charset="-122"/>
                  <a:ea typeface="黑体" pitchFamily="2" charset="-122"/>
                </a:rPr>
                <a:t>西南合成制药股份有限公司技术中心   </a:t>
              </a:r>
            </a:p>
          </p:txBody>
        </p:sp>
        <p:sp>
          <p:nvSpPr>
            <p:cNvPr id="86058" name="Text Box 10"/>
            <p:cNvSpPr txBox="1">
              <a:spLocks noChangeArrowheads="1"/>
            </p:cNvSpPr>
            <p:nvPr/>
          </p:nvSpPr>
          <p:spPr bwMode="auto">
            <a:xfrm>
              <a:off x="3379" y="1745"/>
              <a:ext cx="2314" cy="184"/>
            </a:xfrm>
            <a:prstGeom prst="rect">
              <a:avLst/>
            </a:prstGeom>
            <a:noFill/>
            <a:ln w="9525" algn="ctr">
              <a:noFill/>
              <a:miter lim="800000"/>
              <a:headEnd/>
              <a:tailEnd/>
            </a:ln>
          </p:spPr>
          <p:txBody>
            <a:bodyPr lIns="79200" tIns="39600" rIns="79200" bIns="39600">
              <a:spAutoFit/>
            </a:bodyPr>
            <a:lstStyle/>
            <a:p>
              <a:pPr defTabSz="801688" eaLnBrk="1" hangingPunct="1">
                <a:spcBef>
                  <a:spcPct val="30000"/>
                </a:spcBef>
                <a:buFont typeface="Wingdings" pitchFamily="2" charset="2"/>
                <a:buChar char=""/>
              </a:pPr>
              <a:r>
                <a:rPr lang="zh-CN" altLang="en-US">
                  <a:solidFill>
                    <a:schemeClr val="tx1"/>
                  </a:solidFill>
                  <a:latin typeface="黑体" pitchFamily="2" charset="-122"/>
                  <a:ea typeface="黑体" pitchFamily="2" charset="-122"/>
                </a:rPr>
                <a:t>中国西部的国家级化学合成研发中心</a:t>
              </a:r>
            </a:p>
          </p:txBody>
        </p:sp>
        <p:sp>
          <p:nvSpPr>
            <p:cNvPr id="86059" name="Text Box 12"/>
            <p:cNvSpPr txBox="1">
              <a:spLocks noChangeArrowheads="1"/>
            </p:cNvSpPr>
            <p:nvPr/>
          </p:nvSpPr>
          <p:spPr bwMode="auto">
            <a:xfrm>
              <a:off x="2290" y="2341"/>
              <a:ext cx="3765" cy="204"/>
            </a:xfrm>
            <a:prstGeom prst="rect">
              <a:avLst/>
            </a:prstGeom>
            <a:noFill/>
            <a:ln w="9525" algn="ctr">
              <a:noFill/>
              <a:miter lim="800000"/>
              <a:headEnd/>
              <a:tailEnd/>
            </a:ln>
          </p:spPr>
          <p:txBody>
            <a:bodyPr lIns="79200" tIns="39600" rIns="79200" bIns="39600">
              <a:spAutoFit/>
            </a:bodyPr>
            <a:lstStyle/>
            <a:p>
              <a:pPr defTabSz="801688" eaLnBrk="1" hangingPunct="1">
                <a:spcBef>
                  <a:spcPct val="50000"/>
                </a:spcBef>
              </a:pPr>
              <a:r>
                <a:rPr lang="zh-CN" altLang="en-US" sz="1600" b="1">
                  <a:solidFill>
                    <a:schemeClr val="tx1"/>
                  </a:solidFill>
                  <a:latin typeface="黑体" pitchFamily="2" charset="-122"/>
                  <a:ea typeface="黑体" pitchFamily="2" charset="-122"/>
                </a:rPr>
                <a:t>重庆大新药业技术中心</a:t>
              </a:r>
              <a:endParaRPr lang="en-US" altLang="zh-CN" sz="1600" b="1">
                <a:solidFill>
                  <a:schemeClr val="tx1"/>
                </a:solidFill>
                <a:latin typeface="黑体" pitchFamily="2" charset="-122"/>
                <a:ea typeface="黑体" pitchFamily="2" charset="-122"/>
              </a:endParaRPr>
            </a:p>
          </p:txBody>
        </p:sp>
        <p:sp>
          <p:nvSpPr>
            <p:cNvPr id="86060" name="Text Box 13"/>
            <p:cNvSpPr txBox="1">
              <a:spLocks noChangeArrowheads="1"/>
            </p:cNvSpPr>
            <p:nvPr/>
          </p:nvSpPr>
          <p:spPr bwMode="auto">
            <a:xfrm>
              <a:off x="3379" y="2634"/>
              <a:ext cx="2313" cy="184"/>
            </a:xfrm>
            <a:prstGeom prst="rect">
              <a:avLst/>
            </a:prstGeom>
            <a:noFill/>
            <a:ln w="9525" algn="ctr">
              <a:noFill/>
              <a:miter lim="800000"/>
              <a:headEnd/>
              <a:tailEnd/>
            </a:ln>
          </p:spPr>
          <p:txBody>
            <a:bodyPr lIns="79200" tIns="39600" rIns="79200" bIns="39600">
              <a:spAutoFit/>
            </a:bodyPr>
            <a:lstStyle/>
            <a:p>
              <a:pPr defTabSz="801688" eaLnBrk="1" hangingPunct="1">
                <a:spcBef>
                  <a:spcPct val="30000"/>
                </a:spcBef>
                <a:buFont typeface="Wingdings" pitchFamily="2" charset="2"/>
                <a:buChar char=""/>
              </a:pPr>
              <a:r>
                <a:rPr lang="en-US" altLang="zh-CN" dirty="0">
                  <a:solidFill>
                    <a:schemeClr val="tx1"/>
                  </a:solidFill>
                  <a:latin typeface="黑体" pitchFamily="2" charset="-122"/>
                  <a:ea typeface="黑体" pitchFamily="2" charset="-122"/>
                </a:rPr>
                <a:t> </a:t>
              </a:r>
              <a:r>
                <a:rPr lang="zh-CN" altLang="en-US" dirty="0">
                  <a:solidFill>
                    <a:schemeClr val="tx1"/>
                  </a:solidFill>
                  <a:latin typeface="黑体" pitchFamily="2" charset="-122"/>
                  <a:ea typeface="黑体" pitchFamily="2" charset="-122"/>
                </a:rPr>
                <a:t>中国西部最大的生物发酵研发中心</a:t>
              </a:r>
            </a:p>
          </p:txBody>
        </p:sp>
        <p:pic>
          <p:nvPicPr>
            <p:cNvPr id="86061" name="Picture 20"/>
            <p:cNvPicPr>
              <a:picLocks noChangeAspect="1" noChangeArrowheads="1"/>
            </p:cNvPicPr>
            <p:nvPr/>
          </p:nvPicPr>
          <p:blipFill>
            <a:blip r:embed="rId7"/>
            <a:srcRect/>
            <a:stretch>
              <a:fillRect/>
            </a:stretch>
          </p:blipFill>
          <p:spPr bwMode="auto">
            <a:xfrm>
              <a:off x="2335" y="2543"/>
              <a:ext cx="1008" cy="529"/>
            </a:xfrm>
            <a:prstGeom prst="rect">
              <a:avLst/>
            </a:prstGeom>
            <a:noFill/>
            <a:ln w="9525" algn="ctr">
              <a:noFill/>
              <a:miter lim="800000"/>
              <a:headEnd/>
              <a:tailEnd/>
            </a:ln>
          </p:spPr>
        </p:pic>
        <p:grpSp>
          <p:nvGrpSpPr>
            <p:cNvPr id="86062" name="Group 39"/>
            <p:cNvGrpSpPr>
              <a:grpSpLocks/>
            </p:cNvGrpSpPr>
            <p:nvPr/>
          </p:nvGrpSpPr>
          <p:grpSpPr bwMode="auto">
            <a:xfrm>
              <a:off x="2290" y="1713"/>
              <a:ext cx="1003" cy="538"/>
              <a:chOff x="3605" y="575"/>
              <a:chExt cx="1083" cy="622"/>
            </a:xfrm>
          </p:grpSpPr>
          <p:sp>
            <p:nvSpPr>
              <p:cNvPr id="7" name="矩形 5"/>
              <p:cNvSpPr>
                <a:spLocks noChangeArrowheads="1"/>
              </p:cNvSpPr>
              <p:nvPr/>
            </p:nvSpPr>
            <p:spPr bwMode="auto">
              <a:xfrm>
                <a:off x="3605" y="575"/>
                <a:ext cx="1083" cy="622"/>
              </a:xfrm>
              <a:prstGeom prst="rect">
                <a:avLst/>
              </a:prstGeom>
              <a:solidFill>
                <a:schemeClr val="bg1">
                  <a:alpha val="67000"/>
                </a:schemeClr>
              </a:solidFill>
              <a:ln w="9525">
                <a:solidFill>
                  <a:schemeClr val="bg1"/>
                </a:solidFill>
                <a:miter lim="800000"/>
                <a:headEnd/>
                <a:tailEnd/>
              </a:ln>
              <a:effectLst>
                <a:outerShdw blurRad="50800" dist="38100" dir="2700000" algn="tl" rotWithShape="0">
                  <a:schemeClr val="accent1">
                    <a:lumMod val="60000"/>
                    <a:lumOff val="40000"/>
                    <a:alpha val="40000"/>
                  </a:schemeClr>
                </a:outerShdw>
              </a:effectLst>
            </p:spPr>
            <p:txBody>
              <a:bodyPr lIns="108000" tIns="0" rIns="108000" bIns="36000" anchor="ctr"/>
              <a:lstStyle/>
              <a:p>
                <a:pPr marL="85725" indent="-85725" eaLnBrk="1" hangingPunct="1">
                  <a:buSzPct val="100000"/>
                  <a:defRPr/>
                </a:pPr>
                <a:endParaRPr lang="en-US" altLang="zh-CN" sz="1200">
                  <a:solidFill>
                    <a:srgbClr val="595959"/>
                  </a:solidFill>
                  <a:latin typeface="微软雅黑" pitchFamily="34" charset="-122"/>
                  <a:ea typeface="微软雅黑" pitchFamily="34" charset="-122"/>
                  <a:cs typeface="Arial" charset="0"/>
                </a:endParaRPr>
              </a:p>
            </p:txBody>
          </p:sp>
          <p:pic>
            <p:nvPicPr>
              <p:cNvPr id="86064" name="Picture 35" descr="1-5技术中心牌2"/>
              <p:cNvPicPr>
                <a:picLocks noChangeAspect="1" noChangeArrowheads="1"/>
              </p:cNvPicPr>
              <p:nvPr/>
            </p:nvPicPr>
            <p:blipFill>
              <a:blip r:embed="rId8"/>
              <a:srcRect/>
              <a:stretch>
                <a:fillRect/>
              </a:stretch>
            </p:blipFill>
            <p:spPr bwMode="auto">
              <a:xfrm>
                <a:off x="3635" y="599"/>
                <a:ext cx="1043" cy="589"/>
              </a:xfrm>
              <a:prstGeom prst="rect">
                <a:avLst/>
              </a:prstGeom>
              <a:noFill/>
              <a:ln w="9525">
                <a:noFill/>
                <a:miter lim="800000"/>
                <a:headEnd/>
                <a:tailEnd/>
              </a:ln>
            </p:spPr>
          </p:pic>
        </p:grpSp>
      </p:grpSp>
      <p:grpSp>
        <p:nvGrpSpPr>
          <p:cNvPr id="86074" name="Group 58"/>
          <p:cNvGrpSpPr>
            <a:grpSpLocks/>
          </p:cNvGrpSpPr>
          <p:nvPr/>
        </p:nvGrpSpPr>
        <p:grpSpPr bwMode="auto">
          <a:xfrm>
            <a:off x="576263" y="3830638"/>
            <a:ext cx="3635375" cy="1801812"/>
            <a:chOff x="363" y="2413"/>
            <a:chExt cx="2290" cy="1135"/>
          </a:xfrm>
        </p:grpSpPr>
        <p:pic>
          <p:nvPicPr>
            <p:cNvPr id="86047" name="Picture 21" descr="地图"/>
            <p:cNvPicPr>
              <a:picLocks noChangeAspect="1" noChangeArrowheads="1"/>
            </p:cNvPicPr>
            <p:nvPr/>
          </p:nvPicPr>
          <p:blipFill>
            <a:blip r:embed="rId9">
              <a:lum bright="24000" contrast="-30000"/>
            </a:blip>
            <a:srcRect l="2155" t="1419" r="3328" b="4784"/>
            <a:stretch>
              <a:fillRect/>
            </a:stretch>
          </p:blipFill>
          <p:spPr bwMode="auto">
            <a:xfrm>
              <a:off x="363" y="2413"/>
              <a:ext cx="2290" cy="1135"/>
            </a:xfrm>
            <a:prstGeom prst="rect">
              <a:avLst/>
            </a:prstGeom>
            <a:noFill/>
            <a:ln w="9525">
              <a:noFill/>
              <a:miter lim="800000"/>
              <a:headEnd/>
              <a:tailEnd/>
            </a:ln>
          </p:spPr>
        </p:pic>
        <p:sp>
          <p:nvSpPr>
            <p:cNvPr id="86048" name="Rectangle 24"/>
            <p:cNvSpPr>
              <a:spLocks noChangeArrowheads="1"/>
            </p:cNvSpPr>
            <p:nvPr/>
          </p:nvSpPr>
          <p:spPr bwMode="auto">
            <a:xfrm>
              <a:off x="1683" y="2814"/>
              <a:ext cx="136" cy="166"/>
            </a:xfrm>
            <a:prstGeom prst="rect">
              <a:avLst/>
            </a:prstGeom>
            <a:noFill/>
            <a:ln w="9525" algn="ctr">
              <a:noFill/>
              <a:miter lim="800000"/>
              <a:headEnd/>
              <a:tailEnd/>
            </a:ln>
          </p:spPr>
          <p:txBody>
            <a:bodyPr lIns="79200" tIns="39600" rIns="79200" bIns="39600">
              <a:spAutoFit/>
            </a:bodyPr>
            <a:lstStyle/>
            <a:p>
              <a:pPr algn="r" defTabSz="801688" eaLnBrk="1" hangingPunct="1"/>
              <a:r>
                <a:rPr lang="en-US" altLang="zh-CN" sz="1200">
                  <a:solidFill>
                    <a:srgbClr val="FF0000"/>
                  </a:solidFill>
                  <a:latin typeface="Arial Black" pitchFamily="34" charset="0"/>
                </a:rPr>
                <a:t>★</a:t>
              </a:r>
              <a:endParaRPr lang="zh-CN" altLang="en-US" sz="1200">
                <a:solidFill>
                  <a:srgbClr val="FF0000"/>
                </a:solidFill>
                <a:latin typeface="Arial Black" pitchFamily="34" charset="0"/>
              </a:endParaRPr>
            </a:p>
          </p:txBody>
        </p:sp>
        <p:sp>
          <p:nvSpPr>
            <p:cNvPr id="86049" name="Rectangle 27"/>
            <p:cNvSpPr>
              <a:spLocks noChangeArrowheads="1"/>
            </p:cNvSpPr>
            <p:nvPr/>
          </p:nvSpPr>
          <p:spPr bwMode="auto">
            <a:xfrm>
              <a:off x="1607" y="3093"/>
              <a:ext cx="196" cy="165"/>
            </a:xfrm>
            <a:prstGeom prst="rect">
              <a:avLst/>
            </a:prstGeom>
            <a:noFill/>
            <a:ln w="9525" algn="ctr">
              <a:noFill/>
              <a:miter lim="800000"/>
              <a:headEnd/>
              <a:tailEnd/>
            </a:ln>
          </p:spPr>
          <p:txBody>
            <a:bodyPr wrap="none" lIns="79200" tIns="39600" rIns="79200" bIns="39600">
              <a:spAutoFit/>
            </a:bodyPr>
            <a:lstStyle/>
            <a:p>
              <a:pPr algn="r" defTabSz="801688" eaLnBrk="1" hangingPunct="1"/>
              <a:r>
                <a:rPr lang="en-US" altLang="zh-CN" sz="1200">
                  <a:solidFill>
                    <a:srgbClr val="FF3300"/>
                  </a:solidFill>
                </a:rPr>
                <a:t>★</a:t>
              </a:r>
              <a:endParaRPr lang="zh-CN" altLang="en-US" sz="1200">
                <a:solidFill>
                  <a:srgbClr val="FF3300"/>
                </a:solidFill>
              </a:endParaRPr>
            </a:p>
          </p:txBody>
        </p:sp>
        <p:sp>
          <p:nvSpPr>
            <p:cNvPr id="86065" name="Text Box 26"/>
            <p:cNvSpPr txBox="1">
              <a:spLocks noChangeArrowheads="1"/>
            </p:cNvSpPr>
            <p:nvPr/>
          </p:nvSpPr>
          <p:spPr bwMode="auto">
            <a:xfrm>
              <a:off x="1077" y="3093"/>
              <a:ext cx="726" cy="165"/>
            </a:xfrm>
            <a:prstGeom prst="rect">
              <a:avLst/>
            </a:prstGeom>
            <a:noFill/>
            <a:ln w="9525" algn="ctr">
              <a:noFill/>
              <a:miter lim="800000"/>
              <a:headEnd/>
              <a:tailEnd/>
            </a:ln>
          </p:spPr>
          <p:txBody>
            <a:bodyPr lIns="79200" tIns="39600" rIns="79200" bIns="39600">
              <a:spAutoFit/>
            </a:bodyPr>
            <a:lstStyle/>
            <a:p>
              <a:pPr algn="ctr" defTabSz="801688" eaLnBrk="1" hangingPunct="1">
                <a:spcBef>
                  <a:spcPct val="50000"/>
                </a:spcBef>
              </a:pPr>
              <a:r>
                <a:rPr lang="zh-CN" altLang="en-US" sz="1200" b="1">
                  <a:solidFill>
                    <a:schemeClr val="tx1"/>
                  </a:solidFill>
                  <a:latin typeface="Arial" pitchFamily="34" charset="0"/>
                </a:rPr>
                <a:t>重庆</a:t>
              </a:r>
            </a:p>
          </p:txBody>
        </p:sp>
        <p:sp>
          <p:nvSpPr>
            <p:cNvPr id="86066" name="Text Box 25"/>
            <p:cNvSpPr txBox="1">
              <a:spLocks noChangeArrowheads="1"/>
            </p:cNvSpPr>
            <p:nvPr/>
          </p:nvSpPr>
          <p:spPr bwMode="auto">
            <a:xfrm>
              <a:off x="1759" y="2814"/>
              <a:ext cx="726" cy="166"/>
            </a:xfrm>
            <a:prstGeom prst="rect">
              <a:avLst/>
            </a:prstGeom>
            <a:noFill/>
            <a:ln w="9525" algn="ctr">
              <a:noFill/>
              <a:miter lim="800000"/>
              <a:headEnd/>
              <a:tailEnd/>
            </a:ln>
          </p:spPr>
          <p:txBody>
            <a:bodyPr lIns="79200" tIns="39600" rIns="79200" bIns="39600">
              <a:spAutoFit/>
            </a:bodyPr>
            <a:lstStyle/>
            <a:p>
              <a:pPr defTabSz="801688" eaLnBrk="1" hangingPunct="1">
                <a:spcBef>
                  <a:spcPct val="50000"/>
                </a:spcBef>
              </a:pPr>
              <a:r>
                <a:rPr lang="zh-CN" altLang="en-US" sz="1200" b="1">
                  <a:solidFill>
                    <a:schemeClr val="tx1"/>
                  </a:solidFill>
                  <a:latin typeface="Arial" pitchFamily="34" charset="0"/>
                </a:rPr>
                <a:t>北京</a:t>
              </a:r>
            </a:p>
          </p:txBody>
        </p:sp>
      </p:grpSp>
      <p:sp>
        <p:nvSpPr>
          <p:cNvPr id="623659" name="Line 43"/>
          <p:cNvSpPr>
            <a:spLocks noChangeShapeType="1"/>
          </p:cNvSpPr>
          <p:nvPr/>
        </p:nvSpPr>
        <p:spPr bwMode="auto">
          <a:xfrm flipH="1" flipV="1">
            <a:off x="2124075" y="3429000"/>
            <a:ext cx="668338" cy="1060450"/>
          </a:xfrm>
          <a:prstGeom prst="line">
            <a:avLst/>
          </a:prstGeom>
          <a:noFill/>
          <a:ln w="9525">
            <a:solidFill>
              <a:schemeClr val="tx1"/>
            </a:solidFill>
            <a:round/>
            <a:headEnd/>
            <a:tailEnd/>
          </a:ln>
        </p:spPr>
        <p:txBody>
          <a:bodyPr lIns="79200" tIns="39600" rIns="79200" bIns="39600">
            <a:spAutoFit/>
          </a:bodyPr>
          <a:lstStyle/>
          <a:p>
            <a:endParaRPr lang="zh-CN" altLang="en-US"/>
          </a:p>
        </p:txBody>
      </p:sp>
      <p:grpSp>
        <p:nvGrpSpPr>
          <p:cNvPr id="8" name="Group 47"/>
          <p:cNvGrpSpPr>
            <a:grpSpLocks/>
          </p:cNvGrpSpPr>
          <p:nvPr/>
        </p:nvGrpSpPr>
        <p:grpSpPr bwMode="auto">
          <a:xfrm rot="21318639">
            <a:off x="2759075" y="4643446"/>
            <a:ext cx="1295400" cy="936625"/>
            <a:chOff x="1474" y="2205"/>
            <a:chExt cx="816" cy="590"/>
          </a:xfrm>
        </p:grpSpPr>
        <p:sp>
          <p:nvSpPr>
            <p:cNvPr id="86069" name="Line 44"/>
            <p:cNvSpPr>
              <a:spLocks noChangeShapeType="1"/>
            </p:cNvSpPr>
            <p:nvPr/>
          </p:nvSpPr>
          <p:spPr bwMode="auto">
            <a:xfrm flipV="1">
              <a:off x="1474" y="2205"/>
              <a:ext cx="771" cy="227"/>
            </a:xfrm>
            <a:prstGeom prst="line">
              <a:avLst/>
            </a:prstGeom>
            <a:noFill/>
            <a:ln w="9525">
              <a:solidFill>
                <a:schemeClr val="tx1"/>
              </a:solidFill>
              <a:round/>
              <a:headEnd/>
              <a:tailEnd/>
            </a:ln>
          </p:spPr>
          <p:txBody>
            <a:bodyPr lIns="79200" tIns="39600" rIns="79200" bIns="39600">
              <a:spAutoFit/>
            </a:bodyPr>
            <a:lstStyle/>
            <a:p>
              <a:endParaRPr lang="zh-CN" altLang="en-US"/>
            </a:p>
          </p:txBody>
        </p:sp>
        <p:sp>
          <p:nvSpPr>
            <p:cNvPr id="86070" name="Line 45"/>
            <p:cNvSpPr>
              <a:spLocks noChangeShapeType="1"/>
            </p:cNvSpPr>
            <p:nvPr/>
          </p:nvSpPr>
          <p:spPr bwMode="auto">
            <a:xfrm>
              <a:off x="1474" y="2432"/>
              <a:ext cx="816" cy="363"/>
            </a:xfrm>
            <a:prstGeom prst="line">
              <a:avLst/>
            </a:prstGeom>
            <a:noFill/>
            <a:ln w="9525">
              <a:solidFill>
                <a:schemeClr val="tx1"/>
              </a:solidFill>
              <a:round/>
              <a:headEnd/>
              <a:tailEnd/>
            </a:ln>
          </p:spPr>
          <p:txBody>
            <a:bodyPr lIns="79200" tIns="39600" rIns="79200" bIns="39600">
              <a:spAutoFit/>
            </a:bodyPr>
            <a:lstStyle/>
            <a:p>
              <a:endParaRPr lang="zh-CN" altLang="en-US"/>
            </a:p>
          </p:txBody>
        </p:sp>
      </p:grpSp>
      <p:sp>
        <p:nvSpPr>
          <p:cNvPr id="623631" name="AutoShape 15"/>
          <p:cNvSpPr>
            <a:spLocks noChangeArrowheads="1"/>
          </p:cNvSpPr>
          <p:nvPr/>
        </p:nvSpPr>
        <p:spPr bwMode="auto">
          <a:xfrm>
            <a:off x="715998" y="1576607"/>
            <a:ext cx="8285158" cy="726304"/>
          </a:xfrm>
          <a:prstGeom prst="rect">
            <a:avLst/>
          </a:prstGeom>
          <a:noFill/>
          <a:ln w="9525" algn="ctr">
            <a:noFill/>
            <a:miter lim="800000"/>
            <a:headEnd/>
            <a:tailEnd/>
          </a:ln>
        </p:spPr>
        <p:txBody>
          <a:bodyPr wrap="square" lIns="79200" tIns="39600" rIns="79200" bIns="39600">
            <a:spAutoFit/>
          </a:bodyPr>
          <a:lstStyle/>
          <a:p>
            <a:pPr defTabSz="801688" eaLnBrk="1" hangingPunct="1">
              <a:lnSpc>
                <a:spcPct val="175000"/>
              </a:lnSpc>
              <a:buClr>
                <a:schemeClr val="bg1"/>
              </a:buClr>
              <a:buFont typeface="Wingdings" pitchFamily="2" charset="2"/>
              <a:buNone/>
            </a:pPr>
            <a:r>
              <a:rPr lang="zh-CN" altLang="en-US" sz="2400" b="1" dirty="0">
                <a:solidFill>
                  <a:schemeClr val="tx1"/>
                </a:solidFill>
                <a:latin typeface="微软雅黑" pitchFamily="34" charset="-122"/>
                <a:ea typeface="微软雅黑" pitchFamily="34" charset="-122"/>
              </a:rPr>
              <a:t>三个研发中心相互合作、互补以形成坚实可靠的研发</a:t>
            </a:r>
            <a:r>
              <a:rPr lang="zh-CN" altLang="en-US" sz="2400" b="1" dirty="0" smtClean="0">
                <a:solidFill>
                  <a:schemeClr val="tx1"/>
                </a:solidFill>
                <a:latin typeface="微软雅黑" pitchFamily="34" charset="-122"/>
                <a:ea typeface="微软雅黑" pitchFamily="34" charset="-122"/>
              </a:rPr>
              <a:t>体系</a:t>
            </a:r>
            <a:endParaRPr lang="en-US" altLang="zh-CN" sz="1600" b="1" dirty="0">
              <a:solidFill>
                <a:schemeClr val="tx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231" name="Group 119"/>
          <p:cNvGrpSpPr>
            <a:grpSpLocks/>
          </p:cNvGrpSpPr>
          <p:nvPr/>
        </p:nvGrpSpPr>
        <p:grpSpPr bwMode="auto">
          <a:xfrm>
            <a:off x="0" y="2286000"/>
            <a:ext cx="9144000" cy="4572000"/>
            <a:chOff x="0" y="1440"/>
            <a:chExt cx="5760" cy="2880"/>
          </a:xfrm>
        </p:grpSpPr>
        <p:sp>
          <p:nvSpPr>
            <p:cNvPr id="90226" name="Rectangle 114"/>
            <p:cNvSpPr>
              <a:spLocks noChangeArrowheads="1"/>
            </p:cNvSpPr>
            <p:nvPr/>
          </p:nvSpPr>
          <p:spPr bwMode="auto">
            <a:xfrm>
              <a:off x="0" y="1440"/>
              <a:ext cx="3969" cy="2880"/>
            </a:xfrm>
            <a:prstGeom prst="rect">
              <a:avLst/>
            </a:prstGeom>
            <a:solidFill>
              <a:srgbClr val="FFFFFF"/>
            </a:solidFill>
            <a:ln w="9525">
              <a:noFill/>
              <a:miter lim="800000"/>
              <a:headEnd/>
              <a:tailEnd/>
            </a:ln>
            <a:effectLst/>
          </p:spPr>
          <p:txBody>
            <a:bodyPr wrap="none" anchor="ctr"/>
            <a:lstStyle/>
            <a:p>
              <a:endParaRPr lang="zh-CN" altLang="en-US" dirty="0"/>
            </a:p>
          </p:txBody>
        </p:sp>
        <p:pic>
          <p:nvPicPr>
            <p:cNvPr id="90211" name="Picture 65" descr="DSC_0085"/>
            <p:cNvPicPr>
              <a:picLocks noChangeAspect="1" noChangeArrowheads="1"/>
            </p:cNvPicPr>
            <p:nvPr/>
          </p:nvPicPr>
          <p:blipFill>
            <a:blip r:embed="rId3"/>
            <a:srcRect/>
            <a:stretch>
              <a:fillRect/>
            </a:stretch>
          </p:blipFill>
          <p:spPr bwMode="auto">
            <a:xfrm>
              <a:off x="3972" y="1459"/>
              <a:ext cx="1788" cy="2861"/>
            </a:xfrm>
            <a:prstGeom prst="rect">
              <a:avLst/>
            </a:prstGeom>
            <a:noFill/>
            <a:ln w="9525">
              <a:noFill/>
              <a:miter lim="800000"/>
              <a:headEnd/>
              <a:tailEnd/>
            </a:ln>
          </p:spPr>
        </p:pic>
        <p:sp>
          <p:nvSpPr>
            <p:cNvPr id="90228" name="Rectangle 116"/>
            <p:cNvSpPr>
              <a:spLocks noChangeArrowheads="1"/>
            </p:cNvSpPr>
            <p:nvPr/>
          </p:nvSpPr>
          <p:spPr bwMode="auto">
            <a:xfrm>
              <a:off x="3923" y="1444"/>
              <a:ext cx="1837" cy="2876"/>
            </a:xfrm>
            <a:prstGeom prst="rect">
              <a:avLst/>
            </a:prstGeom>
            <a:gradFill rotWithShape="1">
              <a:gsLst>
                <a:gs pos="0">
                  <a:schemeClr val="bg1"/>
                </a:gs>
                <a:gs pos="100000">
                  <a:schemeClr val="bg1">
                    <a:gamma/>
                    <a:tint val="0"/>
                    <a:invGamma/>
                    <a:alpha val="0"/>
                  </a:schemeClr>
                </a:gs>
              </a:gsLst>
              <a:lin ang="0" scaled="1"/>
            </a:gradFill>
            <a:ln w="9525">
              <a:noFill/>
              <a:miter lim="800000"/>
              <a:headEnd/>
              <a:tailEnd/>
            </a:ln>
            <a:effectLst/>
          </p:spPr>
          <p:txBody>
            <a:bodyPr wrap="none" anchor="ctr"/>
            <a:lstStyle/>
            <a:p>
              <a:endParaRPr lang="zh-CN" altLang="en-US"/>
            </a:p>
          </p:txBody>
        </p:sp>
      </p:grpSp>
      <p:graphicFrame>
        <p:nvGraphicFramePr>
          <p:cNvPr id="90234" name="Group 122"/>
          <p:cNvGraphicFramePr>
            <a:graphicFrameLocks noGrp="1"/>
          </p:cNvGraphicFramePr>
          <p:nvPr/>
        </p:nvGraphicFramePr>
        <p:xfrm>
          <a:off x="0" y="2571744"/>
          <a:ext cx="9144000" cy="4169391"/>
        </p:xfrm>
        <a:graphic>
          <a:graphicData uri="http://schemas.openxmlformats.org/drawingml/2006/table">
            <a:tbl>
              <a:tblPr/>
              <a:tblGrid>
                <a:gridCol w="3973513"/>
                <a:gridCol w="5170487"/>
              </a:tblGrid>
              <a:tr h="360363">
                <a:tc gridSpan="2">
                  <a:txBody>
                    <a:bodyPr/>
                    <a:lstStyle/>
                    <a:p>
                      <a:pPr marL="0" marR="0" lvl="0" indent="0" algn="ctr" defTabSz="914400" rtl="0" eaLnBrk="0" fontAlgn="ctr" latinLnBrk="0" hangingPunct="0">
                        <a:lnSpc>
                          <a:spcPct val="9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黑体" pitchFamily="2" charset="-122"/>
                          <a:ea typeface="黑体" pitchFamily="2" charset="-122"/>
                        </a:rPr>
                        <a:t>创新药</a:t>
                      </a:r>
                      <a:endParaRPr kumimoji="0" lang="zh-CN" altLang="en-US" sz="1600" b="0" i="0" u="none" strike="noStrike" cap="none" normalizeH="0" baseline="0" dirty="0" smtClean="0">
                        <a:ln>
                          <a:noFill/>
                        </a:ln>
                        <a:solidFill>
                          <a:schemeClr val="tx1"/>
                        </a:solidFill>
                        <a:effectLst/>
                        <a:latin typeface="黑体" pitchFamily="2" charset="-122"/>
                        <a:ea typeface="黑体" pitchFamily="2" charset="-122"/>
                      </a:endParaRP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00B0F0">
                        <a:alpha val="32000"/>
                      </a:srgbClr>
                    </a:solidFill>
                  </a:tcPr>
                </a:tc>
                <a:tc hMerge="1">
                  <a:txBody>
                    <a:bodyPr/>
                    <a:lstStyle/>
                    <a:p>
                      <a:endParaRPr lang="zh-CN" altLang="en-US"/>
                    </a:p>
                  </a:txBody>
                  <a:tcPr/>
                </a:tc>
              </a:tr>
              <a:tr h="23177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微软雅黑" pitchFamily="34" charset="-122"/>
                          <a:ea typeface="微软雅黑" pitchFamily="34" charset="-122"/>
                        </a:rPr>
                        <a:t>  康普瑞汀</a:t>
                      </a:r>
                      <a:r>
                        <a:rPr kumimoji="0" lang="en-US" altLang="zh-CN" sz="1400" b="0" i="0" u="none" strike="noStrike" cap="none" normalizeH="0" baseline="0" dirty="0" smtClean="0">
                          <a:ln>
                            <a:noFill/>
                          </a:ln>
                          <a:solidFill>
                            <a:schemeClr val="tx1"/>
                          </a:solidFill>
                          <a:effectLst/>
                          <a:latin typeface="微软雅黑" pitchFamily="34" charset="-122"/>
                          <a:ea typeface="微软雅黑" pitchFamily="34" charset="-122"/>
                        </a:rPr>
                        <a:t>Ⅱ</a:t>
                      </a:r>
                      <a:r>
                        <a:rPr kumimoji="0" lang="zh-CN" altLang="en-US" sz="1400" b="0" i="0" u="none" strike="noStrike" cap="none" normalizeH="0" baseline="0" dirty="0" smtClean="0">
                          <a:ln>
                            <a:noFill/>
                          </a:ln>
                          <a:solidFill>
                            <a:schemeClr val="tx1"/>
                          </a:solidFill>
                          <a:effectLst/>
                          <a:latin typeface="微软雅黑" pitchFamily="34" charset="-122"/>
                          <a:ea typeface="微软雅黑" pitchFamily="34" charset="-122"/>
                        </a:rPr>
                        <a:t>期临床研究</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en-US" altLang="zh-CN" sz="1400" b="0" i="0" u="none" strike="noStrike" cap="none" normalizeH="0" baseline="0" dirty="0" err="1" smtClean="0">
                          <a:ln>
                            <a:noFill/>
                          </a:ln>
                          <a:solidFill>
                            <a:schemeClr val="tx1"/>
                          </a:solidFill>
                          <a:effectLst/>
                          <a:latin typeface="微软雅黑" pitchFamily="34" charset="-122"/>
                          <a:ea typeface="微软雅黑" pitchFamily="34" charset="-122"/>
                        </a:rPr>
                        <a:t>Combretastatin</a:t>
                      </a:r>
                      <a:r>
                        <a:rPr kumimoji="0" lang="en-US" altLang="zh-CN" sz="1400" b="0" i="0" u="none" strike="noStrike" cap="none" normalizeH="0" baseline="0" dirty="0" smtClean="0">
                          <a:ln>
                            <a:noFill/>
                          </a:ln>
                          <a:solidFill>
                            <a:schemeClr val="tx1"/>
                          </a:solidFill>
                          <a:effectLst/>
                          <a:latin typeface="微软雅黑" pitchFamily="34" charset="-122"/>
                          <a:ea typeface="微软雅黑" pitchFamily="34" charset="-122"/>
                        </a:rPr>
                        <a:t> A4 Phase Ⅱ Clinical finished</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58763">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微软雅黑" pitchFamily="34" charset="-122"/>
                          <a:ea typeface="微软雅黑" pitchFamily="34" charset="-122"/>
                        </a:rPr>
                        <a:t>  精神神经类首创药物</a:t>
                      </a:r>
                      <a:r>
                        <a:rPr kumimoji="0" lang="en-US" altLang="en-US" sz="1400" b="0" i="0" u="none" strike="noStrike" cap="none" normalizeH="0" baseline="0" dirty="0" smtClean="0">
                          <a:ln>
                            <a:noFill/>
                          </a:ln>
                          <a:solidFill>
                            <a:schemeClr val="tx1"/>
                          </a:solidFill>
                          <a:effectLst/>
                          <a:latin typeface="微软雅黑" pitchFamily="34" charset="-122"/>
                          <a:ea typeface="微软雅黑" pitchFamily="34" charset="-122"/>
                        </a:rPr>
                        <a:t>SKL-PS</a:t>
                      </a:r>
                      <a:r>
                        <a:rPr kumimoji="0" lang="en-US" altLang="zh-CN" sz="1400" b="0" i="0" u="none" strike="noStrike" cap="none" normalizeH="0" baseline="0" dirty="0" smtClean="0">
                          <a:ln>
                            <a:noFill/>
                          </a:ln>
                          <a:solidFill>
                            <a:schemeClr val="tx1"/>
                          </a:solidFill>
                          <a:effectLst/>
                          <a:latin typeface="微软雅黑" pitchFamily="34" charset="-122"/>
                          <a:ea typeface="微软雅黑" pitchFamily="34" charset="-122"/>
                        </a:rPr>
                        <a:t>Y</a:t>
                      </a:r>
                      <a:endParaRPr kumimoji="0" lang="zh-CN" altLang="en-US" sz="14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9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79400">
                <a:tc gridSpan="2">
                  <a:txBody>
                    <a:bodyPr/>
                    <a:lstStyle/>
                    <a:p>
                      <a:pPr marL="0" marR="0" lvl="0" indent="0" algn="ctr" defTabSz="914400" rtl="0" eaLnBrk="0" fontAlgn="ctr" latinLnBrk="0" hangingPunct="0">
                        <a:lnSpc>
                          <a:spcPct val="9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微软雅黑" pitchFamily="34" charset="-122"/>
                          <a:ea typeface="微软雅黑" pitchFamily="34" charset="-122"/>
                        </a:rPr>
                        <a:t>仿制药</a:t>
                      </a:r>
                      <a:endParaRPr kumimoji="0" lang="zh-CN" altLang="en-US" sz="16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92D050">
                        <a:alpha val="32000"/>
                      </a:srgbClr>
                    </a:solidFill>
                  </a:tcPr>
                </a:tc>
                <a:tc hMerge="1">
                  <a:txBody>
                    <a:bodyPr/>
                    <a:lstStyle/>
                    <a:p>
                      <a:endParaRPr lang="zh-CN" altLang="en-US"/>
                    </a:p>
                  </a:txBody>
                  <a:tcPr/>
                </a:tc>
              </a:tr>
              <a:tr h="249238">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伊马替尼片 </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Imatinib</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a:t>
                      </a: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Mesylate</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3177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左乙拉西坦缓释片</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Levetiracetam</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extended release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3177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左乙拉西坦注射液</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Levetiracetam</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injection</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3812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左乙拉西坦片</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Levetiracetam</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31775">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双丙戊酸钠肠溶片</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Divalproex</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sodium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5082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双丙戊酸钠缓释片 </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Divalproex</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sodium release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60350">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卡培他滨片 </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Capecitabinen</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5717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阿戈美拉汀片</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Agomelatine</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231775">
                <a:tc>
                  <a:txBody>
                    <a:bodyPr/>
                    <a:lstStyle/>
                    <a:p>
                      <a:pPr marL="0" marR="0" lvl="0" indent="0" algn="l" defTabSz="914400" rtl="0" eaLnBrk="0" fontAlgn="ctr" latinLnBrk="0" hangingPunct="0">
                        <a:lnSpc>
                          <a:spcPct val="90000"/>
                        </a:lnSpc>
                        <a:spcBef>
                          <a:spcPct val="0"/>
                        </a:spcBef>
                        <a:spcAft>
                          <a:spcPct val="0"/>
                        </a:spcAft>
                        <a:buClrTx/>
                        <a:buSzTx/>
                        <a:buFontTx/>
                        <a:buNone/>
                        <a:tabLst/>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盐酸莫西沙星片</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Moxifloxacin</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Hydrochloride tablets</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alpha val="32000"/>
                      </a:schemeClr>
                    </a:solidFill>
                  </a:tcPr>
                </a:tc>
              </a:tr>
              <a:tr h="117324">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盐酸莫西沙星注射液</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Moxifloxacin</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Hydrochloride injection</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r>
              <a:tr h="117324">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埃索美拉唑镁胶囊</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defRPr/>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Esomeprazole</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magnesium capsule </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r>
              <a:tr h="117324">
                <a:tc>
                  <a:txBody>
                    <a:bodyPr/>
                    <a:lstStyle/>
                    <a:p>
                      <a:pPr marL="0" marR="0" lvl="0" indent="0" algn="l" defTabSz="914400" rtl="0" eaLnBrk="0" fontAlgn="ctr" latinLnBrk="0" hangingPunct="0">
                        <a:lnSpc>
                          <a:spcPct val="90000"/>
                        </a:lnSpc>
                        <a:spcBef>
                          <a:spcPct val="0"/>
                        </a:spcBef>
                        <a:spcAft>
                          <a:spcPct val="0"/>
                        </a:spcAft>
                        <a:buClrTx/>
                        <a:buSzTx/>
                        <a:buFontTx/>
                        <a:buNone/>
                        <a:tabLst/>
                        <a:defRPr/>
                      </a:pPr>
                      <a:r>
                        <a:rPr kumimoji="0" lang="zh-CN" altLang="en-US" sz="1200" b="0" i="0" u="none" strike="noStrike" kern="1200" cap="none" normalizeH="0" baseline="0" dirty="0" smtClean="0">
                          <a:ln>
                            <a:noFill/>
                          </a:ln>
                          <a:solidFill>
                            <a:schemeClr val="tx1"/>
                          </a:solidFill>
                          <a:effectLst/>
                          <a:latin typeface="微软雅黑" pitchFamily="34" charset="-122"/>
                          <a:ea typeface="微软雅黑" pitchFamily="34" charset="-122"/>
                          <a:cs typeface="+mn-cs"/>
                        </a:rPr>
                        <a:t>  注射用埃索美拉唑钠 </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c>
                  <a:txBody>
                    <a:bodyPr/>
                    <a:lstStyle/>
                    <a:p>
                      <a:pPr marL="0" marR="0" lvl="0" indent="0" algn="l" defTabSz="914400" rtl="0" eaLnBrk="0" fontAlgn="ctr" latinLnBrk="0" hangingPunct="0">
                        <a:lnSpc>
                          <a:spcPct val="85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微软雅黑" pitchFamily="34" charset="-122"/>
                          <a:ea typeface="微软雅黑" pitchFamily="34" charset="-122"/>
                        </a:rPr>
                        <a:t>Esomeprazole</a:t>
                      </a:r>
                      <a:r>
                        <a:rPr kumimoji="0" lang="en-US" altLang="zh-CN" sz="1200" b="0" i="0" u="none" strike="noStrike" cap="none" normalizeH="0" baseline="0" dirty="0" smtClean="0">
                          <a:ln>
                            <a:noFill/>
                          </a:ln>
                          <a:solidFill>
                            <a:schemeClr val="tx1"/>
                          </a:solidFill>
                          <a:effectLst/>
                          <a:latin typeface="微软雅黑" pitchFamily="34" charset="-122"/>
                          <a:ea typeface="微软雅黑" pitchFamily="34" charset="-122"/>
                        </a:rPr>
                        <a:t> magnesium injection</a:t>
                      </a:r>
                    </a:p>
                  </a:txBody>
                  <a:tcPr marL="79200" marR="79200" marT="39600" marB="3960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32000"/>
                      </a:schemeClr>
                    </a:solidFill>
                  </a:tcPr>
                </a:tc>
              </a:tr>
            </a:tbl>
          </a:graphicData>
        </a:graphic>
      </p:graphicFrame>
      <p:sp>
        <p:nvSpPr>
          <p:cNvPr id="90210" name="Text Box 64"/>
          <p:cNvSpPr txBox="1">
            <a:spLocks noChangeArrowheads="1"/>
          </p:cNvSpPr>
          <p:nvPr/>
        </p:nvSpPr>
        <p:spPr bwMode="auto">
          <a:xfrm>
            <a:off x="285720" y="1571612"/>
            <a:ext cx="8424863" cy="972525"/>
          </a:xfrm>
          <a:prstGeom prst="rect">
            <a:avLst/>
          </a:prstGeom>
          <a:noFill/>
          <a:ln w="9525" algn="ctr">
            <a:noFill/>
            <a:miter lim="800000"/>
            <a:headEnd/>
            <a:tailEnd/>
          </a:ln>
        </p:spPr>
        <p:txBody>
          <a:bodyPr lIns="79200" tIns="39600" rIns="79200" bIns="39600">
            <a:spAutoFit/>
          </a:bodyPr>
          <a:lstStyle/>
          <a:p>
            <a:pPr defTabSz="801688" eaLnBrk="1" hangingPunct="1">
              <a:spcBef>
                <a:spcPct val="50000"/>
              </a:spcBef>
            </a:pPr>
            <a:r>
              <a:rPr lang="zh-CN" altLang="en-US" sz="2800" b="1" dirty="0">
                <a:solidFill>
                  <a:srgbClr val="C00000"/>
                </a:solidFill>
                <a:latin typeface="微软雅黑" pitchFamily="34" charset="-122"/>
                <a:ea typeface="微软雅黑" pitchFamily="34" charset="-122"/>
              </a:rPr>
              <a:t>我们</a:t>
            </a:r>
            <a:r>
              <a:rPr lang="zh-CN" altLang="en-US" sz="2000" b="1" dirty="0">
                <a:solidFill>
                  <a:schemeClr val="tx1"/>
                </a:solidFill>
                <a:latin typeface="微软雅黑" pitchFamily="34" charset="-122"/>
                <a:ea typeface="微软雅黑" pitchFamily="34" charset="-122"/>
              </a:rPr>
              <a:t>致力于通过我们的研发项目不断的上市新产品，</a:t>
            </a:r>
          </a:p>
          <a:p>
            <a:pPr defTabSz="801688" eaLnBrk="1" hangingPunct="1">
              <a:spcBef>
                <a:spcPct val="50000"/>
              </a:spcBef>
            </a:pPr>
            <a:r>
              <a:rPr lang="zh-CN" altLang="en-US" sz="2000" b="1" dirty="0" smtClean="0">
                <a:solidFill>
                  <a:schemeClr val="tx1"/>
                </a:solidFill>
                <a:latin typeface="微软雅黑" pitchFamily="34" charset="-122"/>
                <a:ea typeface="微软雅黑" pitchFamily="34" charset="-122"/>
              </a:rPr>
              <a:t>                         建立</a:t>
            </a:r>
            <a:r>
              <a:rPr lang="zh-CN" altLang="en-US" sz="2000" b="1" dirty="0">
                <a:solidFill>
                  <a:schemeClr val="tx1"/>
                </a:solidFill>
                <a:latin typeface="微软雅黑" pitchFamily="34" charset="-122"/>
                <a:ea typeface="微软雅黑" pitchFamily="34" charset="-122"/>
              </a:rPr>
              <a:t>起一个覆盖广泛产品系列，增强增加公司的竞争力</a:t>
            </a:r>
            <a:r>
              <a:rPr lang="zh-CN" altLang="en-US" sz="2000" b="1" dirty="0" smtClean="0">
                <a:solidFill>
                  <a:schemeClr val="tx1"/>
                </a:solidFill>
                <a:latin typeface="微软雅黑" pitchFamily="34" charset="-122"/>
                <a:ea typeface="微软雅黑" pitchFamily="34" charset="-122"/>
              </a:rPr>
              <a:t>。</a:t>
            </a:r>
            <a:endParaRPr lang="zh-CN" altLang="en-US" sz="2000" b="1" dirty="0">
              <a:solidFill>
                <a:schemeClr val="tx1"/>
              </a:solidFill>
              <a:latin typeface="微软雅黑" pitchFamily="34" charset="-122"/>
              <a:ea typeface="微软雅黑" pitchFamily="34" charset="-122"/>
            </a:endParaRPr>
          </a:p>
        </p:txBody>
      </p:sp>
      <p:sp>
        <p:nvSpPr>
          <p:cNvPr id="90117"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90118" name="Group 45"/>
          <p:cNvGrpSpPr>
            <a:grpSpLocks/>
          </p:cNvGrpSpPr>
          <p:nvPr/>
        </p:nvGrpSpPr>
        <p:grpSpPr bwMode="auto">
          <a:xfrm>
            <a:off x="0" y="0"/>
            <a:ext cx="9144000" cy="1781175"/>
            <a:chOff x="0" y="0"/>
            <a:chExt cx="5760" cy="1122"/>
          </a:xfrm>
        </p:grpSpPr>
        <p:pic>
          <p:nvPicPr>
            <p:cNvPr id="90119" name="Picture 5" descr="未标题-1 拷贝"/>
            <p:cNvPicPr>
              <a:picLocks noChangeAspect="1" noChangeArrowheads="1"/>
            </p:cNvPicPr>
            <p:nvPr/>
          </p:nvPicPr>
          <p:blipFill>
            <a:blip r:embed="rId4">
              <a:lum bright="6000"/>
            </a:blip>
            <a:srcRect/>
            <a:stretch>
              <a:fillRect/>
            </a:stretch>
          </p:blipFill>
          <p:spPr bwMode="auto">
            <a:xfrm>
              <a:off x="0" y="0"/>
              <a:ext cx="5760" cy="1122"/>
            </a:xfrm>
            <a:prstGeom prst="rect">
              <a:avLst/>
            </a:prstGeom>
            <a:noFill/>
            <a:ln w="9525">
              <a:noFill/>
              <a:miter lim="800000"/>
              <a:headEnd/>
              <a:tailEnd/>
            </a:ln>
          </p:spPr>
        </p:pic>
        <p:pic>
          <p:nvPicPr>
            <p:cNvPr id="90120" name="Picture 6" descr="标志反白"/>
            <p:cNvPicPr>
              <a:picLocks noChangeAspect="1" noChangeArrowheads="1"/>
            </p:cNvPicPr>
            <p:nvPr/>
          </p:nvPicPr>
          <p:blipFill>
            <a:blip r:embed="rId5"/>
            <a:srcRect/>
            <a:stretch>
              <a:fillRect/>
            </a:stretch>
          </p:blipFill>
          <p:spPr bwMode="auto">
            <a:xfrm>
              <a:off x="204" y="164"/>
              <a:ext cx="1088" cy="284"/>
            </a:xfrm>
            <a:prstGeom prst="rect">
              <a:avLst/>
            </a:prstGeom>
            <a:noFill/>
            <a:ln w="9525">
              <a:noFill/>
              <a:miter lim="800000"/>
              <a:headEnd/>
              <a:tailEnd/>
            </a:ln>
          </p:spPr>
        </p:pic>
      </p:grpSp>
      <p:sp>
        <p:nvSpPr>
          <p:cNvPr id="90121" name="Rectangle 9"/>
          <p:cNvSpPr>
            <a:spLocks noChangeArrowheads="1"/>
          </p:cNvSpPr>
          <p:nvPr/>
        </p:nvSpPr>
        <p:spPr bwMode="auto">
          <a:xfrm>
            <a:off x="6970713" y="1571612"/>
            <a:ext cx="2173287"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90122" name="TextBox 11"/>
          <p:cNvSpPr txBox="1">
            <a:spLocks noChangeArrowheads="1"/>
          </p:cNvSpPr>
          <p:nvPr/>
        </p:nvSpPr>
        <p:spPr bwMode="auto">
          <a:xfrm>
            <a:off x="539750" y="765175"/>
            <a:ext cx="8289925" cy="914400"/>
          </a:xfrm>
          <a:prstGeom prst="rect">
            <a:avLst/>
          </a:prstGeom>
          <a:noFill/>
          <a:ln w="9525">
            <a:noFill/>
            <a:miter lim="800000"/>
            <a:headEnd/>
            <a:tailEnd/>
          </a:ln>
        </p:spPr>
        <p:txBody>
          <a:bodyPr>
            <a:spAutoFit/>
          </a:bodyPr>
          <a:lstStyle/>
          <a:p>
            <a:pPr algn="r" eaLnBrk="1" hangingPunct="1">
              <a:buClr>
                <a:srgbClr val="FF3300"/>
              </a:buClr>
              <a:buFont typeface="Wingdings" pitchFamily="2" charset="2"/>
              <a:buNone/>
            </a:pPr>
            <a:r>
              <a:rPr lang="en-US" altLang="zh-CN" sz="2200" b="1" dirty="0">
                <a:solidFill>
                  <a:schemeClr val="tx1"/>
                </a:solidFill>
                <a:latin typeface="微软雅黑" pitchFamily="34" charset="-122"/>
                <a:ea typeface="微软雅黑" pitchFamily="34" charset="-122"/>
                <a:cs typeface="Arial" pitchFamily="34" charset="0"/>
              </a:rPr>
              <a:t>2</a:t>
            </a:r>
            <a:r>
              <a:rPr lang="zh-CN" altLang="en-US" sz="2200" b="1" dirty="0">
                <a:solidFill>
                  <a:schemeClr val="tx1"/>
                </a:solidFill>
                <a:latin typeface="微软雅黑" pitchFamily="34" charset="-122"/>
                <a:ea typeface="微软雅黑" pitchFamily="34" charset="-122"/>
                <a:cs typeface="Arial" pitchFamily="34" charset="0"/>
              </a:rPr>
              <a:t>、加强制剂研发投入</a:t>
            </a:r>
          </a:p>
          <a:p>
            <a:pPr algn="r" eaLnBrk="1" hangingPunct="1">
              <a:buClr>
                <a:srgbClr val="FF3300"/>
              </a:buClr>
              <a:buFont typeface="Wingdings" pitchFamily="2" charset="2"/>
              <a:buNone/>
            </a:pPr>
            <a:r>
              <a:rPr lang="zh-CN" altLang="en-US" sz="3200" b="1" dirty="0" smtClean="0">
                <a:solidFill>
                  <a:srgbClr val="CC3300"/>
                </a:solidFill>
                <a:latin typeface="微软雅黑" pitchFamily="34" charset="-122"/>
                <a:ea typeface="微软雅黑" pitchFamily="34" charset="-122"/>
                <a:cs typeface="Arial" pitchFamily="34" charset="0"/>
              </a:rPr>
              <a:t>创新</a:t>
            </a:r>
            <a:r>
              <a:rPr lang="zh-CN" altLang="en-US" sz="3200" b="1" dirty="0">
                <a:solidFill>
                  <a:srgbClr val="CC3300"/>
                </a:solidFill>
                <a:latin typeface="微软雅黑" pitchFamily="34" charset="-122"/>
                <a:ea typeface="微软雅黑" pitchFamily="34" charset="-122"/>
                <a:cs typeface="Arial" pitchFamily="34" charset="0"/>
              </a:rPr>
              <a:t>药和首仿药</a:t>
            </a:r>
            <a:endParaRPr lang="zh-CN" altLang="en-US" sz="3200" dirty="0">
              <a:solidFill>
                <a:srgbClr val="CC3300"/>
              </a:solidFill>
              <a:latin typeface="微软雅黑" pitchFamily="34" charset="-122"/>
              <a:ea typeface="微软雅黑" pitchFamily="34" charset="-122"/>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98307" name="Group 45"/>
          <p:cNvGrpSpPr>
            <a:grpSpLocks/>
          </p:cNvGrpSpPr>
          <p:nvPr/>
        </p:nvGrpSpPr>
        <p:grpSpPr bwMode="auto">
          <a:xfrm>
            <a:off x="0" y="0"/>
            <a:ext cx="9144000" cy="1781175"/>
            <a:chOff x="0" y="0"/>
            <a:chExt cx="5760" cy="1122"/>
          </a:xfrm>
        </p:grpSpPr>
        <p:pic>
          <p:nvPicPr>
            <p:cNvPr id="98308"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98309"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98311"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98336" name="矩形 3"/>
          <p:cNvSpPr>
            <a:spLocks noChangeArrowheads="1"/>
          </p:cNvSpPr>
          <p:nvPr/>
        </p:nvSpPr>
        <p:spPr bwMode="auto">
          <a:xfrm>
            <a:off x="611188" y="828675"/>
            <a:ext cx="8264525" cy="954107"/>
          </a:xfrm>
          <a:prstGeom prst="rect">
            <a:avLst/>
          </a:prstGeom>
          <a:noFill/>
          <a:ln w="9525">
            <a:noFill/>
            <a:miter lim="800000"/>
            <a:headEnd/>
            <a:tailEnd/>
          </a:ln>
        </p:spPr>
        <p:txBody>
          <a:bodyPr>
            <a:spAutoFit/>
          </a:bodyPr>
          <a:lstStyle/>
          <a:p>
            <a:pPr marL="285750" indent="-285750" algn="r" eaLnBrk="1" hangingPunct="1">
              <a:buClr>
                <a:srgbClr val="FF3300"/>
              </a:buClr>
            </a:pPr>
            <a:r>
              <a:rPr lang="en-US" altLang="zh-CN" sz="2400" b="1" dirty="0">
                <a:solidFill>
                  <a:srgbClr val="000000"/>
                </a:solidFill>
                <a:latin typeface="微软雅黑" pitchFamily="34" charset="-122"/>
                <a:ea typeface="微软雅黑" pitchFamily="34" charset="-122"/>
                <a:cs typeface="Arial" pitchFamily="34" charset="0"/>
              </a:rPr>
              <a:t>3</a:t>
            </a:r>
            <a:r>
              <a:rPr lang="zh-CN" altLang="en-US" sz="2400" b="1" dirty="0">
                <a:solidFill>
                  <a:srgbClr val="000000"/>
                </a:solidFill>
                <a:latin typeface="微软雅黑" pitchFamily="34" charset="-122"/>
                <a:ea typeface="微软雅黑" pitchFamily="34" charset="-122"/>
                <a:cs typeface="Arial" pitchFamily="34" charset="0"/>
              </a:rPr>
              <a:t>、改变销售模式</a:t>
            </a:r>
          </a:p>
          <a:p>
            <a:pPr marL="285750" indent="-285750" algn="r" eaLnBrk="1" hangingPunct="1">
              <a:buClr>
                <a:srgbClr val="FF3300"/>
              </a:buClr>
            </a:pPr>
            <a:r>
              <a:rPr lang="zh-CN" altLang="en-US" sz="3200" b="1" dirty="0" smtClean="0">
                <a:solidFill>
                  <a:srgbClr val="FF0000"/>
                </a:solidFill>
                <a:latin typeface="微软雅黑" pitchFamily="34" charset="-122"/>
                <a:ea typeface="微软雅黑" pitchFamily="34" charset="-122"/>
                <a:cs typeface="Arial" pitchFamily="34" charset="0"/>
              </a:rPr>
              <a:t>完善流通网络，打造</a:t>
            </a:r>
            <a:r>
              <a:rPr lang="zh-CN" altLang="en-US" sz="3200" b="1" dirty="0">
                <a:solidFill>
                  <a:srgbClr val="FF0000"/>
                </a:solidFill>
                <a:latin typeface="微软雅黑" pitchFamily="34" charset="-122"/>
                <a:ea typeface="微软雅黑" pitchFamily="34" charset="-122"/>
                <a:cs typeface="Arial" pitchFamily="34" charset="0"/>
              </a:rPr>
              <a:t>深度分销模式</a:t>
            </a:r>
          </a:p>
        </p:txBody>
      </p:sp>
      <p:grpSp>
        <p:nvGrpSpPr>
          <p:cNvPr id="98340" name="Group 36"/>
          <p:cNvGrpSpPr>
            <a:grpSpLocks/>
          </p:cNvGrpSpPr>
          <p:nvPr/>
        </p:nvGrpSpPr>
        <p:grpSpPr bwMode="auto">
          <a:xfrm>
            <a:off x="285720" y="2921027"/>
            <a:ext cx="9393237" cy="4365625"/>
            <a:chOff x="158" y="1434"/>
            <a:chExt cx="5917" cy="2750"/>
          </a:xfrm>
        </p:grpSpPr>
        <p:pic>
          <p:nvPicPr>
            <p:cNvPr id="98312" name="Picture 67" descr="地球2"/>
            <p:cNvPicPr>
              <a:picLocks noChangeAspect="1" noChangeArrowheads="1"/>
            </p:cNvPicPr>
            <p:nvPr/>
          </p:nvPicPr>
          <p:blipFill>
            <a:blip r:embed="rId5"/>
            <a:srcRect/>
            <a:stretch>
              <a:fillRect/>
            </a:stretch>
          </p:blipFill>
          <p:spPr bwMode="auto">
            <a:xfrm>
              <a:off x="158" y="1434"/>
              <a:ext cx="3893" cy="2750"/>
            </a:xfrm>
            <a:prstGeom prst="rect">
              <a:avLst/>
            </a:prstGeom>
            <a:noFill/>
            <a:ln w="9525">
              <a:noFill/>
              <a:miter lim="800000"/>
              <a:headEnd/>
              <a:tailEnd/>
            </a:ln>
          </p:spPr>
        </p:pic>
        <p:sp>
          <p:nvSpPr>
            <p:cNvPr id="98314" name="Text Box 74"/>
            <p:cNvSpPr txBox="1">
              <a:spLocks noChangeArrowheads="1"/>
            </p:cNvSpPr>
            <p:nvPr/>
          </p:nvSpPr>
          <p:spPr bwMode="auto">
            <a:xfrm>
              <a:off x="249" y="2614"/>
              <a:ext cx="2313" cy="496"/>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重庆方港医药有限公司</a:t>
              </a:r>
            </a:p>
            <a:p>
              <a:pPr eaLnBrk="1" hangingPunct="1">
                <a:lnSpc>
                  <a:spcPct val="120000"/>
                </a:lnSpc>
              </a:pPr>
              <a:r>
                <a:rPr lang="zh-CN" altLang="en-US" sz="1600" b="1">
                  <a:solidFill>
                    <a:schemeClr val="tx1"/>
                  </a:solidFill>
                  <a:ea typeface="微软雅黑" pitchFamily="34" charset="-122"/>
                </a:rPr>
                <a:t>西南合成与大新药业专业制剂营销平台</a:t>
              </a:r>
              <a:endParaRPr lang="zh-CN" altLang="en-US" b="1">
                <a:solidFill>
                  <a:schemeClr val="tx1"/>
                </a:solidFill>
                <a:latin typeface="微软雅黑" pitchFamily="34" charset="-122"/>
                <a:ea typeface="微软雅黑" pitchFamily="34" charset="-122"/>
              </a:endParaRPr>
            </a:p>
          </p:txBody>
        </p:sp>
        <p:grpSp>
          <p:nvGrpSpPr>
            <p:cNvPr id="98315" name="Group 11"/>
            <p:cNvGrpSpPr>
              <a:grpSpLocks/>
            </p:cNvGrpSpPr>
            <p:nvPr/>
          </p:nvGrpSpPr>
          <p:grpSpPr bwMode="auto">
            <a:xfrm>
              <a:off x="385" y="3203"/>
              <a:ext cx="2085" cy="90"/>
              <a:chOff x="385" y="3203"/>
              <a:chExt cx="2085" cy="90"/>
            </a:xfrm>
          </p:grpSpPr>
          <p:sp>
            <p:nvSpPr>
              <p:cNvPr id="98316" name="Line 82"/>
              <p:cNvSpPr>
                <a:spLocks noChangeShapeType="1"/>
              </p:cNvSpPr>
              <p:nvPr/>
            </p:nvSpPr>
            <p:spPr bwMode="auto">
              <a:xfrm flipH="1" flipV="1">
                <a:off x="385" y="3249"/>
                <a:ext cx="1860" cy="0"/>
              </a:xfrm>
              <a:prstGeom prst="line">
                <a:avLst/>
              </a:prstGeom>
              <a:noFill/>
              <a:ln w="9525">
                <a:solidFill>
                  <a:schemeClr val="tx1"/>
                </a:solidFill>
                <a:round/>
                <a:headEnd/>
                <a:tailEnd/>
              </a:ln>
            </p:spPr>
            <p:txBody>
              <a:bodyPr/>
              <a:lstStyle/>
              <a:p>
                <a:endParaRPr lang="zh-CN" altLang="en-US"/>
              </a:p>
            </p:txBody>
          </p:sp>
          <p:sp>
            <p:nvSpPr>
              <p:cNvPr id="98317" name="Oval 13"/>
              <p:cNvSpPr>
                <a:spLocks noChangeArrowheads="1"/>
              </p:cNvSpPr>
              <p:nvPr/>
            </p:nvSpPr>
            <p:spPr bwMode="auto">
              <a:xfrm>
                <a:off x="2244" y="3203"/>
                <a:ext cx="226" cy="90"/>
              </a:xfrm>
              <a:prstGeom prst="ellipse">
                <a:avLst/>
              </a:prstGeom>
              <a:solidFill>
                <a:srgbClr val="808080"/>
              </a:solidFill>
              <a:ln w="9525">
                <a:noFill/>
                <a:round/>
                <a:headEnd/>
                <a:tailEnd/>
              </a:ln>
              <a:effectLst/>
            </p:spPr>
            <p:txBody>
              <a:bodyPr wrap="none" anchor="ctr"/>
              <a:lstStyle/>
              <a:p>
                <a:endParaRPr lang="zh-CN" altLang="en-US"/>
              </a:p>
            </p:txBody>
          </p:sp>
        </p:grpSp>
        <p:grpSp>
          <p:nvGrpSpPr>
            <p:cNvPr id="98319" name="Group 86"/>
            <p:cNvGrpSpPr>
              <a:grpSpLocks/>
            </p:cNvGrpSpPr>
            <p:nvPr/>
          </p:nvGrpSpPr>
          <p:grpSpPr bwMode="auto">
            <a:xfrm flipV="1">
              <a:off x="2789" y="3339"/>
              <a:ext cx="2495" cy="545"/>
              <a:chOff x="3878" y="2795"/>
              <a:chExt cx="1587" cy="181"/>
            </a:xfrm>
          </p:grpSpPr>
          <p:sp>
            <p:nvSpPr>
              <p:cNvPr id="98320" name="Line 87"/>
              <p:cNvSpPr>
                <a:spLocks noChangeShapeType="1"/>
              </p:cNvSpPr>
              <p:nvPr/>
            </p:nvSpPr>
            <p:spPr bwMode="auto">
              <a:xfrm flipV="1">
                <a:off x="3878" y="2795"/>
                <a:ext cx="45" cy="181"/>
              </a:xfrm>
              <a:prstGeom prst="line">
                <a:avLst/>
              </a:prstGeom>
              <a:noFill/>
              <a:ln w="9525">
                <a:solidFill>
                  <a:schemeClr val="tx1"/>
                </a:solidFill>
                <a:round/>
                <a:headEnd/>
                <a:tailEnd/>
              </a:ln>
            </p:spPr>
            <p:txBody>
              <a:bodyPr/>
              <a:lstStyle/>
              <a:p>
                <a:endParaRPr lang="zh-CN" altLang="en-US"/>
              </a:p>
            </p:txBody>
          </p:sp>
          <p:sp>
            <p:nvSpPr>
              <p:cNvPr id="98321" name="Line 88"/>
              <p:cNvSpPr>
                <a:spLocks noChangeShapeType="1"/>
              </p:cNvSpPr>
              <p:nvPr/>
            </p:nvSpPr>
            <p:spPr bwMode="auto">
              <a:xfrm>
                <a:off x="3923" y="2795"/>
                <a:ext cx="1542" cy="0"/>
              </a:xfrm>
              <a:prstGeom prst="line">
                <a:avLst/>
              </a:prstGeom>
              <a:noFill/>
              <a:ln w="9525">
                <a:solidFill>
                  <a:schemeClr val="tx1"/>
                </a:solidFill>
                <a:round/>
                <a:headEnd/>
                <a:tailEnd/>
              </a:ln>
            </p:spPr>
            <p:txBody>
              <a:bodyPr/>
              <a:lstStyle/>
              <a:p>
                <a:endParaRPr lang="zh-CN" altLang="en-US"/>
              </a:p>
            </p:txBody>
          </p:sp>
        </p:grpSp>
        <p:sp>
          <p:nvSpPr>
            <p:cNvPr id="98322" name="Oval 18"/>
            <p:cNvSpPr>
              <a:spLocks noChangeArrowheads="1"/>
            </p:cNvSpPr>
            <p:nvPr/>
          </p:nvSpPr>
          <p:spPr bwMode="auto">
            <a:xfrm>
              <a:off x="2653" y="3249"/>
              <a:ext cx="226" cy="90"/>
            </a:xfrm>
            <a:prstGeom prst="ellipse">
              <a:avLst/>
            </a:prstGeom>
            <a:solidFill>
              <a:srgbClr val="808080"/>
            </a:solidFill>
            <a:ln w="9525">
              <a:noFill/>
              <a:round/>
              <a:headEnd/>
              <a:tailEnd/>
            </a:ln>
            <a:effectLst/>
          </p:spPr>
          <p:txBody>
            <a:bodyPr wrap="none" anchor="ctr"/>
            <a:lstStyle/>
            <a:p>
              <a:endParaRPr lang="zh-CN" altLang="en-US"/>
            </a:p>
          </p:txBody>
        </p:sp>
        <p:sp>
          <p:nvSpPr>
            <p:cNvPr id="98323" name="Text Box 91"/>
            <p:cNvSpPr txBox="1">
              <a:spLocks noChangeArrowheads="1"/>
            </p:cNvSpPr>
            <p:nvPr/>
          </p:nvSpPr>
          <p:spPr bwMode="auto">
            <a:xfrm>
              <a:off x="3019" y="3388"/>
              <a:ext cx="2741" cy="496"/>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武汉叶开泰医药科技有限公司</a:t>
              </a:r>
            </a:p>
            <a:p>
              <a:pPr eaLnBrk="1" hangingPunct="1">
                <a:lnSpc>
                  <a:spcPct val="120000"/>
                </a:lnSpc>
              </a:pPr>
              <a:r>
                <a:rPr lang="zh-CN" altLang="en-US" sz="1600" b="1">
                  <a:solidFill>
                    <a:schemeClr val="tx1"/>
                  </a:solidFill>
                  <a:ea typeface="微软雅黑" pitchFamily="34" charset="-122"/>
                </a:rPr>
                <a:t>华中地区大型医药物流平台</a:t>
              </a:r>
            </a:p>
          </p:txBody>
        </p:sp>
        <p:sp>
          <p:nvSpPr>
            <p:cNvPr id="98325" name="Text Box 90"/>
            <p:cNvSpPr txBox="1">
              <a:spLocks noChangeArrowheads="1"/>
            </p:cNvSpPr>
            <p:nvPr/>
          </p:nvSpPr>
          <p:spPr bwMode="auto">
            <a:xfrm>
              <a:off x="3243" y="1706"/>
              <a:ext cx="2767" cy="496"/>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北京北医医药有限公司</a:t>
              </a:r>
            </a:p>
            <a:p>
              <a:pPr eaLnBrk="1" hangingPunct="1">
                <a:lnSpc>
                  <a:spcPct val="120000"/>
                </a:lnSpc>
              </a:pPr>
              <a:r>
                <a:rPr lang="zh-CN" altLang="en-US" sz="1600" b="1">
                  <a:solidFill>
                    <a:schemeClr val="tx1"/>
                  </a:solidFill>
                  <a:ea typeface="微软雅黑" pitchFamily="34" charset="-122"/>
                </a:rPr>
                <a:t>中国北方大型医药物流平台</a:t>
              </a:r>
            </a:p>
          </p:txBody>
        </p:sp>
        <p:sp>
          <p:nvSpPr>
            <p:cNvPr id="98329" name="AutoShape 25"/>
            <p:cNvSpPr>
              <a:spLocks noChangeArrowheads="1"/>
            </p:cNvSpPr>
            <p:nvPr/>
          </p:nvSpPr>
          <p:spPr bwMode="auto">
            <a:xfrm>
              <a:off x="2725" y="2387"/>
              <a:ext cx="272" cy="226"/>
            </a:xfrm>
            <a:prstGeom prst="star5">
              <a:avLst/>
            </a:prstGeom>
            <a:solidFill>
              <a:srgbClr val="FF0000"/>
            </a:solidFill>
            <a:ln w="9525">
              <a:noFill/>
              <a:miter lim="800000"/>
              <a:headEnd/>
              <a:tailEnd/>
            </a:ln>
            <a:effectLst/>
          </p:spPr>
          <p:txBody>
            <a:bodyPr wrap="none" anchor="ctr"/>
            <a:lstStyle/>
            <a:p>
              <a:endParaRPr lang="zh-CN" altLang="en-US"/>
            </a:p>
          </p:txBody>
        </p:sp>
        <p:sp>
          <p:nvSpPr>
            <p:cNvPr id="98331" name="Text Box 91"/>
            <p:cNvSpPr txBox="1">
              <a:spLocks noChangeArrowheads="1"/>
            </p:cNvSpPr>
            <p:nvPr/>
          </p:nvSpPr>
          <p:spPr bwMode="auto">
            <a:xfrm>
              <a:off x="3334" y="2571"/>
              <a:ext cx="2741" cy="496"/>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上海方正拓康贸易有限公司</a:t>
              </a:r>
            </a:p>
            <a:p>
              <a:pPr eaLnBrk="1" hangingPunct="1">
                <a:lnSpc>
                  <a:spcPct val="120000"/>
                </a:lnSpc>
              </a:pPr>
              <a:r>
                <a:rPr lang="zh-CN" altLang="en-US" sz="1600" b="1">
                  <a:solidFill>
                    <a:schemeClr val="tx1"/>
                  </a:solidFill>
                  <a:ea typeface="微软雅黑" pitchFamily="34" charset="-122"/>
                </a:rPr>
                <a:t>国际业务</a:t>
              </a:r>
              <a:endParaRPr lang="zh-CN" altLang="en-US">
                <a:solidFill>
                  <a:schemeClr val="tx1"/>
                </a:solidFill>
                <a:latin typeface="微软雅黑" pitchFamily="34" charset="-122"/>
                <a:ea typeface="微软雅黑" pitchFamily="34" charset="-122"/>
              </a:endParaRPr>
            </a:p>
          </p:txBody>
        </p:sp>
        <p:grpSp>
          <p:nvGrpSpPr>
            <p:cNvPr id="98332" name="Group 85"/>
            <p:cNvGrpSpPr>
              <a:grpSpLocks/>
            </p:cNvGrpSpPr>
            <p:nvPr/>
          </p:nvGrpSpPr>
          <p:grpSpPr bwMode="auto">
            <a:xfrm>
              <a:off x="3243" y="3113"/>
              <a:ext cx="2109" cy="46"/>
              <a:chOff x="3878" y="2795"/>
              <a:chExt cx="1587" cy="181"/>
            </a:xfrm>
          </p:grpSpPr>
          <p:sp>
            <p:nvSpPr>
              <p:cNvPr id="98333" name="Line 83"/>
              <p:cNvSpPr>
                <a:spLocks noChangeShapeType="1"/>
              </p:cNvSpPr>
              <p:nvPr/>
            </p:nvSpPr>
            <p:spPr bwMode="auto">
              <a:xfrm flipV="1">
                <a:off x="3878" y="2795"/>
                <a:ext cx="45" cy="181"/>
              </a:xfrm>
              <a:prstGeom prst="line">
                <a:avLst/>
              </a:prstGeom>
              <a:noFill/>
              <a:ln w="9525">
                <a:solidFill>
                  <a:schemeClr val="tx1"/>
                </a:solidFill>
                <a:round/>
                <a:headEnd/>
                <a:tailEnd/>
              </a:ln>
            </p:spPr>
            <p:txBody>
              <a:bodyPr/>
              <a:lstStyle/>
              <a:p>
                <a:endParaRPr lang="zh-CN" altLang="en-US"/>
              </a:p>
            </p:txBody>
          </p:sp>
          <p:sp>
            <p:nvSpPr>
              <p:cNvPr id="98334" name="Line 84"/>
              <p:cNvSpPr>
                <a:spLocks noChangeShapeType="1"/>
              </p:cNvSpPr>
              <p:nvPr/>
            </p:nvSpPr>
            <p:spPr bwMode="auto">
              <a:xfrm>
                <a:off x="3923" y="2795"/>
                <a:ext cx="1542" cy="0"/>
              </a:xfrm>
              <a:prstGeom prst="line">
                <a:avLst/>
              </a:prstGeom>
              <a:noFill/>
              <a:ln w="9525">
                <a:solidFill>
                  <a:schemeClr val="tx1"/>
                </a:solidFill>
                <a:round/>
                <a:headEnd/>
                <a:tailEnd/>
              </a:ln>
            </p:spPr>
            <p:txBody>
              <a:bodyPr/>
              <a:lstStyle/>
              <a:p>
                <a:endParaRPr lang="zh-CN" altLang="en-US"/>
              </a:p>
            </p:txBody>
          </p:sp>
        </p:grpSp>
        <p:sp>
          <p:nvSpPr>
            <p:cNvPr id="98335" name="Oval 31"/>
            <p:cNvSpPr>
              <a:spLocks noChangeArrowheads="1"/>
            </p:cNvSpPr>
            <p:nvPr/>
          </p:nvSpPr>
          <p:spPr bwMode="auto">
            <a:xfrm>
              <a:off x="3106" y="3158"/>
              <a:ext cx="226" cy="90"/>
            </a:xfrm>
            <a:prstGeom prst="ellipse">
              <a:avLst/>
            </a:prstGeom>
            <a:solidFill>
              <a:srgbClr val="808080"/>
            </a:solidFill>
            <a:ln w="9525">
              <a:noFill/>
              <a:round/>
              <a:headEnd/>
              <a:tailEnd/>
            </a:ln>
            <a:effectLst/>
          </p:spPr>
          <p:txBody>
            <a:bodyPr wrap="none" anchor="ctr"/>
            <a:lstStyle/>
            <a:p>
              <a:endParaRPr lang="zh-CN" altLang="en-US"/>
            </a:p>
          </p:txBody>
        </p:sp>
        <p:sp>
          <p:nvSpPr>
            <p:cNvPr id="98339" name="Freeform 35"/>
            <p:cNvSpPr>
              <a:spLocks/>
            </p:cNvSpPr>
            <p:nvPr/>
          </p:nvSpPr>
          <p:spPr bwMode="auto">
            <a:xfrm>
              <a:off x="2925" y="2205"/>
              <a:ext cx="2540" cy="227"/>
            </a:xfrm>
            <a:custGeom>
              <a:avLst/>
              <a:gdLst/>
              <a:ahLst/>
              <a:cxnLst>
                <a:cxn ang="0">
                  <a:pos x="0" y="227"/>
                </a:cxn>
                <a:cxn ang="0">
                  <a:pos x="318" y="0"/>
                </a:cxn>
                <a:cxn ang="0">
                  <a:pos x="2540" y="0"/>
                </a:cxn>
              </a:cxnLst>
              <a:rect l="0" t="0" r="r" b="b"/>
              <a:pathLst>
                <a:path w="2540" h="227">
                  <a:moveTo>
                    <a:pt x="0" y="227"/>
                  </a:moveTo>
                  <a:lnTo>
                    <a:pt x="318" y="0"/>
                  </a:lnTo>
                  <a:lnTo>
                    <a:pt x="2540" y="0"/>
                  </a:lnTo>
                </a:path>
              </a:pathLst>
            </a:custGeom>
            <a:noFill/>
            <a:ln w="9525">
              <a:solidFill>
                <a:schemeClr val="bg2"/>
              </a:solidFill>
              <a:round/>
              <a:headEnd/>
              <a:tailEnd/>
            </a:ln>
            <a:effectLst/>
          </p:spPr>
          <p:txBody>
            <a:bodyPr/>
            <a:lstStyle/>
            <a:p>
              <a:endParaRPr lang="zh-CN" altLang="en-US"/>
            </a:p>
          </p:txBody>
        </p:sp>
      </p:grpSp>
      <p:sp>
        <p:nvSpPr>
          <p:cNvPr id="98344" name="Rectangle 40"/>
          <p:cNvSpPr>
            <a:spLocks noChangeArrowheads="1"/>
          </p:cNvSpPr>
          <p:nvPr/>
        </p:nvSpPr>
        <p:spPr bwMode="auto">
          <a:xfrm>
            <a:off x="0" y="2492375"/>
            <a:ext cx="9144000" cy="4365625"/>
          </a:xfrm>
          <a:prstGeom prst="rect">
            <a:avLst/>
          </a:prstGeom>
          <a:solidFill>
            <a:srgbClr val="FFFFFF">
              <a:alpha val="42000"/>
            </a:srgbClr>
          </a:solidFill>
          <a:ln w="9525">
            <a:noFill/>
            <a:miter lim="800000"/>
            <a:headEnd/>
            <a:tailEnd/>
          </a:ln>
          <a:effectLst/>
        </p:spPr>
        <p:txBody>
          <a:bodyPr wrap="none" anchor="ctr"/>
          <a:lstStyle/>
          <a:p>
            <a:endParaRPr lang="zh-CN" altLang="en-US"/>
          </a:p>
        </p:txBody>
      </p:sp>
      <p:sp>
        <p:nvSpPr>
          <p:cNvPr id="98341" name="Rectangle 7"/>
          <p:cNvSpPr>
            <a:spLocks noChangeArrowheads="1"/>
          </p:cNvSpPr>
          <p:nvPr/>
        </p:nvSpPr>
        <p:spPr bwMode="auto">
          <a:xfrm>
            <a:off x="395288" y="928670"/>
            <a:ext cx="8748712" cy="2519362"/>
          </a:xfrm>
          <a:prstGeom prst="rect">
            <a:avLst/>
          </a:prstGeom>
          <a:noFill/>
          <a:ln w="9525">
            <a:noFill/>
            <a:miter lim="800000"/>
            <a:headEnd/>
            <a:tailEnd/>
          </a:ln>
        </p:spPr>
        <p:txBody>
          <a:bodyPr anchor="ctr"/>
          <a:lstStyle/>
          <a:p>
            <a:pPr marL="219075" indent="-219075" eaLnBrk="1" hangingPunct="1">
              <a:lnSpc>
                <a:spcPct val="160000"/>
              </a:lnSpc>
              <a:buClr>
                <a:schemeClr val="bg1"/>
              </a:buClr>
              <a:buSzPct val="100000"/>
            </a:pPr>
            <a:r>
              <a:rPr lang="zh-CN" altLang="en-US" sz="3600" b="1" dirty="0">
                <a:solidFill>
                  <a:schemeClr val="tx1"/>
                </a:solidFill>
                <a:latin typeface="微软雅黑" pitchFamily="34" charset="-122"/>
                <a:ea typeface="微软雅黑" pitchFamily="34" charset="-122"/>
                <a:cs typeface="Arial" pitchFamily="34" charset="0"/>
              </a:rPr>
              <a:t>全国布局</a:t>
            </a:r>
            <a:r>
              <a:rPr lang="zh-CN" altLang="en-US" sz="1200" b="1" dirty="0">
                <a:solidFill>
                  <a:schemeClr val="tx1"/>
                </a:solidFill>
                <a:latin typeface="微软雅黑" pitchFamily="34" charset="-122"/>
                <a:ea typeface="微软雅黑" pitchFamily="34" charset="-122"/>
                <a:cs typeface="Arial" pitchFamily="34" charset="0"/>
              </a:rPr>
              <a:t>（方港医药、北医医药、武汉叶开泰</a:t>
            </a:r>
            <a:r>
              <a:rPr lang="en-US" altLang="zh-CN" sz="1200" b="1" dirty="0">
                <a:solidFill>
                  <a:schemeClr val="tx1"/>
                </a:solidFill>
                <a:latin typeface="微软雅黑" pitchFamily="34" charset="-122"/>
                <a:ea typeface="微软雅黑" pitchFamily="34" charset="-122"/>
                <a:cs typeface="Arial" pitchFamily="34" charset="0"/>
              </a:rPr>
              <a:t>)</a:t>
            </a:r>
          </a:p>
          <a:p>
            <a:pPr marL="219075" indent="-219075" eaLnBrk="1" hangingPunct="1">
              <a:lnSpc>
                <a:spcPct val="120000"/>
              </a:lnSpc>
              <a:buClr>
                <a:schemeClr val="bg1"/>
              </a:buClr>
              <a:buSzPct val="100000"/>
            </a:pPr>
            <a:r>
              <a:rPr lang="en-US" altLang="zh-CN" sz="2000" b="1" dirty="0">
                <a:solidFill>
                  <a:schemeClr val="tx1"/>
                </a:solidFill>
                <a:latin typeface="微软雅黑" pitchFamily="34" charset="-122"/>
                <a:ea typeface="微软雅黑" pitchFamily="34" charset="-122"/>
                <a:cs typeface="Arial" pitchFamily="34" charset="0"/>
              </a:rPr>
              <a:t>3</a:t>
            </a:r>
            <a:r>
              <a:rPr lang="zh-CN" altLang="en-US" sz="2000" b="1" dirty="0">
                <a:solidFill>
                  <a:schemeClr val="tx1"/>
                </a:solidFill>
                <a:latin typeface="微软雅黑" pitchFamily="34" charset="-122"/>
                <a:ea typeface="微软雅黑" pitchFamily="34" charset="-122"/>
                <a:cs typeface="Arial" pitchFamily="34" charset="0"/>
              </a:rPr>
              <a:t>个通过 </a:t>
            </a:r>
            <a:r>
              <a:rPr lang="en-US" altLang="zh-CN" sz="2000" b="1" dirty="0">
                <a:solidFill>
                  <a:schemeClr val="tx1"/>
                </a:solidFill>
                <a:latin typeface="微软雅黑" pitchFamily="34" charset="-122"/>
                <a:ea typeface="微软雅黑" pitchFamily="34" charset="-122"/>
                <a:cs typeface="Arial" pitchFamily="34" charset="0"/>
              </a:rPr>
              <a:t>GSP </a:t>
            </a:r>
            <a:r>
              <a:rPr lang="zh-CN" altLang="en-US" sz="2000" b="1" dirty="0">
                <a:solidFill>
                  <a:schemeClr val="tx1"/>
                </a:solidFill>
                <a:latin typeface="微软雅黑" pitchFamily="34" charset="-122"/>
                <a:ea typeface="微软雅黑" pitchFamily="34" charset="-122"/>
                <a:cs typeface="Arial" pitchFamily="34" charset="0"/>
              </a:rPr>
              <a:t>认证公司和上海方正拓康形成覆盖中国、成熟的销售网络</a:t>
            </a:r>
          </a:p>
        </p:txBody>
      </p:sp>
      <p:grpSp>
        <p:nvGrpSpPr>
          <p:cNvPr id="55" name="组合 54"/>
          <p:cNvGrpSpPr/>
          <p:nvPr/>
        </p:nvGrpSpPr>
        <p:grpSpPr>
          <a:xfrm>
            <a:off x="500034" y="3071810"/>
            <a:ext cx="3571900" cy="1346207"/>
            <a:chOff x="601817" y="3000372"/>
            <a:chExt cx="3571900" cy="1346207"/>
          </a:xfrm>
        </p:grpSpPr>
        <p:sp>
          <p:nvSpPr>
            <p:cNvPr id="98354" name="TextBox 22"/>
            <p:cNvSpPr txBox="1">
              <a:spLocks noChangeArrowheads="1"/>
            </p:cNvSpPr>
            <p:nvPr/>
          </p:nvSpPr>
          <p:spPr bwMode="auto">
            <a:xfrm>
              <a:off x="2498904" y="4000504"/>
              <a:ext cx="1674813" cy="346075"/>
            </a:xfrm>
            <a:prstGeom prst="rect">
              <a:avLst/>
            </a:prstGeom>
            <a:noFill/>
            <a:ln w="9525">
              <a:noFill/>
              <a:miter lim="800000"/>
              <a:headEnd/>
              <a:tailEnd/>
            </a:ln>
          </p:spPr>
          <p:txBody>
            <a:bodyPr/>
            <a:lstStyle/>
            <a:p>
              <a:pPr algn="r" eaLnBrk="1" hangingPunct="1"/>
              <a:r>
                <a:rPr lang="zh-CN" altLang="en-US" sz="1800" b="1" dirty="0">
                  <a:solidFill>
                    <a:schemeClr val="tx1"/>
                  </a:solidFill>
                  <a:effectLst>
                    <a:outerShdw blurRad="38100" dist="38100" dir="2700000" algn="tl">
                      <a:srgbClr val="000000">
                        <a:alpha val="43137"/>
                      </a:srgbClr>
                    </a:outerShdw>
                  </a:effectLst>
                  <a:latin typeface="微软雅黑" pitchFamily="34" charset="-122"/>
                  <a:ea typeface="微软雅黑" pitchFamily="34" charset="-122"/>
                </a:rPr>
                <a:t>药品集中配送</a:t>
              </a:r>
            </a:p>
          </p:txBody>
        </p:sp>
        <p:sp>
          <p:nvSpPr>
            <p:cNvPr id="98353" name="TextBox 21"/>
            <p:cNvSpPr txBox="1">
              <a:spLocks noChangeArrowheads="1"/>
            </p:cNvSpPr>
            <p:nvPr/>
          </p:nvSpPr>
          <p:spPr bwMode="auto">
            <a:xfrm>
              <a:off x="2498904" y="3500438"/>
              <a:ext cx="1674813" cy="346075"/>
            </a:xfrm>
            <a:prstGeom prst="rect">
              <a:avLst/>
            </a:prstGeom>
            <a:noFill/>
            <a:ln w="9525">
              <a:noFill/>
              <a:miter lim="800000"/>
              <a:headEnd/>
              <a:tailEnd/>
            </a:ln>
          </p:spPr>
          <p:txBody>
            <a:bodyPr/>
            <a:lstStyle/>
            <a:p>
              <a:pPr algn="r" eaLnBrk="1" hangingPunct="1"/>
              <a:r>
                <a:rPr lang="zh-CN" altLang="en-US" sz="1800" b="1" dirty="0">
                  <a:solidFill>
                    <a:schemeClr val="tx1"/>
                  </a:solidFill>
                  <a:effectLst>
                    <a:outerShdw blurRad="38100" dist="38100" dir="2700000" algn="tl">
                      <a:srgbClr val="000000">
                        <a:alpha val="43137"/>
                      </a:srgbClr>
                    </a:outerShdw>
                  </a:effectLst>
                  <a:latin typeface="微软雅黑" pitchFamily="34" charset="-122"/>
                  <a:ea typeface="微软雅黑" pitchFamily="34" charset="-122"/>
                </a:rPr>
                <a:t>高端器械代理</a:t>
              </a:r>
            </a:p>
          </p:txBody>
        </p:sp>
        <p:sp>
          <p:nvSpPr>
            <p:cNvPr id="98352" name="TextBox 19"/>
            <p:cNvSpPr txBox="1">
              <a:spLocks noChangeArrowheads="1"/>
            </p:cNvSpPr>
            <p:nvPr/>
          </p:nvSpPr>
          <p:spPr bwMode="auto">
            <a:xfrm>
              <a:off x="2629076" y="3000372"/>
              <a:ext cx="1116013" cy="346075"/>
            </a:xfrm>
            <a:prstGeom prst="rect">
              <a:avLst/>
            </a:prstGeom>
            <a:noFill/>
            <a:ln w="9525">
              <a:noFill/>
              <a:miter lim="800000"/>
              <a:headEnd/>
              <a:tailEnd/>
            </a:ln>
          </p:spPr>
          <p:txBody>
            <a:bodyPr/>
            <a:lstStyle/>
            <a:p>
              <a:pPr algn="r" eaLnBrk="1" hangingPunct="1"/>
              <a:r>
                <a:rPr lang="zh-CN" altLang="en-US" sz="1800" b="1" dirty="0">
                  <a:solidFill>
                    <a:schemeClr val="tx1"/>
                  </a:solidFill>
                  <a:effectLst>
                    <a:outerShdw blurRad="38100" dist="38100" dir="2700000" algn="tl">
                      <a:srgbClr val="000000">
                        <a:alpha val="43137"/>
                      </a:srgbClr>
                    </a:outerShdw>
                  </a:effectLst>
                  <a:latin typeface="微软雅黑" pitchFamily="34" charset="-122"/>
                  <a:ea typeface="微软雅黑" pitchFamily="34" charset="-122"/>
                </a:rPr>
                <a:t>产品销售</a:t>
              </a:r>
            </a:p>
          </p:txBody>
        </p:sp>
        <p:pic>
          <p:nvPicPr>
            <p:cNvPr id="98351" name="Picture 6" descr="C:\Documents and Settings\CD(DS)3\桌面\未标题-1.png"/>
            <p:cNvPicPr>
              <a:picLocks noChangeAspect="1" noChangeArrowheads="1"/>
            </p:cNvPicPr>
            <p:nvPr/>
          </p:nvPicPr>
          <p:blipFill>
            <a:blip r:embed="rId6"/>
            <a:srcRect/>
            <a:stretch>
              <a:fillRect/>
            </a:stretch>
          </p:blipFill>
          <p:spPr bwMode="auto">
            <a:xfrm>
              <a:off x="601817" y="3000372"/>
              <a:ext cx="1398415" cy="1220665"/>
            </a:xfrm>
            <a:prstGeom prst="rect">
              <a:avLst/>
            </a:prstGeom>
            <a:noFill/>
            <a:ln w="9525">
              <a:noFill/>
              <a:miter lim="800000"/>
              <a:headEnd/>
              <a:tailEnd/>
            </a:ln>
          </p:spPr>
        </p:pic>
      </p:grpSp>
      <p:sp>
        <p:nvSpPr>
          <p:cNvPr id="56" name="左箭头 55"/>
          <p:cNvSpPr/>
          <p:nvPr/>
        </p:nvSpPr>
        <p:spPr bwMode="auto">
          <a:xfrm>
            <a:off x="2000232" y="3500438"/>
            <a:ext cx="428628" cy="428628"/>
          </a:xfrm>
          <a:prstGeom prst="leftArrow">
            <a:avLst/>
          </a:prstGeom>
          <a:gradFill>
            <a:gsLst>
              <a:gs pos="0">
                <a:srgbClr val="0075C2"/>
              </a:gs>
              <a:gs pos="100000">
                <a:srgbClr val="00CCFF">
                  <a:alpha val="59000"/>
                </a:srgbClr>
              </a:gs>
            </a:gsLst>
            <a:lin ang="5400000" scaled="1"/>
          </a:gradFill>
          <a:ln w="9525" algn="ctr">
            <a:noFill/>
            <a:miter lim="800000"/>
            <a:headEnd/>
            <a:tailEnd/>
          </a:ln>
        </p:spPr>
        <p:txBody>
          <a:bodyPr wrap="square" lIns="79200" tIns="39600" rIns="79200" bIns="39600" rtlCol="0" anchor="ctr">
            <a:spAutoFit/>
          </a:bodyPr>
          <a:lstStyle/>
          <a:p>
            <a:pPr algn="ctr"/>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9875" name="Group 45"/>
          <p:cNvGrpSpPr>
            <a:grpSpLocks/>
          </p:cNvGrpSpPr>
          <p:nvPr/>
        </p:nvGrpSpPr>
        <p:grpSpPr bwMode="auto">
          <a:xfrm>
            <a:off x="0" y="0"/>
            <a:ext cx="9144000" cy="1781175"/>
            <a:chOff x="0" y="0"/>
            <a:chExt cx="5760" cy="1122"/>
          </a:xfrm>
        </p:grpSpPr>
        <p:pic>
          <p:nvPicPr>
            <p:cNvPr id="79876"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79877"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79878" name="Title 4"/>
          <p:cNvSpPr txBox="1">
            <a:spLocks/>
          </p:cNvSpPr>
          <p:nvPr/>
        </p:nvSpPr>
        <p:spPr bwMode="auto">
          <a:xfrm>
            <a:off x="1692275" y="765175"/>
            <a:ext cx="7086600" cy="1068388"/>
          </a:xfrm>
          <a:prstGeom prst="rect">
            <a:avLst/>
          </a:prstGeom>
          <a:noFill/>
          <a:ln w="9525">
            <a:noFill/>
            <a:miter lim="800000"/>
            <a:headEnd/>
            <a:tailEnd/>
          </a:ln>
        </p:spPr>
        <p:txBody>
          <a:bodyPr>
            <a:spAutoFit/>
          </a:bodyPr>
          <a:lstStyle/>
          <a:p>
            <a:pPr marL="285750" indent="-285750" algn="r" eaLnBrk="1" hangingPunct="1">
              <a:buClr>
                <a:srgbClr val="FF3300"/>
              </a:buClr>
            </a:pPr>
            <a:r>
              <a:rPr lang="en-US" altLang="zh-CN" sz="2800" b="1">
                <a:solidFill>
                  <a:srgbClr val="333333"/>
                </a:solidFill>
                <a:latin typeface="微软雅黑" pitchFamily="34" charset="-122"/>
                <a:ea typeface="微软雅黑" pitchFamily="34" charset="-122"/>
                <a:cs typeface="Arial" pitchFamily="34" charset="0"/>
              </a:rPr>
              <a:t>4</a:t>
            </a:r>
            <a:r>
              <a:rPr lang="zh-CN" altLang="en-US" sz="2800" b="1">
                <a:solidFill>
                  <a:srgbClr val="333333"/>
                </a:solidFill>
                <a:latin typeface="微软雅黑" pitchFamily="34" charset="-122"/>
                <a:ea typeface="微软雅黑" pitchFamily="34" charset="-122"/>
                <a:cs typeface="Arial" pitchFamily="34" charset="0"/>
              </a:rPr>
              <a:t>、依托股东丰富资源</a:t>
            </a:r>
          </a:p>
          <a:p>
            <a:pPr marL="285750" indent="-285750" algn="r" eaLnBrk="1" hangingPunct="1">
              <a:buClr>
                <a:srgbClr val="FF3300"/>
              </a:buClr>
            </a:pPr>
            <a:r>
              <a:rPr lang="zh-CN" altLang="en-US" sz="3600" b="1">
                <a:solidFill>
                  <a:srgbClr val="CC3300"/>
                </a:solidFill>
                <a:latin typeface="微软雅黑" pitchFamily="34" charset="-122"/>
                <a:ea typeface="微软雅黑" pitchFamily="34" charset="-122"/>
                <a:cs typeface="Arial" pitchFamily="34" charset="0"/>
              </a:rPr>
              <a:t>打造协同和互动</a:t>
            </a:r>
          </a:p>
        </p:txBody>
      </p:sp>
      <p:sp>
        <p:nvSpPr>
          <p:cNvPr id="79879"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79881" name="TextBox 26"/>
          <p:cNvSpPr txBox="1">
            <a:spLocks noChangeArrowheads="1"/>
          </p:cNvSpPr>
          <p:nvPr/>
        </p:nvSpPr>
        <p:spPr bwMode="auto">
          <a:xfrm>
            <a:off x="8316913" y="5589588"/>
            <a:ext cx="2449512" cy="214312"/>
          </a:xfrm>
          <a:prstGeom prst="rect">
            <a:avLst/>
          </a:prstGeom>
          <a:noFill/>
          <a:ln w="9525">
            <a:noFill/>
            <a:miter lim="800000"/>
            <a:headEnd/>
            <a:tailEnd/>
          </a:ln>
        </p:spPr>
        <p:txBody>
          <a:bodyPr>
            <a:spAutoFit/>
          </a:bodyPr>
          <a:lstStyle/>
          <a:p>
            <a:pPr algn="ctr" eaLnBrk="1" hangingPunct="1">
              <a:lnSpc>
                <a:spcPct val="40000"/>
              </a:lnSpc>
            </a:pPr>
            <a:r>
              <a:rPr lang="zh-CN" altLang="en-US" sz="2000" b="1">
                <a:solidFill>
                  <a:schemeClr val="tx1"/>
                </a:solidFill>
                <a:latin typeface="华文细黑" pitchFamily="2" charset="-122"/>
                <a:ea typeface="华文细黑" pitchFamily="2" charset="-122"/>
              </a:rPr>
              <a:t>   </a:t>
            </a:r>
          </a:p>
        </p:txBody>
      </p:sp>
      <p:grpSp>
        <p:nvGrpSpPr>
          <p:cNvPr id="79906" name="Group 34"/>
          <p:cNvGrpSpPr>
            <a:grpSpLocks/>
          </p:cNvGrpSpPr>
          <p:nvPr/>
        </p:nvGrpSpPr>
        <p:grpSpPr bwMode="auto">
          <a:xfrm>
            <a:off x="815975" y="4508500"/>
            <a:ext cx="2120900" cy="2292350"/>
            <a:chOff x="514" y="2840"/>
            <a:chExt cx="1336" cy="1444"/>
          </a:xfrm>
        </p:grpSpPr>
        <p:sp>
          <p:nvSpPr>
            <p:cNvPr id="79884" name="TextBox 24"/>
            <p:cNvSpPr txBox="1">
              <a:spLocks noChangeArrowheads="1"/>
            </p:cNvSpPr>
            <p:nvPr/>
          </p:nvSpPr>
          <p:spPr bwMode="auto">
            <a:xfrm>
              <a:off x="567" y="2840"/>
              <a:ext cx="1270" cy="1055"/>
            </a:xfrm>
            <a:prstGeom prst="rect">
              <a:avLst/>
            </a:prstGeom>
            <a:noFill/>
            <a:ln w="9525">
              <a:noFill/>
              <a:miter lim="800000"/>
              <a:headEnd/>
              <a:tailEnd/>
            </a:ln>
          </p:spPr>
          <p:txBody>
            <a:bodyPr>
              <a:spAutoFit/>
            </a:bodyPr>
            <a:lstStyle/>
            <a:p>
              <a:pPr algn="ctr" eaLnBrk="1" hangingPunct="1">
                <a:lnSpc>
                  <a:spcPct val="45000"/>
                </a:lnSpc>
                <a:buClr>
                  <a:srgbClr val="FF3300"/>
                </a:buClr>
              </a:pPr>
              <a:endParaRPr lang="en-US" altLang="zh-CN" sz="2800" b="1">
                <a:solidFill>
                  <a:schemeClr val="tx1"/>
                </a:solidFill>
                <a:latin typeface="微软雅黑" pitchFamily="34" charset="-122"/>
                <a:ea typeface="微软雅黑" pitchFamily="34" charset="-122"/>
              </a:endParaRPr>
            </a:p>
            <a:p>
              <a:pPr algn="ctr" eaLnBrk="1" hangingPunct="1">
                <a:buClr>
                  <a:srgbClr val="FF3300"/>
                </a:buClr>
              </a:pPr>
              <a:r>
                <a:rPr lang="zh-CN" altLang="en-US" sz="2000" b="1">
                  <a:solidFill>
                    <a:schemeClr val="tx1"/>
                  </a:solidFill>
                  <a:latin typeface="微软雅黑" pitchFamily="34" charset="-122"/>
                  <a:ea typeface="微软雅黑" pitchFamily="34" charset="-122"/>
                </a:rPr>
                <a:t>   公司运营 </a:t>
              </a:r>
            </a:p>
            <a:p>
              <a:pPr algn="ctr" eaLnBrk="1" hangingPunct="1">
                <a:buClr>
                  <a:srgbClr val="FF3300"/>
                </a:buClr>
                <a:buFont typeface="Wingdings" pitchFamily="2" charset="2"/>
                <a:buNone/>
              </a:pPr>
              <a:r>
                <a:rPr lang="en-US" altLang="zh-CN" sz="2000" b="1">
                  <a:solidFill>
                    <a:schemeClr val="tx1"/>
                  </a:solidFill>
                  <a:latin typeface="微软雅黑" pitchFamily="34" charset="-122"/>
                  <a:ea typeface="微软雅黑" pitchFamily="34" charset="-122"/>
                </a:rPr>
                <a:t>  (311 </a:t>
              </a:r>
              <a:r>
                <a:rPr lang="zh-CN" altLang="en-US" sz="2000" b="1">
                  <a:solidFill>
                    <a:schemeClr val="tx1"/>
                  </a:solidFill>
                  <a:latin typeface="微软雅黑" pitchFamily="34" charset="-122"/>
                  <a:ea typeface="微软雅黑" pitchFamily="34" charset="-122"/>
                </a:rPr>
                <a:t>战略</a:t>
              </a:r>
              <a:r>
                <a:rPr lang="en-US" altLang="zh-CN" sz="2000" b="1">
                  <a:solidFill>
                    <a:schemeClr val="tx1"/>
                  </a:solidFill>
                  <a:latin typeface="微软雅黑" pitchFamily="34" charset="-122"/>
                  <a:ea typeface="微软雅黑" pitchFamily="34" charset="-122"/>
                </a:rPr>
                <a:t>)</a:t>
              </a:r>
            </a:p>
            <a:p>
              <a:pPr algn="ctr" eaLnBrk="1" hangingPunct="1"/>
              <a:endParaRPr lang="en-US" altLang="zh-CN" sz="800" b="1">
                <a:solidFill>
                  <a:schemeClr val="tx1"/>
                </a:solidFill>
                <a:latin typeface="微软雅黑" pitchFamily="34" charset="-122"/>
                <a:ea typeface="微软雅黑" pitchFamily="34" charset="-122"/>
              </a:endParaRPr>
            </a:p>
            <a:p>
              <a:pPr algn="ctr" eaLnBrk="1" hangingPunct="1">
                <a:lnSpc>
                  <a:spcPct val="40000"/>
                </a:lnSpc>
                <a:buClr>
                  <a:srgbClr val="FF3300"/>
                </a:buClr>
                <a:buFont typeface="Wingdings" pitchFamily="2" charset="2"/>
                <a:buChar char="¡"/>
              </a:pPr>
              <a:endParaRPr lang="en-US" altLang="zh-CN" sz="800" b="1">
                <a:solidFill>
                  <a:schemeClr val="tx1"/>
                </a:solidFill>
                <a:latin typeface="微软雅黑" pitchFamily="34" charset="-122"/>
                <a:ea typeface="微软雅黑" pitchFamily="34" charset="-122"/>
              </a:endParaRPr>
            </a:p>
            <a:p>
              <a:pPr algn="ctr" eaLnBrk="1" hangingPunct="1">
                <a:buClr>
                  <a:srgbClr val="FF3300"/>
                </a:buClr>
              </a:pPr>
              <a:r>
                <a:rPr lang="zh-CN" altLang="en-US" sz="2000" b="1">
                  <a:solidFill>
                    <a:schemeClr val="tx1"/>
                  </a:solidFill>
                  <a:latin typeface="微软雅黑" pitchFamily="34" charset="-122"/>
                  <a:ea typeface="微软雅黑" pitchFamily="34" charset="-122"/>
                </a:rPr>
                <a:t>产品结构调整</a:t>
              </a:r>
            </a:p>
            <a:p>
              <a:pPr algn="ctr" eaLnBrk="1" hangingPunct="1">
                <a:buClr>
                  <a:srgbClr val="FF3300"/>
                </a:buClr>
                <a:buFont typeface="Wingdings" pitchFamily="2" charset="2"/>
                <a:buNone/>
              </a:pPr>
              <a:r>
                <a:rPr lang="en-US" altLang="zh-CN" sz="2000" b="1">
                  <a:solidFill>
                    <a:schemeClr val="tx1"/>
                  </a:solidFill>
                  <a:latin typeface="微软雅黑" pitchFamily="34" charset="-122"/>
                  <a:ea typeface="微软雅黑" pitchFamily="34" charset="-122"/>
                </a:rPr>
                <a:t>  (2+5 </a:t>
              </a:r>
              <a:r>
                <a:rPr lang="zh-CN" altLang="en-US" sz="2000" b="1">
                  <a:solidFill>
                    <a:schemeClr val="tx1"/>
                  </a:solidFill>
                  <a:latin typeface="微软雅黑" pitchFamily="34" charset="-122"/>
                  <a:ea typeface="微软雅黑" pitchFamily="34" charset="-122"/>
                </a:rPr>
                <a:t>工程</a:t>
              </a:r>
              <a:r>
                <a:rPr lang="en-US" altLang="zh-CN" sz="2000" b="1">
                  <a:solidFill>
                    <a:schemeClr val="tx1"/>
                  </a:solidFill>
                  <a:latin typeface="微软雅黑" pitchFamily="34" charset="-122"/>
                  <a:ea typeface="微软雅黑" pitchFamily="34" charset="-122"/>
                </a:rPr>
                <a:t>)</a:t>
              </a:r>
              <a:r>
                <a:rPr lang="en-US" altLang="zh-CN" sz="1600" b="1">
                  <a:solidFill>
                    <a:schemeClr val="tx1"/>
                  </a:solidFill>
                  <a:latin typeface="微软雅黑" pitchFamily="34" charset="-122"/>
                  <a:ea typeface="微软雅黑" pitchFamily="34" charset="-122"/>
                </a:rPr>
                <a:t> </a:t>
              </a:r>
            </a:p>
          </p:txBody>
        </p:sp>
        <p:sp>
          <p:nvSpPr>
            <p:cNvPr id="79885" name="矩形 42"/>
            <p:cNvSpPr>
              <a:spLocks noChangeArrowheads="1"/>
            </p:cNvSpPr>
            <p:nvPr/>
          </p:nvSpPr>
          <p:spPr bwMode="auto">
            <a:xfrm>
              <a:off x="514" y="4065"/>
              <a:ext cx="1336" cy="219"/>
            </a:xfrm>
            <a:prstGeom prst="rect">
              <a:avLst/>
            </a:prstGeom>
            <a:noFill/>
            <a:ln w="9525">
              <a:noFill/>
              <a:miter lim="800000"/>
              <a:headEnd/>
              <a:tailEnd/>
            </a:ln>
          </p:spPr>
          <p:txBody>
            <a:bodyPr wrap="none">
              <a:spAutoFit/>
            </a:bodyPr>
            <a:lstStyle/>
            <a:p>
              <a:pPr algn="r" eaLnBrk="1" hangingPunct="1">
                <a:lnSpc>
                  <a:spcPct val="70000"/>
                </a:lnSpc>
                <a:buClr>
                  <a:srgbClr val="FF3300"/>
                </a:buClr>
              </a:pPr>
              <a:r>
                <a:rPr lang="en-US" altLang="zh-CN" sz="2400" b="1">
                  <a:solidFill>
                    <a:srgbClr val="CC3300"/>
                  </a:solidFill>
                  <a:latin typeface="微软雅黑" pitchFamily="34" charset="-122"/>
                  <a:ea typeface="微软雅黑" pitchFamily="34" charset="-122"/>
                </a:rPr>
                <a:t>2006-2008</a:t>
              </a:r>
              <a:r>
                <a:rPr lang="zh-CN" altLang="en-US" sz="2400" b="1">
                  <a:solidFill>
                    <a:srgbClr val="CC3300"/>
                  </a:solidFill>
                  <a:latin typeface="微软雅黑" pitchFamily="34" charset="-122"/>
                  <a:ea typeface="微软雅黑" pitchFamily="34" charset="-122"/>
                </a:rPr>
                <a:t>年</a:t>
              </a:r>
              <a:endParaRPr lang="en-US" altLang="zh-CN" sz="2400" b="1">
                <a:solidFill>
                  <a:srgbClr val="CC3300"/>
                </a:solidFill>
                <a:latin typeface="微软雅黑" pitchFamily="34" charset="-122"/>
                <a:ea typeface="微软雅黑" pitchFamily="34" charset="-122"/>
              </a:endParaRPr>
            </a:p>
          </p:txBody>
        </p:sp>
      </p:grpSp>
      <p:grpSp>
        <p:nvGrpSpPr>
          <p:cNvPr id="79886" name="组合 43"/>
          <p:cNvGrpSpPr>
            <a:grpSpLocks/>
          </p:cNvGrpSpPr>
          <p:nvPr/>
        </p:nvGrpSpPr>
        <p:grpSpPr bwMode="auto">
          <a:xfrm>
            <a:off x="863600" y="2051050"/>
            <a:ext cx="8280400" cy="4330700"/>
            <a:chOff x="1403648" y="1187577"/>
            <a:chExt cx="7344816" cy="4329655"/>
          </a:xfrm>
        </p:grpSpPr>
        <p:grpSp>
          <p:nvGrpSpPr>
            <p:cNvPr id="79887" name="组合 13"/>
            <p:cNvGrpSpPr>
              <a:grpSpLocks/>
            </p:cNvGrpSpPr>
            <p:nvPr/>
          </p:nvGrpSpPr>
          <p:grpSpPr bwMode="auto">
            <a:xfrm>
              <a:off x="1403648" y="2844527"/>
              <a:ext cx="6480224" cy="2672705"/>
              <a:chOff x="0" y="3060551"/>
              <a:chExt cx="6480224" cy="2672705"/>
            </a:xfrm>
          </p:grpSpPr>
          <p:cxnSp>
            <p:nvCxnSpPr>
              <p:cNvPr id="11" name="肘形连接符 10"/>
              <p:cNvCxnSpPr/>
              <p:nvPr/>
            </p:nvCxnSpPr>
            <p:spPr bwMode="auto">
              <a:xfrm flipV="1">
                <a:off x="0" y="4365161"/>
                <a:ext cx="4355352" cy="1368095"/>
              </a:xfrm>
              <a:prstGeom prst="bentConnector3">
                <a:avLst>
                  <a:gd name="adj1" fmla="val 50000"/>
                </a:avLst>
              </a:prstGeom>
              <a:noFill/>
              <a:ln w="38100" cap="flat" cmpd="sng" algn="ctr">
                <a:solidFill>
                  <a:schemeClr val="bg1">
                    <a:lumMod val="85000"/>
                  </a:schemeClr>
                </a:solidFill>
                <a:prstDash val="dash"/>
                <a:round/>
                <a:headEnd type="none" w="med" len="med"/>
                <a:tailEnd type="none" w="med" len="med"/>
              </a:ln>
              <a:effectLst/>
            </p:spPr>
          </p:cxnSp>
          <p:grpSp>
            <p:nvGrpSpPr>
              <p:cNvPr id="79889" name="组合 12"/>
              <p:cNvGrpSpPr>
                <a:grpSpLocks/>
              </p:cNvGrpSpPr>
              <p:nvPr/>
            </p:nvGrpSpPr>
            <p:grpSpPr bwMode="auto">
              <a:xfrm>
                <a:off x="4355352" y="3060551"/>
                <a:ext cx="2124872" cy="1304610"/>
                <a:chOff x="4355352" y="3060551"/>
                <a:chExt cx="2124872" cy="1304610"/>
              </a:xfrm>
            </p:grpSpPr>
            <p:cxnSp>
              <p:nvCxnSpPr>
                <p:cNvPr id="13" name="直接连接符 12"/>
                <p:cNvCxnSpPr/>
                <p:nvPr/>
              </p:nvCxnSpPr>
              <p:spPr bwMode="auto">
                <a:xfrm>
                  <a:off x="4355353" y="3070074"/>
                  <a:ext cx="0" cy="1295087"/>
                </a:xfrm>
                <a:prstGeom prst="line">
                  <a:avLst/>
                </a:prstGeom>
                <a:noFill/>
                <a:ln w="38100" cap="flat" cmpd="sng" algn="ctr">
                  <a:solidFill>
                    <a:schemeClr val="bg1">
                      <a:lumMod val="85000"/>
                    </a:schemeClr>
                  </a:solidFill>
                  <a:prstDash val="dash"/>
                  <a:round/>
                  <a:headEnd type="none" w="med" len="med"/>
                  <a:tailEnd type="none" w="med" len="med"/>
                </a:ln>
                <a:effectLst/>
              </p:spPr>
            </p:cxnSp>
            <p:cxnSp>
              <p:nvCxnSpPr>
                <p:cNvPr id="14" name="直接连接符 13"/>
                <p:cNvCxnSpPr/>
                <p:nvPr/>
              </p:nvCxnSpPr>
              <p:spPr bwMode="auto">
                <a:xfrm flipV="1">
                  <a:off x="4355353" y="3060551"/>
                  <a:ext cx="2124870" cy="9523"/>
                </a:xfrm>
                <a:prstGeom prst="line">
                  <a:avLst/>
                </a:prstGeom>
                <a:noFill/>
                <a:ln w="38100" cap="flat" cmpd="sng" algn="ctr">
                  <a:solidFill>
                    <a:schemeClr val="bg1">
                      <a:lumMod val="85000"/>
                    </a:schemeClr>
                  </a:solidFill>
                  <a:prstDash val="dash"/>
                  <a:round/>
                  <a:headEnd type="none" w="med" len="med"/>
                  <a:tailEnd type="none" w="med" len="med"/>
                </a:ln>
                <a:effectLst/>
              </p:spPr>
            </p:cxnSp>
          </p:grpSp>
        </p:grpSp>
        <p:cxnSp>
          <p:nvCxnSpPr>
            <p:cNvPr id="10" name="直接连接符 9"/>
            <p:cNvCxnSpPr/>
            <p:nvPr/>
          </p:nvCxnSpPr>
          <p:spPr bwMode="auto">
            <a:xfrm flipV="1">
              <a:off x="7883871" y="1187577"/>
              <a:ext cx="864593" cy="1656950"/>
            </a:xfrm>
            <a:prstGeom prst="line">
              <a:avLst/>
            </a:prstGeom>
            <a:noFill/>
            <a:ln w="38100" cap="flat" cmpd="sng" algn="ctr">
              <a:solidFill>
                <a:schemeClr val="bg1">
                  <a:lumMod val="85000"/>
                </a:schemeClr>
              </a:solidFill>
              <a:prstDash val="dash"/>
              <a:round/>
              <a:headEnd type="none" w="med" len="med"/>
              <a:tailEnd type="none" w="med" len="med"/>
            </a:ln>
            <a:effectLst/>
          </p:spPr>
        </p:cxnSp>
      </p:grpSp>
      <p:grpSp>
        <p:nvGrpSpPr>
          <p:cNvPr id="79911" name="Group 39"/>
          <p:cNvGrpSpPr>
            <a:grpSpLocks/>
          </p:cNvGrpSpPr>
          <p:nvPr/>
        </p:nvGrpSpPr>
        <p:grpSpPr bwMode="auto">
          <a:xfrm>
            <a:off x="5795963" y="2781300"/>
            <a:ext cx="1893887" cy="1441450"/>
            <a:chOff x="3651" y="1752"/>
            <a:chExt cx="1193" cy="908"/>
          </a:xfrm>
        </p:grpSpPr>
        <p:sp>
          <p:nvSpPr>
            <p:cNvPr id="79894" name="TextBox 28"/>
            <p:cNvSpPr txBox="1">
              <a:spLocks noChangeArrowheads="1"/>
            </p:cNvSpPr>
            <p:nvPr/>
          </p:nvSpPr>
          <p:spPr bwMode="auto">
            <a:xfrm>
              <a:off x="3651" y="1752"/>
              <a:ext cx="1193" cy="442"/>
            </a:xfrm>
            <a:prstGeom prst="rect">
              <a:avLst/>
            </a:prstGeom>
            <a:noFill/>
            <a:ln w="9525">
              <a:noFill/>
              <a:miter lim="800000"/>
              <a:headEnd/>
              <a:tailEnd/>
            </a:ln>
          </p:spPr>
          <p:txBody>
            <a:bodyPr>
              <a:spAutoFit/>
            </a:bodyPr>
            <a:lstStyle/>
            <a:p>
              <a:pPr algn="r" eaLnBrk="1" hangingPunct="1">
                <a:buClr>
                  <a:srgbClr val="FF3300"/>
                </a:buClr>
              </a:pPr>
              <a:r>
                <a:rPr lang="zh-CN" altLang="en-US" sz="1700" b="1">
                  <a:solidFill>
                    <a:schemeClr val="tx1"/>
                  </a:solidFill>
                  <a:latin typeface="微软雅黑" pitchFamily="34" charset="-122"/>
                  <a:ea typeface="微软雅黑" pitchFamily="34" charset="-122"/>
                </a:rPr>
                <a:t>  </a:t>
              </a:r>
              <a:r>
                <a:rPr lang="zh-CN" altLang="en-US" sz="2000" b="1">
                  <a:solidFill>
                    <a:schemeClr val="tx1"/>
                  </a:solidFill>
                  <a:latin typeface="微软雅黑" pitchFamily="34" charset="-122"/>
                  <a:ea typeface="微软雅黑" pitchFamily="34" charset="-122"/>
                </a:rPr>
                <a:t>二次定向增发</a:t>
              </a:r>
            </a:p>
            <a:p>
              <a:pPr algn="r" eaLnBrk="1" hangingPunct="1">
                <a:buClr>
                  <a:srgbClr val="FF3300"/>
                </a:buClr>
                <a:buFont typeface="Wingdings" pitchFamily="2" charset="2"/>
                <a:buNone/>
              </a:pPr>
              <a:r>
                <a:rPr lang="zh-CN" altLang="en-US" sz="2000" b="1">
                  <a:solidFill>
                    <a:schemeClr val="tx1"/>
                  </a:solidFill>
                  <a:latin typeface="微软雅黑" pitchFamily="34" charset="-122"/>
                  <a:ea typeface="微软雅黑" pitchFamily="34" charset="-122"/>
                </a:rPr>
                <a:t>（北医医药）</a:t>
              </a:r>
            </a:p>
          </p:txBody>
        </p:sp>
        <p:sp>
          <p:nvSpPr>
            <p:cNvPr id="79895" name="矩形 52"/>
            <p:cNvSpPr>
              <a:spLocks noChangeArrowheads="1"/>
            </p:cNvSpPr>
            <p:nvPr/>
          </p:nvSpPr>
          <p:spPr bwMode="auto">
            <a:xfrm>
              <a:off x="3951" y="2372"/>
              <a:ext cx="780" cy="288"/>
            </a:xfrm>
            <a:prstGeom prst="rect">
              <a:avLst/>
            </a:prstGeom>
            <a:noFill/>
            <a:ln w="9525">
              <a:noFill/>
              <a:miter lim="800000"/>
              <a:headEnd/>
              <a:tailEnd/>
            </a:ln>
          </p:spPr>
          <p:txBody>
            <a:bodyPr wrap="none">
              <a:spAutoFit/>
            </a:bodyPr>
            <a:lstStyle/>
            <a:p>
              <a:pPr algn="r" eaLnBrk="1" hangingPunct="1"/>
              <a:r>
                <a:rPr lang="en-US" altLang="zh-CN" sz="2400" b="1">
                  <a:solidFill>
                    <a:srgbClr val="CC3300"/>
                  </a:solidFill>
                  <a:latin typeface="微软雅黑" pitchFamily="34" charset="-122"/>
                  <a:ea typeface="微软雅黑" pitchFamily="34" charset="-122"/>
                </a:rPr>
                <a:t>2010</a:t>
              </a:r>
              <a:r>
                <a:rPr lang="zh-CN" altLang="en-US" sz="2400" b="1">
                  <a:solidFill>
                    <a:srgbClr val="CC3300"/>
                  </a:solidFill>
                  <a:latin typeface="微软雅黑" pitchFamily="34" charset="-122"/>
                  <a:ea typeface="微软雅黑" pitchFamily="34" charset="-122"/>
                </a:rPr>
                <a:t>年</a:t>
              </a:r>
            </a:p>
          </p:txBody>
        </p:sp>
      </p:grpSp>
      <p:grpSp>
        <p:nvGrpSpPr>
          <p:cNvPr id="8" name="组合 56"/>
          <p:cNvGrpSpPr>
            <a:grpSpLocks/>
          </p:cNvGrpSpPr>
          <p:nvPr/>
        </p:nvGrpSpPr>
        <p:grpSpPr bwMode="auto">
          <a:xfrm>
            <a:off x="830263" y="3475038"/>
            <a:ext cx="2373312" cy="3338512"/>
            <a:chOff x="6075465" y="3484566"/>
            <a:chExt cx="2443501" cy="4102300"/>
          </a:xfrm>
        </p:grpSpPr>
        <p:sp>
          <p:nvSpPr>
            <p:cNvPr id="79897" name="Rectangle 17"/>
            <p:cNvSpPr>
              <a:spLocks noChangeArrowheads="1"/>
            </p:cNvSpPr>
            <p:nvPr/>
          </p:nvSpPr>
          <p:spPr bwMode="gray">
            <a:xfrm>
              <a:off x="6075466" y="3554418"/>
              <a:ext cx="2443500" cy="4032448"/>
            </a:xfrm>
            <a:prstGeom prst="rect">
              <a:avLst/>
            </a:prstGeom>
            <a:solidFill>
              <a:srgbClr val="EAEAEA">
                <a:alpha val="70979"/>
              </a:srgbClr>
            </a:solidFill>
            <a:ln w="9525">
              <a:noFill/>
              <a:miter lim="800000"/>
              <a:headEnd/>
              <a:tailEnd/>
            </a:ln>
          </p:spPr>
          <p:txBody>
            <a:bodyPr wrap="none" anchor="ctr"/>
            <a:lstStyle/>
            <a:p>
              <a:pPr algn="r" eaLnBrk="1" hangingPunct="1"/>
              <a:endParaRPr lang="zh-CN" altLang="en-US" sz="1600" b="1">
                <a:solidFill>
                  <a:schemeClr val="tx1"/>
                </a:solidFill>
                <a:latin typeface="方正细圆简体" pitchFamily="65" charset="-122"/>
                <a:ea typeface="宋体" pitchFamily="2" charset="-122"/>
              </a:endParaRPr>
            </a:p>
          </p:txBody>
        </p:sp>
        <p:sp>
          <p:nvSpPr>
            <p:cNvPr id="79898" name="TextBox 58"/>
            <p:cNvSpPr txBox="1">
              <a:spLocks noChangeArrowheads="1"/>
            </p:cNvSpPr>
            <p:nvPr/>
          </p:nvSpPr>
          <p:spPr bwMode="auto">
            <a:xfrm>
              <a:off x="6075465" y="3484566"/>
              <a:ext cx="2369951" cy="608615"/>
            </a:xfrm>
            <a:prstGeom prst="rect">
              <a:avLst/>
            </a:prstGeom>
            <a:noFill/>
            <a:ln w="38100">
              <a:solidFill>
                <a:schemeClr val="tx1"/>
              </a:solidFill>
              <a:prstDash val="sysDot"/>
              <a:miter lim="800000"/>
              <a:headEnd/>
              <a:tailEnd/>
            </a:ln>
          </p:spPr>
          <p:txBody>
            <a:bodyPr>
              <a:spAutoFit/>
            </a:bodyPr>
            <a:lstStyle/>
            <a:p>
              <a:pPr algn="ctr" eaLnBrk="1" hangingPunct="1"/>
              <a:r>
                <a:rPr lang="zh-CN" altLang="en-US" sz="2400" b="1">
                  <a:solidFill>
                    <a:schemeClr val="tx2"/>
                  </a:solidFill>
                  <a:latin typeface="微软雅黑" pitchFamily="34" charset="-122"/>
                  <a:ea typeface="微软雅黑" pitchFamily="34" charset="-122"/>
                </a:rPr>
                <a:t>奠定医药基础</a:t>
              </a:r>
              <a:r>
                <a:rPr lang="en-US" altLang="zh-CN" sz="2400" b="1">
                  <a:solidFill>
                    <a:schemeClr val="tx2"/>
                  </a:solidFill>
                  <a:latin typeface="微软雅黑" pitchFamily="34" charset="-122"/>
                  <a:ea typeface="微软雅黑" pitchFamily="34" charset="-122"/>
                </a:rPr>
                <a:t> </a:t>
              </a:r>
              <a:endParaRPr lang="zh-CN" altLang="en-US" sz="2400" b="1">
                <a:solidFill>
                  <a:schemeClr val="tx2"/>
                </a:solidFill>
                <a:latin typeface="微软雅黑" pitchFamily="34" charset="-122"/>
                <a:ea typeface="微软雅黑" pitchFamily="34" charset="-122"/>
              </a:endParaRPr>
            </a:p>
          </p:txBody>
        </p:sp>
      </p:grpSp>
      <p:grpSp>
        <p:nvGrpSpPr>
          <p:cNvPr id="12" name="组合 62"/>
          <p:cNvGrpSpPr>
            <a:grpSpLocks/>
          </p:cNvGrpSpPr>
          <p:nvPr/>
        </p:nvGrpSpPr>
        <p:grpSpPr bwMode="auto">
          <a:xfrm>
            <a:off x="5795963" y="2222500"/>
            <a:ext cx="2376487" cy="4635500"/>
            <a:chOff x="6078329" y="3714838"/>
            <a:chExt cx="2183594" cy="5705125"/>
          </a:xfrm>
        </p:grpSpPr>
        <p:sp>
          <p:nvSpPr>
            <p:cNvPr id="25" name="Rectangle 17"/>
            <p:cNvSpPr>
              <a:spLocks noChangeArrowheads="1"/>
            </p:cNvSpPr>
            <p:nvPr/>
          </p:nvSpPr>
          <p:spPr bwMode="gray">
            <a:xfrm>
              <a:off x="6084164" y="3714838"/>
              <a:ext cx="2160256" cy="5705125"/>
            </a:xfrm>
            <a:prstGeom prst="rect">
              <a:avLst/>
            </a:prstGeom>
            <a:solidFill>
              <a:schemeClr val="bg2">
                <a:lumMod val="20000"/>
                <a:lumOff val="80000"/>
                <a:alpha val="55000"/>
              </a:schemeClr>
            </a:solidFill>
            <a:ln w="9525">
              <a:noFill/>
              <a:miter lim="800000"/>
              <a:headEnd/>
              <a:tailEnd/>
            </a:ln>
          </p:spPr>
          <p:txBody>
            <a:bodyPr wrap="none" anchor="ctr"/>
            <a:lstStyle/>
            <a:p>
              <a:pPr algn="r" eaLnBrk="1" hangingPunct="1">
                <a:defRPr/>
              </a:pPr>
              <a:endParaRPr lang="zh-CN" altLang="en-US" sz="1600" b="1">
                <a:solidFill>
                  <a:schemeClr val="tx1"/>
                </a:solidFill>
                <a:latin typeface="方正细圆简体"/>
                <a:ea typeface="宋体" pitchFamily="2" charset="-122"/>
              </a:endParaRPr>
            </a:p>
          </p:txBody>
        </p:sp>
        <p:sp>
          <p:nvSpPr>
            <p:cNvPr id="79904" name="TextBox 64"/>
            <p:cNvSpPr txBox="1">
              <a:spLocks noChangeArrowheads="1"/>
            </p:cNvSpPr>
            <p:nvPr/>
          </p:nvSpPr>
          <p:spPr bwMode="auto">
            <a:xfrm>
              <a:off x="6078329" y="3769545"/>
              <a:ext cx="2183594" cy="609588"/>
            </a:xfrm>
            <a:prstGeom prst="rect">
              <a:avLst/>
            </a:prstGeom>
            <a:noFill/>
            <a:ln w="38100">
              <a:solidFill>
                <a:schemeClr val="tx1"/>
              </a:solidFill>
              <a:prstDash val="sysDot"/>
              <a:miter lim="800000"/>
              <a:headEnd/>
              <a:tailEnd/>
            </a:ln>
          </p:spPr>
          <p:txBody>
            <a:bodyPr>
              <a:spAutoFit/>
            </a:bodyPr>
            <a:lstStyle/>
            <a:p>
              <a:pPr algn="r" eaLnBrk="1" hangingPunct="1"/>
              <a:r>
                <a:rPr lang="zh-CN" altLang="en-US" sz="2400" b="1">
                  <a:solidFill>
                    <a:schemeClr val="tx2"/>
                  </a:solidFill>
                  <a:latin typeface="微软雅黑" pitchFamily="34" charset="-122"/>
                  <a:ea typeface="微软雅黑" pitchFamily="34" charset="-122"/>
                </a:rPr>
                <a:t>实现产业链布局</a:t>
              </a:r>
            </a:p>
          </p:txBody>
        </p:sp>
      </p:grpSp>
      <p:grpSp>
        <p:nvGrpSpPr>
          <p:cNvPr id="79910" name="Group 38"/>
          <p:cNvGrpSpPr>
            <a:grpSpLocks/>
          </p:cNvGrpSpPr>
          <p:nvPr/>
        </p:nvGrpSpPr>
        <p:grpSpPr bwMode="auto">
          <a:xfrm>
            <a:off x="3419475" y="4149725"/>
            <a:ext cx="2146300" cy="1392238"/>
            <a:chOff x="2154" y="2614"/>
            <a:chExt cx="1352" cy="877"/>
          </a:xfrm>
        </p:grpSpPr>
        <p:sp>
          <p:nvSpPr>
            <p:cNvPr id="79882" name="矩形 39"/>
            <p:cNvSpPr>
              <a:spLocks noChangeArrowheads="1"/>
            </p:cNvSpPr>
            <p:nvPr/>
          </p:nvSpPr>
          <p:spPr bwMode="auto">
            <a:xfrm>
              <a:off x="2170" y="3203"/>
              <a:ext cx="1336" cy="288"/>
            </a:xfrm>
            <a:prstGeom prst="rect">
              <a:avLst/>
            </a:prstGeom>
            <a:noFill/>
            <a:ln w="9525">
              <a:noFill/>
              <a:miter lim="800000"/>
              <a:headEnd/>
              <a:tailEnd/>
            </a:ln>
          </p:spPr>
          <p:txBody>
            <a:bodyPr wrap="none">
              <a:spAutoFit/>
            </a:bodyPr>
            <a:lstStyle/>
            <a:p>
              <a:pPr algn="r" eaLnBrk="1" hangingPunct="1"/>
              <a:r>
                <a:rPr lang="en-US" altLang="zh-CN" sz="2400" b="1">
                  <a:solidFill>
                    <a:srgbClr val="CC3300"/>
                  </a:solidFill>
                  <a:latin typeface="微软雅黑" pitchFamily="34" charset="-122"/>
                  <a:ea typeface="微软雅黑" pitchFamily="34" charset="-122"/>
                </a:rPr>
                <a:t>2008-2009</a:t>
              </a:r>
              <a:r>
                <a:rPr lang="zh-CN" altLang="en-US" sz="2400" b="1">
                  <a:solidFill>
                    <a:srgbClr val="CC3300"/>
                  </a:solidFill>
                  <a:latin typeface="微软雅黑" pitchFamily="34" charset="-122"/>
                  <a:ea typeface="微软雅黑" pitchFamily="34" charset="-122"/>
                </a:rPr>
                <a:t>年</a:t>
              </a:r>
            </a:p>
          </p:txBody>
        </p:sp>
        <p:sp>
          <p:nvSpPr>
            <p:cNvPr id="79909" name="Rectangle 37"/>
            <p:cNvSpPr>
              <a:spLocks noChangeArrowheads="1"/>
            </p:cNvSpPr>
            <p:nvPr/>
          </p:nvSpPr>
          <p:spPr bwMode="auto">
            <a:xfrm>
              <a:off x="2154" y="2614"/>
              <a:ext cx="1225" cy="44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r>
                <a:rPr lang="zh-CN" altLang="en-US" sz="2000" b="1">
                  <a:solidFill>
                    <a:schemeClr val="tx1"/>
                  </a:solidFill>
                  <a:latin typeface="微软雅黑" pitchFamily="34" charset="-122"/>
                  <a:ea typeface="微软雅黑" pitchFamily="34" charset="-122"/>
                </a:rPr>
                <a:t>一次定向增发</a:t>
              </a:r>
            </a:p>
            <a:p>
              <a:pPr algn="ctr"/>
              <a:r>
                <a:rPr lang="zh-CN" altLang="en-US" sz="2000" b="1">
                  <a:solidFill>
                    <a:schemeClr val="tx1"/>
                  </a:solidFill>
                  <a:latin typeface="微软雅黑" pitchFamily="34" charset="-122"/>
                  <a:ea typeface="微软雅黑" pitchFamily="34" charset="-122"/>
                </a:rPr>
                <a:t>（大新药业）</a:t>
              </a:r>
            </a:p>
          </p:txBody>
        </p:sp>
      </p:grpSp>
      <p:grpSp>
        <p:nvGrpSpPr>
          <p:cNvPr id="9" name="组合 59"/>
          <p:cNvGrpSpPr>
            <a:grpSpLocks/>
          </p:cNvGrpSpPr>
          <p:nvPr/>
        </p:nvGrpSpPr>
        <p:grpSpPr bwMode="auto">
          <a:xfrm>
            <a:off x="3348038" y="2798763"/>
            <a:ext cx="2376487" cy="4059237"/>
            <a:chOff x="6084171" y="3528568"/>
            <a:chExt cx="2160240" cy="5161534"/>
          </a:xfrm>
        </p:grpSpPr>
        <p:sp>
          <p:nvSpPr>
            <p:cNvPr id="22" name="Rectangle 17"/>
            <p:cNvSpPr>
              <a:spLocks noChangeArrowheads="1"/>
            </p:cNvSpPr>
            <p:nvPr/>
          </p:nvSpPr>
          <p:spPr bwMode="gray">
            <a:xfrm>
              <a:off x="6084171" y="3528568"/>
              <a:ext cx="2160240" cy="5161534"/>
            </a:xfrm>
            <a:prstGeom prst="rect">
              <a:avLst/>
            </a:prstGeom>
            <a:solidFill>
              <a:schemeClr val="bg2">
                <a:lumMod val="20000"/>
                <a:lumOff val="80000"/>
                <a:alpha val="55000"/>
              </a:schemeClr>
            </a:solidFill>
            <a:ln w="9525">
              <a:noFill/>
              <a:miter lim="800000"/>
              <a:headEnd/>
              <a:tailEnd/>
            </a:ln>
          </p:spPr>
          <p:txBody>
            <a:bodyPr wrap="none" anchor="ctr"/>
            <a:lstStyle/>
            <a:p>
              <a:pPr algn="r" eaLnBrk="1" hangingPunct="1">
                <a:defRPr/>
              </a:pPr>
              <a:endParaRPr lang="zh-CN" altLang="en-US" sz="1600" b="1">
                <a:solidFill>
                  <a:schemeClr val="tx1"/>
                </a:solidFill>
                <a:latin typeface="微软雅黑" pitchFamily="34" charset="-122"/>
                <a:ea typeface="微软雅黑" pitchFamily="34" charset="-122"/>
              </a:endParaRPr>
            </a:p>
          </p:txBody>
        </p:sp>
        <p:sp>
          <p:nvSpPr>
            <p:cNvPr id="79901" name="TextBox 61"/>
            <p:cNvSpPr txBox="1">
              <a:spLocks noChangeArrowheads="1"/>
            </p:cNvSpPr>
            <p:nvPr/>
          </p:nvSpPr>
          <p:spPr bwMode="auto">
            <a:xfrm>
              <a:off x="6084171" y="3686018"/>
              <a:ext cx="2088088" cy="629800"/>
            </a:xfrm>
            <a:prstGeom prst="rect">
              <a:avLst/>
            </a:prstGeom>
            <a:noFill/>
            <a:ln w="38100">
              <a:solidFill>
                <a:schemeClr val="tx1"/>
              </a:solidFill>
              <a:prstDash val="sysDot"/>
              <a:miter lim="800000"/>
              <a:headEnd/>
              <a:tailEnd/>
            </a:ln>
          </p:spPr>
          <p:txBody>
            <a:bodyPr>
              <a:spAutoFit/>
            </a:bodyPr>
            <a:lstStyle/>
            <a:p>
              <a:pPr algn="ctr" eaLnBrk="1" hangingPunct="1"/>
              <a:r>
                <a:rPr lang="zh-CN" altLang="en-US" sz="2400" b="1">
                  <a:solidFill>
                    <a:schemeClr val="tx2"/>
                  </a:solidFill>
                  <a:latin typeface="微软雅黑" pitchFamily="34" charset="-122"/>
                  <a:ea typeface="微软雅黑" pitchFamily="34" charset="-122"/>
                </a:rPr>
                <a:t>实现医药扩张</a:t>
              </a:r>
            </a:p>
          </p:txBody>
        </p:sp>
      </p:grpSp>
      <p:sp>
        <p:nvSpPr>
          <p:cNvPr id="27" name="Freeform 6"/>
          <p:cNvSpPr>
            <a:spLocks/>
          </p:cNvSpPr>
          <p:nvPr/>
        </p:nvSpPr>
        <p:spPr bwMode="gray">
          <a:xfrm>
            <a:off x="1042988" y="2781300"/>
            <a:ext cx="6985000" cy="3189288"/>
          </a:xfrm>
          <a:custGeom>
            <a:avLst/>
            <a:gdLst>
              <a:gd name="T0" fmla="*/ 0 w 3856"/>
              <a:gd name="T1" fmla="*/ 2147483647 h 1656"/>
              <a:gd name="T2" fmla="*/ 2147483647 w 3856"/>
              <a:gd name="T3" fmla="*/ 2147483647 h 1656"/>
              <a:gd name="T4" fmla="*/ 2147483647 w 3856"/>
              <a:gd name="T5" fmla="*/ 2147483647 h 1656"/>
              <a:gd name="T6" fmla="*/ 2147483647 w 3856"/>
              <a:gd name="T7" fmla="*/ 2147483647 h 1656"/>
              <a:gd name="T8" fmla="*/ 2147483647 w 3856"/>
              <a:gd name="T9" fmla="*/ 2147483647 h 1656"/>
              <a:gd name="T10" fmla="*/ 2147483647 w 3856"/>
              <a:gd name="T11" fmla="*/ 2147483647 h 1656"/>
              <a:gd name="T12" fmla="*/ 2147483647 w 3856"/>
              <a:gd name="T13" fmla="*/ 2147483647 h 1656"/>
              <a:gd name="T14" fmla="*/ 2147483647 w 3856"/>
              <a:gd name="T15" fmla="*/ 2147483647 h 1656"/>
              <a:gd name="T16" fmla="*/ 2147483647 w 3856"/>
              <a:gd name="T17" fmla="*/ 2147483647 h 1656"/>
              <a:gd name="T18" fmla="*/ 2147483647 w 3856"/>
              <a:gd name="T19" fmla="*/ 2147483647 h 1656"/>
              <a:gd name="T20" fmla="*/ 2147483647 w 3856"/>
              <a:gd name="T21" fmla="*/ 2147483647 h 1656"/>
              <a:gd name="T22" fmla="*/ 2147483647 w 3856"/>
              <a:gd name="T23" fmla="*/ 2147483647 h 1656"/>
              <a:gd name="T24" fmla="*/ 2147483647 w 3856"/>
              <a:gd name="T25" fmla="*/ 2147483647 h 1656"/>
              <a:gd name="T26" fmla="*/ 2147483647 w 3856"/>
              <a:gd name="T27" fmla="*/ 2147483647 h 1656"/>
              <a:gd name="T28" fmla="*/ 2147483647 w 3856"/>
              <a:gd name="T29" fmla="*/ 2147483647 h 1656"/>
              <a:gd name="T30" fmla="*/ 2147483647 w 3856"/>
              <a:gd name="T31" fmla="*/ 2147483647 h 1656"/>
              <a:gd name="T32" fmla="*/ 2147483647 w 3856"/>
              <a:gd name="T33" fmla="*/ 2147483647 h 1656"/>
              <a:gd name="T34" fmla="*/ 2147483647 w 3856"/>
              <a:gd name="T35" fmla="*/ 2147483647 h 1656"/>
              <a:gd name="T36" fmla="*/ 2147483647 w 3856"/>
              <a:gd name="T37" fmla="*/ 2147483647 h 1656"/>
              <a:gd name="T38" fmla="*/ 2147483647 w 3856"/>
              <a:gd name="T39" fmla="*/ 2147483647 h 1656"/>
              <a:gd name="T40" fmla="*/ 2147483647 w 3856"/>
              <a:gd name="T41" fmla="*/ 2147483647 h 1656"/>
              <a:gd name="T42" fmla="*/ 2147483647 w 3856"/>
              <a:gd name="T43" fmla="*/ 2147483647 h 1656"/>
              <a:gd name="T44" fmla="*/ 2147483647 w 3856"/>
              <a:gd name="T45" fmla="*/ 2147483647 h 1656"/>
              <a:gd name="T46" fmla="*/ 2147483647 w 3856"/>
              <a:gd name="T47" fmla="*/ 2147483647 h 1656"/>
              <a:gd name="T48" fmla="*/ 2147483647 w 3856"/>
              <a:gd name="T49" fmla="*/ 2147483647 h 1656"/>
              <a:gd name="T50" fmla="*/ 2147483647 w 3856"/>
              <a:gd name="T51" fmla="*/ 2147483647 h 1656"/>
              <a:gd name="T52" fmla="*/ 2147483647 w 3856"/>
              <a:gd name="T53" fmla="*/ 2147483647 h 1656"/>
              <a:gd name="T54" fmla="*/ 2147483647 w 3856"/>
              <a:gd name="T55" fmla="*/ 2147483647 h 1656"/>
              <a:gd name="T56" fmla="*/ 2147483647 w 3856"/>
              <a:gd name="T57" fmla="*/ 2147483647 h 1656"/>
              <a:gd name="T58" fmla="*/ 2147483647 w 3856"/>
              <a:gd name="T59" fmla="*/ 2147483647 h 1656"/>
              <a:gd name="T60" fmla="*/ 2147483647 w 3856"/>
              <a:gd name="T61" fmla="*/ 2147483647 h 1656"/>
              <a:gd name="T62" fmla="*/ 2147483647 w 3856"/>
              <a:gd name="T63" fmla="*/ 2147483647 h 1656"/>
              <a:gd name="T64" fmla="*/ 2147483647 w 3856"/>
              <a:gd name="T65" fmla="*/ 2147483647 h 1656"/>
              <a:gd name="T66" fmla="*/ 2147483647 w 3856"/>
              <a:gd name="T67" fmla="*/ 2147483647 h 1656"/>
              <a:gd name="T68" fmla="*/ 2147483647 w 3856"/>
              <a:gd name="T69" fmla="*/ 2147483647 h 1656"/>
              <a:gd name="T70" fmla="*/ 2147483647 w 3856"/>
              <a:gd name="T71" fmla="*/ 2147483647 h 1656"/>
              <a:gd name="T72" fmla="*/ 2147483647 w 3856"/>
              <a:gd name="T73" fmla="*/ 2147483647 h 1656"/>
              <a:gd name="T74" fmla="*/ 2147483647 w 3856"/>
              <a:gd name="T75" fmla="*/ 2147483647 h 1656"/>
              <a:gd name="T76" fmla="*/ 2147483647 w 3856"/>
              <a:gd name="T77" fmla="*/ 2147483647 h 1656"/>
              <a:gd name="T78" fmla="*/ 2147483647 w 3856"/>
              <a:gd name="T79" fmla="*/ 2147483647 h 1656"/>
              <a:gd name="T80" fmla="*/ 2147483647 w 3856"/>
              <a:gd name="T81" fmla="*/ 2147483647 h 1656"/>
              <a:gd name="T82" fmla="*/ 2147483647 w 3856"/>
              <a:gd name="T83" fmla="*/ 2147483647 h 1656"/>
              <a:gd name="T84" fmla="*/ 2147483647 w 3856"/>
              <a:gd name="T85" fmla="*/ 2147483647 h 1656"/>
              <a:gd name="T86" fmla="*/ 2147483647 w 3856"/>
              <a:gd name="T87" fmla="*/ 2147483647 h 16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856"/>
              <a:gd name="T133" fmla="*/ 0 h 1656"/>
              <a:gd name="T134" fmla="*/ 3856 w 3856"/>
              <a:gd name="T135" fmla="*/ 1656 h 165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856" h="1656">
                <a:moveTo>
                  <a:pt x="0" y="1641"/>
                </a:moveTo>
                <a:cubicBezTo>
                  <a:pt x="117" y="1648"/>
                  <a:pt x="235" y="1656"/>
                  <a:pt x="318" y="1641"/>
                </a:cubicBezTo>
                <a:cubicBezTo>
                  <a:pt x="401" y="1626"/>
                  <a:pt x="431" y="1565"/>
                  <a:pt x="499" y="1550"/>
                </a:cubicBezTo>
                <a:cubicBezTo>
                  <a:pt x="567" y="1535"/>
                  <a:pt x="658" y="1565"/>
                  <a:pt x="726" y="1550"/>
                </a:cubicBezTo>
                <a:cubicBezTo>
                  <a:pt x="794" y="1535"/>
                  <a:pt x="869" y="1504"/>
                  <a:pt x="907" y="1459"/>
                </a:cubicBezTo>
                <a:cubicBezTo>
                  <a:pt x="945" y="1414"/>
                  <a:pt x="930" y="1339"/>
                  <a:pt x="953" y="1278"/>
                </a:cubicBezTo>
                <a:cubicBezTo>
                  <a:pt x="976" y="1217"/>
                  <a:pt x="1013" y="1119"/>
                  <a:pt x="1043" y="1096"/>
                </a:cubicBezTo>
                <a:cubicBezTo>
                  <a:pt x="1073" y="1073"/>
                  <a:pt x="1111" y="1089"/>
                  <a:pt x="1134" y="1142"/>
                </a:cubicBezTo>
                <a:cubicBezTo>
                  <a:pt x="1157" y="1195"/>
                  <a:pt x="1164" y="1391"/>
                  <a:pt x="1179" y="1414"/>
                </a:cubicBezTo>
                <a:cubicBezTo>
                  <a:pt x="1194" y="1437"/>
                  <a:pt x="1202" y="1308"/>
                  <a:pt x="1225" y="1278"/>
                </a:cubicBezTo>
                <a:cubicBezTo>
                  <a:pt x="1248" y="1248"/>
                  <a:pt x="1286" y="1240"/>
                  <a:pt x="1316" y="1232"/>
                </a:cubicBezTo>
                <a:cubicBezTo>
                  <a:pt x="1346" y="1224"/>
                  <a:pt x="1369" y="1209"/>
                  <a:pt x="1406" y="1232"/>
                </a:cubicBezTo>
                <a:cubicBezTo>
                  <a:pt x="1443" y="1255"/>
                  <a:pt x="1512" y="1353"/>
                  <a:pt x="1542" y="1368"/>
                </a:cubicBezTo>
                <a:cubicBezTo>
                  <a:pt x="1572" y="1383"/>
                  <a:pt x="1565" y="1346"/>
                  <a:pt x="1588" y="1323"/>
                </a:cubicBezTo>
                <a:cubicBezTo>
                  <a:pt x="1611" y="1300"/>
                  <a:pt x="1655" y="1255"/>
                  <a:pt x="1678" y="1232"/>
                </a:cubicBezTo>
                <a:cubicBezTo>
                  <a:pt x="1701" y="1209"/>
                  <a:pt x="1694" y="1164"/>
                  <a:pt x="1724" y="1187"/>
                </a:cubicBezTo>
                <a:cubicBezTo>
                  <a:pt x="1754" y="1210"/>
                  <a:pt x="1830" y="1345"/>
                  <a:pt x="1860" y="1368"/>
                </a:cubicBezTo>
                <a:cubicBezTo>
                  <a:pt x="1890" y="1391"/>
                  <a:pt x="1890" y="1308"/>
                  <a:pt x="1905" y="1323"/>
                </a:cubicBezTo>
                <a:cubicBezTo>
                  <a:pt x="1920" y="1338"/>
                  <a:pt x="1928" y="1444"/>
                  <a:pt x="1951" y="1459"/>
                </a:cubicBezTo>
                <a:cubicBezTo>
                  <a:pt x="1974" y="1474"/>
                  <a:pt x="2003" y="1414"/>
                  <a:pt x="2041" y="1414"/>
                </a:cubicBezTo>
                <a:cubicBezTo>
                  <a:pt x="2079" y="1414"/>
                  <a:pt x="2139" y="1444"/>
                  <a:pt x="2177" y="1459"/>
                </a:cubicBezTo>
                <a:cubicBezTo>
                  <a:pt x="2215" y="1474"/>
                  <a:pt x="2223" y="1511"/>
                  <a:pt x="2268" y="1504"/>
                </a:cubicBezTo>
                <a:cubicBezTo>
                  <a:pt x="2313" y="1497"/>
                  <a:pt x="2389" y="1452"/>
                  <a:pt x="2449" y="1414"/>
                </a:cubicBezTo>
                <a:cubicBezTo>
                  <a:pt x="2509" y="1376"/>
                  <a:pt x="2578" y="1316"/>
                  <a:pt x="2631" y="1278"/>
                </a:cubicBezTo>
                <a:cubicBezTo>
                  <a:pt x="2684" y="1240"/>
                  <a:pt x="2737" y="1217"/>
                  <a:pt x="2767" y="1187"/>
                </a:cubicBezTo>
                <a:cubicBezTo>
                  <a:pt x="2797" y="1157"/>
                  <a:pt x="2797" y="1096"/>
                  <a:pt x="2812" y="1096"/>
                </a:cubicBezTo>
                <a:cubicBezTo>
                  <a:pt x="2827" y="1096"/>
                  <a:pt x="2835" y="1187"/>
                  <a:pt x="2858" y="1187"/>
                </a:cubicBezTo>
                <a:cubicBezTo>
                  <a:pt x="2881" y="1187"/>
                  <a:pt x="2918" y="1126"/>
                  <a:pt x="2948" y="1096"/>
                </a:cubicBezTo>
                <a:cubicBezTo>
                  <a:pt x="2978" y="1066"/>
                  <a:pt x="3016" y="1050"/>
                  <a:pt x="3039" y="1005"/>
                </a:cubicBezTo>
                <a:cubicBezTo>
                  <a:pt x="3062" y="960"/>
                  <a:pt x="3070" y="869"/>
                  <a:pt x="3085" y="824"/>
                </a:cubicBezTo>
                <a:cubicBezTo>
                  <a:pt x="3100" y="779"/>
                  <a:pt x="3113" y="770"/>
                  <a:pt x="3130" y="733"/>
                </a:cubicBezTo>
                <a:cubicBezTo>
                  <a:pt x="3147" y="696"/>
                  <a:pt x="3165" y="643"/>
                  <a:pt x="3187" y="603"/>
                </a:cubicBezTo>
                <a:cubicBezTo>
                  <a:pt x="3209" y="563"/>
                  <a:pt x="3237" y="519"/>
                  <a:pt x="3265" y="495"/>
                </a:cubicBezTo>
                <a:cubicBezTo>
                  <a:pt x="3293" y="471"/>
                  <a:pt x="3334" y="474"/>
                  <a:pt x="3357" y="461"/>
                </a:cubicBezTo>
                <a:cubicBezTo>
                  <a:pt x="3380" y="448"/>
                  <a:pt x="3387" y="404"/>
                  <a:pt x="3402" y="416"/>
                </a:cubicBezTo>
                <a:cubicBezTo>
                  <a:pt x="3417" y="428"/>
                  <a:pt x="3430" y="486"/>
                  <a:pt x="3445" y="531"/>
                </a:cubicBezTo>
                <a:cubicBezTo>
                  <a:pt x="3460" y="576"/>
                  <a:pt x="3477" y="640"/>
                  <a:pt x="3493" y="688"/>
                </a:cubicBezTo>
                <a:cubicBezTo>
                  <a:pt x="3509" y="736"/>
                  <a:pt x="3522" y="825"/>
                  <a:pt x="3541" y="819"/>
                </a:cubicBezTo>
                <a:cubicBezTo>
                  <a:pt x="3560" y="813"/>
                  <a:pt x="3590" y="733"/>
                  <a:pt x="3607" y="651"/>
                </a:cubicBezTo>
                <a:cubicBezTo>
                  <a:pt x="3624" y="569"/>
                  <a:pt x="3634" y="405"/>
                  <a:pt x="3643" y="327"/>
                </a:cubicBezTo>
                <a:cubicBezTo>
                  <a:pt x="3652" y="249"/>
                  <a:pt x="3648" y="213"/>
                  <a:pt x="3661" y="183"/>
                </a:cubicBezTo>
                <a:cubicBezTo>
                  <a:pt x="3674" y="153"/>
                  <a:pt x="3703" y="173"/>
                  <a:pt x="3720" y="144"/>
                </a:cubicBezTo>
                <a:cubicBezTo>
                  <a:pt x="3737" y="115"/>
                  <a:pt x="3742" y="16"/>
                  <a:pt x="3765" y="8"/>
                </a:cubicBezTo>
                <a:cubicBezTo>
                  <a:pt x="3788" y="0"/>
                  <a:pt x="3833" y="83"/>
                  <a:pt x="3856" y="98"/>
                </a:cubicBezTo>
              </a:path>
            </a:pathLst>
          </a:custGeom>
          <a:noFill/>
          <a:ln w="57150">
            <a:solidFill>
              <a:srgbClr val="A50021"/>
            </a:solidFill>
            <a:round/>
            <a:headEnd/>
            <a:tailEnd/>
          </a:ln>
        </p:spPr>
        <p:txBody>
          <a:bodyPr anchor="ctr"/>
          <a:lstStyle/>
          <a:p>
            <a:pPr algn="r" eaLnBrk="1" hangingPunct="1"/>
            <a:endParaRPr lang="zh-CN" alt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9886"/>
                                        </p:tgtEl>
                                        <p:attrNameLst>
                                          <p:attrName>style.visibility</p:attrName>
                                        </p:attrNameLst>
                                      </p:cBhvr>
                                      <p:to>
                                        <p:strVal val="visible"/>
                                      </p:to>
                                    </p:set>
                                    <p:animEffect transition="in" filter="wipe(left)">
                                      <p:cBhvr>
                                        <p:cTn id="7" dur="1000"/>
                                        <p:tgtEl>
                                          <p:spTgt spid="79886"/>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9906"/>
                                        </p:tgtEl>
                                        <p:attrNameLst>
                                          <p:attrName>style.visibility</p:attrName>
                                        </p:attrNameLst>
                                      </p:cBhvr>
                                      <p:to>
                                        <p:strVal val="visible"/>
                                      </p:to>
                                    </p:set>
                                    <p:animEffect transition="in" filter="wipe(down)">
                                      <p:cBhvr>
                                        <p:cTn id="11" dur="500"/>
                                        <p:tgtEl>
                                          <p:spTgt spid="79906"/>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79910"/>
                                        </p:tgtEl>
                                        <p:attrNameLst>
                                          <p:attrName>style.visibility</p:attrName>
                                        </p:attrNameLst>
                                      </p:cBhvr>
                                      <p:to>
                                        <p:strVal val="visible"/>
                                      </p:to>
                                    </p:set>
                                    <p:animEffect transition="in" filter="wipe(down)">
                                      <p:cBhvr>
                                        <p:cTn id="15" dur="500"/>
                                        <p:tgtEl>
                                          <p:spTgt spid="79910"/>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79911"/>
                                        </p:tgtEl>
                                        <p:attrNameLst>
                                          <p:attrName>style.visibility</p:attrName>
                                        </p:attrNameLst>
                                      </p:cBhvr>
                                      <p:to>
                                        <p:strVal val="visible"/>
                                      </p:to>
                                    </p:set>
                                    <p:animEffect transition="in" filter="wipe(down)">
                                      <p:cBhvr>
                                        <p:cTn id="19" dur="500"/>
                                        <p:tgtEl>
                                          <p:spTgt spid="799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100355" name="Group 45"/>
          <p:cNvGrpSpPr>
            <a:grpSpLocks/>
          </p:cNvGrpSpPr>
          <p:nvPr/>
        </p:nvGrpSpPr>
        <p:grpSpPr bwMode="auto">
          <a:xfrm>
            <a:off x="0" y="0"/>
            <a:ext cx="9144000" cy="1781175"/>
            <a:chOff x="0" y="0"/>
            <a:chExt cx="5760" cy="1122"/>
          </a:xfrm>
        </p:grpSpPr>
        <p:pic>
          <p:nvPicPr>
            <p:cNvPr id="100356"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100357"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100358" name="Title 4"/>
          <p:cNvSpPr txBox="1">
            <a:spLocks/>
          </p:cNvSpPr>
          <p:nvPr/>
        </p:nvSpPr>
        <p:spPr bwMode="auto">
          <a:xfrm>
            <a:off x="1692275" y="765175"/>
            <a:ext cx="7086600" cy="1068388"/>
          </a:xfrm>
          <a:prstGeom prst="rect">
            <a:avLst/>
          </a:prstGeom>
          <a:noFill/>
          <a:ln w="9525">
            <a:noFill/>
            <a:miter lim="800000"/>
            <a:headEnd/>
            <a:tailEnd/>
          </a:ln>
        </p:spPr>
        <p:txBody>
          <a:bodyPr>
            <a:spAutoFit/>
          </a:bodyPr>
          <a:lstStyle/>
          <a:p>
            <a:pPr marL="285750" indent="-285750" algn="r" eaLnBrk="1" hangingPunct="1">
              <a:buClr>
                <a:srgbClr val="FF3300"/>
              </a:buClr>
            </a:pPr>
            <a:r>
              <a:rPr lang="en-US" altLang="zh-CN" sz="2800" b="1">
                <a:solidFill>
                  <a:srgbClr val="333333"/>
                </a:solidFill>
                <a:latin typeface="微软雅黑" pitchFamily="34" charset="-122"/>
                <a:ea typeface="微软雅黑" pitchFamily="34" charset="-122"/>
                <a:cs typeface="Arial" pitchFamily="34" charset="0"/>
              </a:rPr>
              <a:t>4</a:t>
            </a:r>
            <a:r>
              <a:rPr lang="zh-CN" altLang="en-US" sz="2800" b="1">
                <a:solidFill>
                  <a:srgbClr val="333333"/>
                </a:solidFill>
                <a:latin typeface="微软雅黑" pitchFamily="34" charset="-122"/>
                <a:ea typeface="微软雅黑" pitchFamily="34" charset="-122"/>
                <a:cs typeface="Arial" pitchFamily="34" charset="0"/>
              </a:rPr>
              <a:t>、依托股东丰富资源</a:t>
            </a:r>
          </a:p>
          <a:p>
            <a:pPr marL="285750" indent="-285750" algn="r" eaLnBrk="1" hangingPunct="1">
              <a:buClr>
                <a:srgbClr val="FF3300"/>
              </a:buClr>
            </a:pPr>
            <a:r>
              <a:rPr lang="zh-CN" altLang="en-US" sz="3600" b="1">
                <a:solidFill>
                  <a:srgbClr val="CC3300"/>
                </a:solidFill>
                <a:latin typeface="微软雅黑" pitchFamily="34" charset="-122"/>
                <a:ea typeface="微软雅黑" pitchFamily="34" charset="-122"/>
                <a:cs typeface="Arial" pitchFamily="34" charset="0"/>
              </a:rPr>
              <a:t>打造协同和互动</a:t>
            </a:r>
          </a:p>
        </p:txBody>
      </p:sp>
      <p:sp>
        <p:nvSpPr>
          <p:cNvPr id="100359"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pic>
        <p:nvPicPr>
          <p:cNvPr id="100387" name="Picture 2" descr="D:\战略规划部工作\专项报告\新版私募备忘录\集团标识左右组合-彩色稿.jpg"/>
          <p:cNvPicPr>
            <a:picLocks noChangeAspect="1" noChangeArrowheads="1"/>
          </p:cNvPicPr>
          <p:nvPr/>
        </p:nvPicPr>
        <p:blipFill>
          <a:blip r:embed="rId5"/>
          <a:srcRect/>
          <a:stretch>
            <a:fillRect/>
          </a:stretch>
        </p:blipFill>
        <p:spPr bwMode="auto">
          <a:xfrm>
            <a:off x="500034" y="1785927"/>
            <a:ext cx="2714612" cy="730422"/>
          </a:xfrm>
          <a:prstGeom prst="rect">
            <a:avLst/>
          </a:prstGeom>
          <a:noFill/>
          <a:ln w="9525">
            <a:noFill/>
            <a:miter lim="800000"/>
            <a:headEnd/>
            <a:tailEnd/>
          </a:ln>
        </p:spPr>
      </p:pic>
      <p:grpSp>
        <p:nvGrpSpPr>
          <p:cNvPr id="100395" name="Group 43"/>
          <p:cNvGrpSpPr>
            <a:grpSpLocks/>
          </p:cNvGrpSpPr>
          <p:nvPr/>
        </p:nvGrpSpPr>
        <p:grpSpPr bwMode="auto">
          <a:xfrm>
            <a:off x="214312" y="2786063"/>
            <a:ext cx="9215440" cy="4071938"/>
            <a:chOff x="271" y="1755"/>
            <a:chExt cx="5805" cy="2565"/>
          </a:xfrm>
        </p:grpSpPr>
        <p:sp>
          <p:nvSpPr>
            <p:cNvPr id="100391" name="TextBox 6"/>
            <p:cNvSpPr txBox="1">
              <a:spLocks noChangeArrowheads="1"/>
            </p:cNvSpPr>
            <p:nvPr/>
          </p:nvSpPr>
          <p:spPr bwMode="auto">
            <a:xfrm>
              <a:off x="271" y="1755"/>
              <a:ext cx="5445" cy="998"/>
            </a:xfrm>
            <a:prstGeom prst="rect">
              <a:avLst/>
            </a:prstGeom>
            <a:noFill/>
            <a:ln w="9525">
              <a:noFill/>
              <a:miter lim="800000"/>
              <a:headEnd/>
              <a:tailEnd/>
            </a:ln>
          </p:spPr>
          <p:txBody>
            <a:bodyPr/>
            <a:lstStyle/>
            <a:p>
              <a:pPr marL="174625" indent="-174625" eaLnBrk="1" hangingPunct="1">
                <a:lnSpc>
                  <a:spcPct val="150000"/>
                </a:lnSpc>
                <a:spcBef>
                  <a:spcPts val="600"/>
                </a:spcBef>
                <a:buSzPct val="75000"/>
                <a:buFont typeface="Wingdings" pitchFamily="2" charset="2"/>
                <a:buBlip>
                  <a:blip r:embed="rId6"/>
                </a:buBlip>
              </a:pPr>
              <a:r>
                <a:rPr lang="zh-CN" altLang="en-US" sz="1800" b="1" dirty="0">
                  <a:solidFill>
                    <a:schemeClr val="tx1"/>
                  </a:solidFill>
                  <a:latin typeface="微软雅黑" pitchFamily="34" charset="-122"/>
                  <a:ea typeface="微软雅黑" pitchFamily="34" charset="-122"/>
                </a:rPr>
                <a:t>北京大学背景：</a:t>
              </a:r>
              <a:r>
                <a:rPr lang="zh-CN" altLang="en-US" b="1" dirty="0">
                  <a:solidFill>
                    <a:schemeClr val="tx1"/>
                  </a:solidFill>
                  <a:latin typeface="微软雅黑" pitchFamily="34" charset="-122"/>
                  <a:ea typeface="微软雅黑" pitchFamily="34" charset="-122"/>
                </a:rPr>
                <a:t>由北京大学于</a:t>
              </a:r>
              <a:r>
                <a:rPr lang="en-US" altLang="zh-CN" b="1" dirty="0">
                  <a:solidFill>
                    <a:schemeClr val="tx1"/>
                  </a:solidFill>
                  <a:latin typeface="微软雅黑" pitchFamily="34" charset="-122"/>
                  <a:ea typeface="微软雅黑" pitchFamily="34" charset="-122"/>
                </a:rPr>
                <a:t>1986</a:t>
              </a:r>
              <a:r>
                <a:rPr lang="zh-CN" altLang="en-US" b="1" dirty="0">
                  <a:solidFill>
                    <a:schemeClr val="tx1"/>
                  </a:solidFill>
                  <a:latin typeface="微软雅黑" pitchFamily="34" charset="-122"/>
                  <a:ea typeface="微软雅黑" pitchFamily="34" charset="-122"/>
                </a:rPr>
                <a:t>年投资创立，北京大学持股</a:t>
              </a:r>
              <a:r>
                <a:rPr lang="en-US" altLang="zh-CN" b="1" dirty="0">
                  <a:solidFill>
                    <a:schemeClr val="tx1"/>
                  </a:solidFill>
                  <a:latin typeface="微软雅黑" pitchFamily="34" charset="-122"/>
                  <a:ea typeface="微软雅黑" pitchFamily="34" charset="-122"/>
                </a:rPr>
                <a:t>70%</a:t>
              </a:r>
              <a:r>
                <a:rPr lang="zh-CN" altLang="en-US" b="1" dirty="0">
                  <a:solidFill>
                    <a:schemeClr val="tx1"/>
                  </a:solidFill>
                  <a:latin typeface="微软雅黑" pitchFamily="34" charset="-122"/>
                  <a:ea typeface="微软雅黑" pitchFamily="34" charset="-122"/>
                </a:rPr>
                <a:t>，管理层持股</a:t>
              </a:r>
              <a:r>
                <a:rPr lang="en-US" altLang="zh-CN" b="1" dirty="0">
                  <a:solidFill>
                    <a:schemeClr val="tx1"/>
                  </a:solidFill>
                  <a:latin typeface="微软雅黑" pitchFamily="34" charset="-122"/>
                  <a:ea typeface="微软雅黑" pitchFamily="34" charset="-122"/>
                </a:rPr>
                <a:t>30%</a:t>
              </a:r>
              <a:r>
                <a:rPr lang="zh-CN" altLang="en-US" b="1" dirty="0">
                  <a:solidFill>
                    <a:schemeClr val="tx1"/>
                  </a:solidFill>
                  <a:latin typeface="微软雅黑" pitchFamily="34" charset="-122"/>
                  <a:ea typeface="微软雅黑" pitchFamily="34" charset="-122"/>
                </a:rPr>
                <a:t>，方正集团目前是中国最成功的校办企业</a:t>
              </a:r>
              <a:endParaRPr lang="en-US" altLang="zh-CN" b="1" dirty="0">
                <a:solidFill>
                  <a:schemeClr val="tx1"/>
                </a:solidFill>
                <a:latin typeface="微软雅黑" pitchFamily="34" charset="-122"/>
                <a:ea typeface="微软雅黑" pitchFamily="34" charset="-122"/>
              </a:endParaRPr>
            </a:p>
          </p:txBody>
        </p:sp>
        <p:pic>
          <p:nvPicPr>
            <p:cNvPr id="69" name="Picture 4"/>
            <p:cNvPicPr>
              <a:picLocks noChangeAspect="1" noChangeArrowheads="1"/>
            </p:cNvPicPr>
            <p:nvPr/>
          </p:nvPicPr>
          <p:blipFill>
            <a:blip r:embed="rId7"/>
            <a:srcRect/>
            <a:stretch>
              <a:fillRect/>
            </a:stretch>
          </p:blipFill>
          <p:spPr bwMode="auto">
            <a:xfrm>
              <a:off x="3119" y="2697"/>
              <a:ext cx="2957" cy="1623"/>
            </a:xfrm>
            <a:prstGeom prst="rect">
              <a:avLst/>
            </a:prstGeom>
            <a:noFill/>
            <a:ln w="9525">
              <a:noFill/>
              <a:miter lim="800000"/>
              <a:headEnd/>
              <a:tailEnd/>
            </a:ln>
          </p:spPr>
        </p:pic>
      </p:grpSp>
      <p:sp>
        <p:nvSpPr>
          <p:cNvPr id="31" name="TextBox 30"/>
          <p:cNvSpPr txBox="1">
            <a:spLocks noChangeArrowheads="1"/>
          </p:cNvSpPr>
          <p:nvPr/>
        </p:nvSpPr>
        <p:spPr bwMode="auto">
          <a:xfrm>
            <a:off x="214282" y="3500438"/>
            <a:ext cx="8208963" cy="652459"/>
          </a:xfrm>
          <a:prstGeom prst="rect">
            <a:avLst/>
          </a:prstGeom>
          <a:noFill/>
          <a:ln w="9525">
            <a:noFill/>
            <a:miter lim="800000"/>
            <a:headEnd/>
            <a:tailEnd/>
          </a:ln>
        </p:spPr>
        <p:txBody>
          <a:bodyPr/>
          <a:lstStyle/>
          <a:p>
            <a:pPr marL="174625" indent="-174625" eaLnBrk="1" hangingPunct="1">
              <a:lnSpc>
                <a:spcPct val="150000"/>
              </a:lnSpc>
              <a:spcBef>
                <a:spcPts val="600"/>
              </a:spcBef>
              <a:buSzPct val="75000"/>
              <a:buBlip>
                <a:blip r:embed="rId6"/>
              </a:buBlip>
            </a:pPr>
            <a:r>
              <a:rPr lang="zh-CN" altLang="en-US" sz="1800" b="1" dirty="0">
                <a:solidFill>
                  <a:schemeClr val="tx1"/>
                </a:solidFill>
                <a:latin typeface="微软雅黑" pitchFamily="34" charset="-122"/>
                <a:ea typeface="微软雅黑" pitchFamily="34" charset="-122"/>
              </a:rPr>
              <a:t>多元化经营：</a:t>
            </a:r>
            <a:r>
              <a:rPr lang="zh-CN" altLang="en-US" b="1" dirty="0">
                <a:solidFill>
                  <a:schemeClr val="tx1"/>
                </a:solidFill>
                <a:latin typeface="微软雅黑" pitchFamily="34" charset="-122"/>
                <a:ea typeface="微软雅黑" pitchFamily="34" charset="-122"/>
              </a:rPr>
              <a:t>集团目前已发展成大型多元化控股公司，下设五个产业</a:t>
            </a:r>
            <a:r>
              <a:rPr lang="zh-CN" altLang="en-US" b="1" dirty="0" smtClean="0">
                <a:solidFill>
                  <a:schemeClr val="tx1"/>
                </a:solidFill>
                <a:latin typeface="微软雅黑" pitchFamily="34" charset="-122"/>
                <a:ea typeface="微软雅黑" pitchFamily="34" charset="-122"/>
              </a:rPr>
              <a:t>集团（方正信产集团、北大国际医院集团、北大资源集团、方正资本控股集团、方正物产集团 ）</a:t>
            </a:r>
          </a:p>
        </p:txBody>
      </p:sp>
      <p:sp>
        <p:nvSpPr>
          <p:cNvPr id="32" name="TextBox 6"/>
          <p:cNvSpPr txBox="1">
            <a:spLocks noChangeArrowheads="1"/>
          </p:cNvSpPr>
          <p:nvPr/>
        </p:nvSpPr>
        <p:spPr bwMode="auto">
          <a:xfrm>
            <a:off x="214282" y="4286256"/>
            <a:ext cx="5000660" cy="1150938"/>
          </a:xfrm>
          <a:prstGeom prst="rect">
            <a:avLst/>
          </a:prstGeom>
          <a:noFill/>
          <a:ln w="9525">
            <a:noFill/>
            <a:miter lim="800000"/>
            <a:headEnd/>
            <a:tailEnd/>
          </a:ln>
        </p:spPr>
        <p:txBody>
          <a:bodyPr/>
          <a:lstStyle/>
          <a:p>
            <a:pPr marL="174625" indent="-174625" eaLnBrk="1" hangingPunct="1">
              <a:lnSpc>
                <a:spcPct val="150000"/>
              </a:lnSpc>
              <a:spcBef>
                <a:spcPts val="600"/>
              </a:spcBef>
              <a:buSzPct val="75000"/>
              <a:buFont typeface="Wingdings" pitchFamily="2" charset="2"/>
              <a:buBlip>
                <a:blip r:embed="rId6"/>
              </a:buBlip>
            </a:pPr>
            <a:r>
              <a:rPr lang="zh-CN" altLang="en-US" sz="1800" b="1" dirty="0">
                <a:solidFill>
                  <a:schemeClr val="tx1"/>
                </a:solidFill>
                <a:latin typeface="微软雅黑" pitchFamily="34" charset="-122"/>
                <a:ea typeface="微软雅黑" pitchFamily="34" charset="-122"/>
              </a:rPr>
              <a:t>发展迅猛：</a:t>
            </a:r>
            <a:r>
              <a:rPr lang="zh-CN" altLang="en-US" b="1" dirty="0">
                <a:solidFill>
                  <a:schemeClr val="tx1"/>
                </a:solidFill>
                <a:latin typeface="微软雅黑" pitchFamily="34" charset="-122"/>
                <a:ea typeface="微软雅黑" pitchFamily="34" charset="-122"/>
              </a:rPr>
              <a:t>集团总收入由</a:t>
            </a:r>
            <a:r>
              <a:rPr lang="en-US" altLang="zh-CN" b="1" dirty="0">
                <a:solidFill>
                  <a:schemeClr val="tx1"/>
                </a:solidFill>
                <a:latin typeface="微软雅黑" pitchFamily="34" charset="-122"/>
                <a:ea typeface="微软雅黑" pitchFamily="34" charset="-122"/>
              </a:rPr>
              <a:t>2000</a:t>
            </a:r>
            <a:r>
              <a:rPr lang="zh-CN" altLang="en-US" b="1" dirty="0">
                <a:solidFill>
                  <a:schemeClr val="tx1"/>
                </a:solidFill>
                <a:latin typeface="微软雅黑" pitchFamily="34" charset="-122"/>
                <a:ea typeface="微软雅黑" pitchFamily="34" charset="-122"/>
              </a:rPr>
              <a:t>年的</a:t>
            </a:r>
            <a:r>
              <a:rPr lang="en-US" altLang="zh-CN" b="1" dirty="0">
                <a:solidFill>
                  <a:schemeClr val="tx1"/>
                </a:solidFill>
                <a:latin typeface="微软雅黑" pitchFamily="34" charset="-122"/>
                <a:ea typeface="微软雅黑" pitchFamily="34" charset="-122"/>
              </a:rPr>
              <a:t>100</a:t>
            </a:r>
            <a:r>
              <a:rPr lang="zh-CN" altLang="en-US" b="1" dirty="0">
                <a:solidFill>
                  <a:schemeClr val="tx1"/>
                </a:solidFill>
                <a:latin typeface="微软雅黑" pitchFamily="34" charset="-122"/>
                <a:ea typeface="微软雅黑" pitchFamily="34" charset="-122"/>
              </a:rPr>
              <a:t>亿增长到</a:t>
            </a:r>
            <a:r>
              <a:rPr lang="en-US" altLang="zh-CN" b="1" dirty="0">
                <a:solidFill>
                  <a:schemeClr val="tx1"/>
                </a:solidFill>
                <a:latin typeface="微软雅黑" pitchFamily="34" charset="-122"/>
                <a:ea typeface="微软雅黑" pitchFamily="34" charset="-122"/>
              </a:rPr>
              <a:t>2012</a:t>
            </a:r>
            <a:r>
              <a:rPr lang="zh-CN" altLang="en-US" b="1" dirty="0">
                <a:solidFill>
                  <a:schemeClr val="tx1"/>
                </a:solidFill>
                <a:latin typeface="微软雅黑" pitchFamily="34" charset="-122"/>
                <a:ea typeface="微软雅黑" pitchFamily="34" charset="-122"/>
              </a:rPr>
              <a:t>年的</a:t>
            </a:r>
            <a:r>
              <a:rPr lang="en-US" altLang="zh-CN" b="1" dirty="0">
                <a:solidFill>
                  <a:schemeClr val="tx1"/>
                </a:solidFill>
                <a:latin typeface="微软雅黑" pitchFamily="34" charset="-122"/>
                <a:ea typeface="微软雅黑" pitchFamily="34" charset="-122"/>
              </a:rPr>
              <a:t>618</a:t>
            </a:r>
            <a:r>
              <a:rPr lang="zh-CN" altLang="en-US" b="1" dirty="0">
                <a:solidFill>
                  <a:schemeClr val="tx1"/>
                </a:solidFill>
                <a:latin typeface="微软雅黑" pitchFamily="34" charset="-122"/>
                <a:ea typeface="微软雅黑" pitchFamily="34" charset="-122"/>
              </a:rPr>
              <a:t>亿元，总资产</a:t>
            </a:r>
            <a:r>
              <a:rPr lang="en-US" altLang="zh-CN" b="1" dirty="0">
                <a:solidFill>
                  <a:schemeClr val="tx1"/>
                </a:solidFill>
                <a:latin typeface="微软雅黑" pitchFamily="34" charset="-122"/>
                <a:ea typeface="微软雅黑" pitchFamily="34" charset="-122"/>
              </a:rPr>
              <a:t>786</a:t>
            </a:r>
            <a:r>
              <a:rPr lang="zh-CN" altLang="en-US" b="1" dirty="0">
                <a:solidFill>
                  <a:schemeClr val="tx1"/>
                </a:solidFill>
                <a:latin typeface="微软雅黑" pitchFamily="34" charset="-122"/>
                <a:ea typeface="微软雅黑" pitchFamily="34" charset="-122"/>
              </a:rPr>
              <a:t>亿元，拥有</a:t>
            </a:r>
            <a:r>
              <a:rPr lang="en-US" altLang="zh-CN" b="1" dirty="0">
                <a:solidFill>
                  <a:schemeClr val="tx1"/>
                </a:solidFill>
                <a:latin typeface="微软雅黑" pitchFamily="34" charset="-122"/>
                <a:ea typeface="微软雅黑" pitchFamily="34" charset="-122"/>
              </a:rPr>
              <a:t>6</a:t>
            </a:r>
            <a:r>
              <a:rPr lang="zh-CN" altLang="en-US" b="1" dirty="0">
                <a:solidFill>
                  <a:schemeClr val="tx1"/>
                </a:solidFill>
                <a:latin typeface="微软雅黑" pitchFamily="34" charset="-122"/>
                <a:ea typeface="微软雅黑" pitchFamily="34" charset="-122"/>
              </a:rPr>
              <a:t>家境内外上市公司</a:t>
            </a:r>
            <a:endParaRPr lang="en-US" altLang="zh-CN" b="1" dirty="0">
              <a:solidFill>
                <a:schemeClr val="tx1"/>
              </a:solidFill>
              <a:latin typeface="微软雅黑" pitchFamily="34" charset="-122"/>
              <a:ea typeface="微软雅黑" pitchFamily="34" charset="-122"/>
            </a:endParaRPr>
          </a:p>
        </p:txBody>
      </p:sp>
      <p:sp>
        <p:nvSpPr>
          <p:cNvPr id="33" name="TextBox 6"/>
          <p:cNvSpPr txBox="1">
            <a:spLocks noChangeArrowheads="1"/>
          </p:cNvSpPr>
          <p:nvPr/>
        </p:nvSpPr>
        <p:spPr bwMode="auto">
          <a:xfrm>
            <a:off x="214282" y="5143512"/>
            <a:ext cx="4572032" cy="1143008"/>
          </a:xfrm>
          <a:prstGeom prst="rect">
            <a:avLst/>
          </a:prstGeom>
          <a:noFill/>
          <a:ln w="9525">
            <a:noFill/>
            <a:miter lim="800000"/>
            <a:headEnd/>
            <a:tailEnd/>
          </a:ln>
        </p:spPr>
        <p:txBody>
          <a:bodyPr/>
          <a:lstStyle/>
          <a:p>
            <a:pPr marL="174625" indent="-174625" eaLnBrk="1" hangingPunct="1">
              <a:lnSpc>
                <a:spcPct val="150000"/>
              </a:lnSpc>
              <a:spcBef>
                <a:spcPts val="600"/>
              </a:spcBef>
              <a:buSzPct val="75000"/>
              <a:buFont typeface="Wingdings" pitchFamily="2" charset="2"/>
              <a:buBlip>
                <a:blip r:embed="rId6"/>
              </a:buBlip>
            </a:pPr>
            <a:r>
              <a:rPr lang="zh-CN" altLang="en-US" sz="1800" b="1" dirty="0">
                <a:solidFill>
                  <a:schemeClr val="tx1"/>
                </a:solidFill>
                <a:latin typeface="微软雅黑" pitchFamily="34" charset="-122"/>
                <a:ea typeface="微软雅黑" pitchFamily="34" charset="-122"/>
              </a:rPr>
              <a:t>良好的公司</a:t>
            </a:r>
            <a:r>
              <a:rPr lang="zh-CN" altLang="en-US" sz="1800" b="1" dirty="0" smtClean="0">
                <a:solidFill>
                  <a:schemeClr val="tx1"/>
                </a:solidFill>
                <a:latin typeface="微软雅黑" pitchFamily="34" charset="-122"/>
                <a:ea typeface="微软雅黑" pitchFamily="34" charset="-122"/>
              </a:rPr>
              <a:t>治理：</a:t>
            </a:r>
            <a:r>
              <a:rPr lang="zh-CN" altLang="en-US" b="1" dirty="0" smtClean="0">
                <a:solidFill>
                  <a:schemeClr val="tx1"/>
                </a:solidFill>
                <a:latin typeface="微软雅黑" pitchFamily="34" charset="-122"/>
                <a:ea typeface="微软雅黑" pitchFamily="34" charset="-122"/>
              </a:rPr>
              <a:t>管理</a:t>
            </a:r>
            <a:r>
              <a:rPr lang="zh-CN" altLang="en-US" b="1" dirty="0">
                <a:solidFill>
                  <a:schemeClr val="tx1"/>
                </a:solidFill>
                <a:latin typeface="微软雅黑" pitchFamily="34" charset="-122"/>
                <a:ea typeface="微软雅黑" pitchFamily="34" charset="-122"/>
              </a:rPr>
              <a:t>层持股和教育部监管体系保证了集团灵活高效的决 </a:t>
            </a:r>
            <a:r>
              <a:rPr lang="zh-CN" altLang="en-US" b="1" dirty="0" smtClean="0">
                <a:solidFill>
                  <a:schemeClr val="tx1"/>
                </a:solidFill>
                <a:latin typeface="微软雅黑" pitchFamily="34" charset="-122"/>
                <a:ea typeface="微软雅黑" pitchFamily="34" charset="-122"/>
              </a:rPr>
              <a:t> </a:t>
            </a:r>
            <a:r>
              <a:rPr lang="zh-CN" altLang="en-US" b="1" dirty="0">
                <a:solidFill>
                  <a:schemeClr val="tx1"/>
                </a:solidFill>
                <a:latin typeface="微软雅黑" pitchFamily="34" charset="-122"/>
                <a:ea typeface="微软雅黑" pitchFamily="34" charset="-122"/>
              </a:rPr>
              <a:t>策机制，管理团队专业化</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bwMode="auto">
          <a:xfrm>
            <a:off x="2643174" y="3000372"/>
            <a:ext cx="6500826" cy="857256"/>
          </a:xfrm>
          <a:prstGeom prst="rect">
            <a:avLst/>
          </a:prstGeom>
          <a:gradFill>
            <a:gsLst>
              <a:gs pos="0">
                <a:srgbClr val="0075C2"/>
              </a:gs>
              <a:gs pos="100000">
                <a:srgbClr val="00CCFF">
                  <a:alpha val="59000"/>
                </a:srgbClr>
              </a:gs>
            </a:gsLst>
            <a:lin ang="5400000" scaled="1"/>
          </a:gradFill>
          <a:ln w="9525" algn="ctr">
            <a:noFill/>
            <a:miter lim="800000"/>
            <a:headEnd/>
            <a:tailEnd/>
          </a:ln>
        </p:spPr>
        <p:txBody>
          <a:bodyPr wrap="square" lIns="79200" tIns="39600" rIns="79200" bIns="39600" rtlCol="0" anchor="ctr">
            <a:spAutoFit/>
          </a:bodyPr>
          <a:lstStyle/>
          <a:p>
            <a:pPr algn="ctr"/>
            <a:endParaRPr lang="zh-CN" altLang="en-US"/>
          </a:p>
        </p:txBody>
      </p:sp>
      <p:sp>
        <p:nvSpPr>
          <p:cNvPr id="9218" name="Rectangle 34"/>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9223" name="Group 4"/>
          <p:cNvGrpSpPr>
            <a:grpSpLocks/>
          </p:cNvGrpSpPr>
          <p:nvPr/>
        </p:nvGrpSpPr>
        <p:grpSpPr bwMode="auto">
          <a:xfrm>
            <a:off x="0" y="0"/>
            <a:ext cx="9144000" cy="1781175"/>
            <a:chOff x="0" y="0"/>
            <a:chExt cx="5760" cy="1122"/>
          </a:xfrm>
        </p:grpSpPr>
        <p:pic>
          <p:nvPicPr>
            <p:cNvPr id="9245"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9246"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9253" name="Text Box 35"/>
          <p:cNvSpPr>
            <a:spLocks noChangeArrowheads="1"/>
          </p:cNvSpPr>
          <p:nvPr/>
        </p:nvSpPr>
        <p:spPr bwMode="auto">
          <a:xfrm>
            <a:off x="3986213" y="954088"/>
            <a:ext cx="3941762" cy="688975"/>
          </a:xfrm>
          <a:prstGeom prst="rect">
            <a:avLst/>
          </a:prstGeom>
          <a:noFill/>
          <a:ln w="9525">
            <a:noFill/>
            <a:miter lim="800000"/>
            <a:headEnd/>
            <a:tailEnd/>
          </a:ln>
        </p:spPr>
        <p:txBody>
          <a:bodyPr lIns="79200" tIns="39600" rIns="79200" bIns="39600">
            <a:spAutoFit/>
          </a:bodyPr>
          <a:lstStyle/>
          <a:p>
            <a:pPr algn="r" eaLnBrk="1" hangingPunct="1">
              <a:spcBef>
                <a:spcPct val="50000"/>
              </a:spcBef>
            </a:pPr>
            <a:r>
              <a:rPr lang="zh-CN" altLang="en-US" sz="4000" b="1" i="1">
                <a:solidFill>
                  <a:srgbClr val="C00000"/>
                </a:solidFill>
                <a:latin typeface="微软雅黑" pitchFamily="34" charset="-122"/>
                <a:ea typeface="微软雅黑" pitchFamily="34" charset="-122"/>
                <a:sym typeface="黑体" pitchFamily="2" charset="-122"/>
              </a:rPr>
              <a:t>目录</a:t>
            </a:r>
            <a:endParaRPr lang="zh-CN" altLang="en-US" b="1" i="1">
              <a:solidFill>
                <a:srgbClr val="C00000"/>
              </a:solidFill>
              <a:latin typeface="微软雅黑" pitchFamily="34" charset="-122"/>
              <a:ea typeface="微软雅黑" pitchFamily="34" charset="-122"/>
            </a:endParaRPr>
          </a:p>
        </p:txBody>
      </p:sp>
      <p:sp>
        <p:nvSpPr>
          <p:cNvPr id="9254" name="Rectangle 7"/>
          <p:cNvSpPr>
            <a:spLocks noChangeArrowheads="1"/>
          </p:cNvSpPr>
          <p:nvPr/>
        </p:nvSpPr>
        <p:spPr bwMode="auto">
          <a:xfrm>
            <a:off x="6311900" y="1773238"/>
            <a:ext cx="2482850" cy="71437"/>
          </a:xfrm>
          <a:prstGeom prst="rect">
            <a:avLst/>
          </a:prstGeom>
          <a:gradFill rotWithShape="1">
            <a:gsLst>
              <a:gs pos="0">
                <a:srgbClr val="66CCFF"/>
              </a:gs>
              <a:gs pos="100000">
                <a:srgbClr val="FFFFFF">
                  <a:alpha val="0"/>
                </a:srgbClr>
              </a:gs>
            </a:gsLst>
            <a:lin ang="0" scaled="1"/>
          </a:gradFill>
          <a:ln w="9525">
            <a:noFill/>
            <a:miter lim="800000"/>
            <a:headEnd/>
            <a:tailEnd/>
          </a:ln>
        </p:spPr>
        <p:txBody>
          <a:bodyPr wrap="none" anchor="ctr"/>
          <a:lstStyle/>
          <a:p>
            <a:pPr algn="r" eaLnBrk="1" hangingPunct="1"/>
            <a:endParaRPr lang="zh-CN" altLang="en-US" b="1"/>
          </a:p>
        </p:txBody>
      </p:sp>
      <p:sp>
        <p:nvSpPr>
          <p:cNvPr id="9255" name="TextBox 6"/>
          <p:cNvSpPr txBox="1">
            <a:spLocks noChangeArrowheads="1"/>
          </p:cNvSpPr>
          <p:nvPr/>
        </p:nvSpPr>
        <p:spPr bwMode="auto">
          <a:xfrm>
            <a:off x="1012825" y="3067050"/>
            <a:ext cx="5006975" cy="708025"/>
          </a:xfrm>
          <a:prstGeom prst="rect">
            <a:avLst/>
          </a:prstGeom>
          <a:noFill/>
          <a:ln w="9525">
            <a:noFill/>
            <a:miter lim="800000"/>
            <a:headEnd/>
            <a:tailEnd/>
          </a:ln>
        </p:spPr>
        <p:txBody>
          <a:bodyPr>
            <a:spAutoFit/>
          </a:bodyPr>
          <a:lstStyle/>
          <a:p>
            <a:pPr algn="r" eaLnBrk="1" hangingPunct="1"/>
            <a:r>
              <a:rPr lang="zh-CN" altLang="en-US" sz="4000" b="1">
                <a:solidFill>
                  <a:schemeClr val="tx1"/>
                </a:solidFill>
                <a:latin typeface="微软雅黑" pitchFamily="34" charset="-122"/>
                <a:ea typeface="微软雅黑" pitchFamily="34" charset="-122"/>
              </a:rPr>
              <a:t>一、公司概况</a:t>
            </a:r>
          </a:p>
        </p:txBody>
      </p:sp>
      <p:sp>
        <p:nvSpPr>
          <p:cNvPr id="9257" name="TextBox 8"/>
          <p:cNvSpPr txBox="1">
            <a:spLocks noChangeArrowheads="1"/>
          </p:cNvSpPr>
          <p:nvPr/>
        </p:nvSpPr>
        <p:spPr bwMode="auto">
          <a:xfrm>
            <a:off x="-495300" y="4092575"/>
            <a:ext cx="8010525" cy="708025"/>
          </a:xfrm>
          <a:prstGeom prst="rect">
            <a:avLst/>
          </a:prstGeom>
          <a:noFill/>
          <a:ln w="9525">
            <a:noFill/>
            <a:miter lim="800000"/>
            <a:headEnd/>
            <a:tailEnd/>
          </a:ln>
        </p:spPr>
        <p:txBody>
          <a:bodyPr>
            <a:spAutoFit/>
          </a:bodyPr>
          <a:lstStyle/>
          <a:p>
            <a:pPr algn="r" eaLnBrk="1" hangingPunct="1"/>
            <a:r>
              <a:rPr lang="zh-CN" altLang="en-US" sz="4000" b="1">
                <a:solidFill>
                  <a:schemeClr val="tx1"/>
                </a:solidFill>
                <a:latin typeface="微软雅黑" pitchFamily="34" charset="-122"/>
                <a:ea typeface="微软雅黑" pitchFamily="34" charset="-122"/>
              </a:rPr>
              <a:t>二、定位与发展战略</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4"/>
          <p:cNvSpPr txBox="1">
            <a:spLocks/>
          </p:cNvSpPr>
          <p:nvPr/>
        </p:nvSpPr>
        <p:spPr bwMode="auto">
          <a:xfrm>
            <a:off x="1692275" y="765175"/>
            <a:ext cx="7086600" cy="1068388"/>
          </a:xfrm>
          <a:prstGeom prst="rect">
            <a:avLst/>
          </a:prstGeom>
          <a:noFill/>
          <a:ln w="9525">
            <a:noFill/>
            <a:miter lim="800000"/>
            <a:headEnd/>
            <a:tailEnd/>
          </a:ln>
        </p:spPr>
        <p:txBody>
          <a:bodyPr>
            <a:spAutoFit/>
          </a:bodyPr>
          <a:lstStyle/>
          <a:p>
            <a:pPr marL="285750" indent="-285750" algn="r" eaLnBrk="1" hangingPunct="1">
              <a:buClr>
                <a:srgbClr val="FF3300"/>
              </a:buClr>
            </a:pPr>
            <a:r>
              <a:rPr lang="en-US" altLang="zh-CN" sz="2800" b="1" dirty="0">
                <a:solidFill>
                  <a:srgbClr val="333333"/>
                </a:solidFill>
                <a:latin typeface="微软雅黑" pitchFamily="34" charset="-122"/>
                <a:ea typeface="微软雅黑" pitchFamily="34" charset="-122"/>
                <a:cs typeface="Arial" pitchFamily="34" charset="0"/>
              </a:rPr>
              <a:t>4</a:t>
            </a:r>
            <a:r>
              <a:rPr lang="zh-CN" altLang="en-US" sz="2800" b="1" dirty="0">
                <a:solidFill>
                  <a:srgbClr val="333333"/>
                </a:solidFill>
                <a:latin typeface="微软雅黑" pitchFamily="34" charset="-122"/>
                <a:ea typeface="微软雅黑" pitchFamily="34" charset="-122"/>
                <a:cs typeface="Arial" pitchFamily="34" charset="0"/>
              </a:rPr>
              <a:t>、依托股东丰富资源</a:t>
            </a:r>
          </a:p>
          <a:p>
            <a:pPr marL="285750" indent="-285750" algn="r" eaLnBrk="1" hangingPunct="1">
              <a:buClr>
                <a:srgbClr val="FF3300"/>
              </a:buClr>
            </a:pPr>
            <a:r>
              <a:rPr lang="zh-CN" altLang="en-US" sz="3600" b="1" dirty="0">
                <a:solidFill>
                  <a:srgbClr val="CC3300"/>
                </a:solidFill>
                <a:latin typeface="微软雅黑" pitchFamily="34" charset="-122"/>
                <a:ea typeface="微软雅黑" pitchFamily="34" charset="-122"/>
                <a:cs typeface="Arial" pitchFamily="34" charset="0"/>
              </a:rPr>
              <a:t>打造协同和互动</a:t>
            </a:r>
          </a:p>
        </p:txBody>
      </p:sp>
      <p:sp>
        <p:nvSpPr>
          <p:cNvPr id="20"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grpSp>
        <p:nvGrpSpPr>
          <p:cNvPr id="21" name="Group 78"/>
          <p:cNvGrpSpPr>
            <a:grpSpLocks/>
          </p:cNvGrpSpPr>
          <p:nvPr/>
        </p:nvGrpSpPr>
        <p:grpSpPr bwMode="auto">
          <a:xfrm>
            <a:off x="755650" y="2527312"/>
            <a:ext cx="7688263" cy="2616200"/>
            <a:chOff x="476" y="1616"/>
            <a:chExt cx="4843" cy="1648"/>
          </a:xfrm>
        </p:grpSpPr>
        <p:sp>
          <p:nvSpPr>
            <p:cNvPr id="22" name="矩形 21"/>
            <p:cNvSpPr/>
            <p:nvPr/>
          </p:nvSpPr>
          <p:spPr>
            <a:xfrm>
              <a:off x="2971" y="2070"/>
              <a:ext cx="398" cy="173"/>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fontAlgn="auto" hangingPunct="1">
                <a:spcBef>
                  <a:spcPts val="0"/>
                </a:spcBef>
                <a:spcAft>
                  <a:spcPts val="0"/>
                </a:spcAft>
                <a:defRPr/>
              </a:pPr>
              <a:r>
                <a:rPr lang="en-US" altLang="zh-CN" sz="1200" b="1" dirty="0" smtClean="0">
                  <a:solidFill>
                    <a:srgbClr val="00355F"/>
                  </a:solidFill>
                  <a:latin typeface="+mj-lt"/>
                  <a:ea typeface="SC STKaiti" pitchFamily="2" charset="-122"/>
                </a:rPr>
                <a:t>(70%) </a:t>
              </a:r>
              <a:endParaRPr lang="zh-CN" altLang="en-US" sz="1200" b="1" dirty="0" smtClean="0">
                <a:solidFill>
                  <a:srgbClr val="00355F"/>
                </a:solidFill>
                <a:latin typeface="+mj-lt"/>
                <a:ea typeface="SC STKaiti" pitchFamily="2" charset="-122"/>
              </a:endParaRPr>
            </a:p>
          </p:txBody>
        </p:sp>
        <p:sp>
          <p:nvSpPr>
            <p:cNvPr id="23" name="矩形 22"/>
            <p:cNvSpPr/>
            <p:nvPr/>
          </p:nvSpPr>
          <p:spPr>
            <a:xfrm>
              <a:off x="1247" y="2070"/>
              <a:ext cx="531" cy="173"/>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fontAlgn="auto" hangingPunct="1">
                <a:spcBef>
                  <a:spcPts val="0"/>
                </a:spcBef>
                <a:spcAft>
                  <a:spcPts val="0"/>
                </a:spcAft>
                <a:defRPr/>
              </a:pPr>
              <a:r>
                <a:rPr lang="en-US" altLang="zh-CN" sz="1200" b="1" dirty="0" smtClean="0">
                  <a:solidFill>
                    <a:srgbClr val="00355F"/>
                  </a:solidFill>
                  <a:latin typeface="+mj-lt"/>
                  <a:ea typeface="SC STKaiti" pitchFamily="2" charset="-122"/>
                </a:rPr>
                <a:t>(28.75%) </a:t>
              </a:r>
              <a:endParaRPr lang="zh-CN" altLang="en-US" sz="1200" b="1" dirty="0" smtClean="0">
                <a:solidFill>
                  <a:srgbClr val="00355F"/>
                </a:solidFill>
                <a:latin typeface="+mj-lt"/>
                <a:ea typeface="SC STKaiti" pitchFamily="2" charset="-122"/>
              </a:endParaRPr>
            </a:p>
          </p:txBody>
        </p:sp>
        <p:sp>
          <p:nvSpPr>
            <p:cNvPr id="24" name="矩形 23"/>
            <p:cNvSpPr/>
            <p:nvPr/>
          </p:nvSpPr>
          <p:spPr>
            <a:xfrm>
              <a:off x="4785" y="2115"/>
              <a:ext cx="478" cy="173"/>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fontAlgn="auto" hangingPunct="1">
                <a:spcBef>
                  <a:spcPts val="0"/>
                </a:spcBef>
                <a:spcAft>
                  <a:spcPts val="0"/>
                </a:spcAft>
                <a:defRPr/>
              </a:pPr>
              <a:r>
                <a:rPr lang="en-US" altLang="zh-CN" sz="1200" b="1" dirty="0" smtClean="0">
                  <a:solidFill>
                    <a:srgbClr val="00355F"/>
                  </a:solidFill>
                  <a:latin typeface="+mj-lt"/>
                  <a:ea typeface="SC STKaiti" pitchFamily="2" charset="-122"/>
                </a:rPr>
                <a:t>(1.25%) </a:t>
              </a:r>
              <a:endParaRPr lang="zh-CN" altLang="en-US" sz="1200" b="1" dirty="0" smtClean="0">
                <a:solidFill>
                  <a:srgbClr val="00355F"/>
                </a:solidFill>
                <a:latin typeface="+mj-lt"/>
                <a:ea typeface="SC STKaiti" pitchFamily="2" charset="-122"/>
              </a:endParaRPr>
            </a:p>
          </p:txBody>
        </p:sp>
        <p:grpSp>
          <p:nvGrpSpPr>
            <p:cNvPr id="25" name="Group 77"/>
            <p:cNvGrpSpPr>
              <a:grpSpLocks/>
            </p:cNvGrpSpPr>
            <p:nvPr/>
          </p:nvGrpSpPr>
          <p:grpSpPr bwMode="auto">
            <a:xfrm>
              <a:off x="476" y="1616"/>
              <a:ext cx="4843" cy="1648"/>
              <a:chOff x="476" y="1616"/>
              <a:chExt cx="4843" cy="1648"/>
            </a:xfrm>
          </p:grpSpPr>
          <p:grpSp>
            <p:nvGrpSpPr>
              <p:cNvPr id="26" name="Group 5"/>
              <p:cNvGrpSpPr>
                <a:grpSpLocks noChangeAspect="1"/>
              </p:cNvGrpSpPr>
              <p:nvPr/>
            </p:nvGrpSpPr>
            <p:grpSpPr bwMode="auto">
              <a:xfrm>
                <a:off x="2200" y="1626"/>
                <a:ext cx="1220" cy="308"/>
                <a:chOff x="444" y="1510"/>
                <a:chExt cx="4870" cy="1302"/>
              </a:xfrm>
            </p:grpSpPr>
            <p:sp>
              <p:nvSpPr>
                <p:cNvPr id="37" name="Freeform 6"/>
                <p:cNvSpPr>
                  <a:spLocks/>
                </p:cNvSpPr>
                <p:nvPr/>
              </p:nvSpPr>
              <p:spPr bwMode="auto">
                <a:xfrm>
                  <a:off x="735" y="1510"/>
                  <a:ext cx="1010" cy="1010"/>
                </a:xfrm>
                <a:custGeom>
                  <a:avLst/>
                  <a:gdLst>
                    <a:gd name="T0" fmla="*/ 288 w 1011"/>
                    <a:gd name="T1" fmla="*/ 0 h 1011"/>
                    <a:gd name="T2" fmla="*/ 1011 w 1011"/>
                    <a:gd name="T3" fmla="*/ 0 h 1011"/>
                    <a:gd name="T4" fmla="*/ 1011 w 1011"/>
                    <a:gd name="T5" fmla="*/ 723 h 1011"/>
                    <a:gd name="T6" fmla="*/ 723 w 1011"/>
                    <a:gd name="T7" fmla="*/ 1011 h 1011"/>
                    <a:gd name="T8" fmla="*/ 723 w 1011"/>
                    <a:gd name="T9" fmla="*/ 288 h 1011"/>
                    <a:gd name="T10" fmla="*/ 0 w 1011"/>
                    <a:gd name="T11" fmla="*/ 288 h 1011"/>
                    <a:gd name="T12" fmla="*/ 288 w 1011"/>
                    <a:gd name="T13" fmla="*/ 0 h 1011"/>
                  </a:gdLst>
                  <a:ahLst/>
                  <a:cxnLst>
                    <a:cxn ang="0">
                      <a:pos x="T0" y="T1"/>
                    </a:cxn>
                    <a:cxn ang="0">
                      <a:pos x="T2" y="T3"/>
                    </a:cxn>
                    <a:cxn ang="0">
                      <a:pos x="T4" y="T5"/>
                    </a:cxn>
                    <a:cxn ang="0">
                      <a:pos x="T6" y="T7"/>
                    </a:cxn>
                    <a:cxn ang="0">
                      <a:pos x="T8" y="T9"/>
                    </a:cxn>
                    <a:cxn ang="0">
                      <a:pos x="T10" y="T11"/>
                    </a:cxn>
                    <a:cxn ang="0">
                      <a:pos x="T12" y="T13"/>
                    </a:cxn>
                  </a:cxnLst>
                  <a:rect l="0" t="0" r="r" b="b"/>
                  <a:pathLst>
                    <a:path w="1011" h="1011">
                      <a:moveTo>
                        <a:pt x="288" y="0"/>
                      </a:moveTo>
                      <a:lnTo>
                        <a:pt x="1011" y="0"/>
                      </a:lnTo>
                      <a:lnTo>
                        <a:pt x="1011" y="723"/>
                      </a:lnTo>
                      <a:lnTo>
                        <a:pt x="723" y="1011"/>
                      </a:lnTo>
                      <a:lnTo>
                        <a:pt x="723" y="288"/>
                      </a:lnTo>
                      <a:lnTo>
                        <a:pt x="0" y="288"/>
                      </a:lnTo>
                      <a:lnTo>
                        <a:pt x="288" y="0"/>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38" name="Freeform 7"/>
                <p:cNvSpPr>
                  <a:spLocks/>
                </p:cNvSpPr>
                <p:nvPr/>
              </p:nvSpPr>
              <p:spPr bwMode="auto">
                <a:xfrm>
                  <a:off x="444" y="1793"/>
                  <a:ext cx="1010" cy="1019"/>
                </a:xfrm>
                <a:custGeom>
                  <a:avLst/>
                  <a:gdLst>
                    <a:gd name="T0" fmla="*/ 722 w 1013"/>
                    <a:gd name="T1" fmla="*/ 1014 h 1014"/>
                    <a:gd name="T2" fmla="*/ 0 w 1013"/>
                    <a:gd name="T3" fmla="*/ 1014 h 1014"/>
                    <a:gd name="T4" fmla="*/ 0 w 1013"/>
                    <a:gd name="T5" fmla="*/ 291 h 1014"/>
                    <a:gd name="T6" fmla="*/ 290 w 1013"/>
                    <a:gd name="T7" fmla="*/ 0 h 1014"/>
                    <a:gd name="T8" fmla="*/ 290 w 1013"/>
                    <a:gd name="T9" fmla="*/ 723 h 1014"/>
                    <a:gd name="T10" fmla="*/ 1013 w 1013"/>
                    <a:gd name="T11" fmla="*/ 723 h 1014"/>
                    <a:gd name="T12" fmla="*/ 722 w 1013"/>
                    <a:gd name="T13" fmla="*/ 1014 h 1014"/>
                  </a:gdLst>
                  <a:ahLst/>
                  <a:cxnLst>
                    <a:cxn ang="0">
                      <a:pos x="T0" y="T1"/>
                    </a:cxn>
                    <a:cxn ang="0">
                      <a:pos x="T2" y="T3"/>
                    </a:cxn>
                    <a:cxn ang="0">
                      <a:pos x="T4" y="T5"/>
                    </a:cxn>
                    <a:cxn ang="0">
                      <a:pos x="T6" y="T7"/>
                    </a:cxn>
                    <a:cxn ang="0">
                      <a:pos x="T8" y="T9"/>
                    </a:cxn>
                    <a:cxn ang="0">
                      <a:pos x="T10" y="T11"/>
                    </a:cxn>
                    <a:cxn ang="0">
                      <a:pos x="T12" y="T13"/>
                    </a:cxn>
                  </a:cxnLst>
                  <a:rect l="0" t="0" r="r" b="b"/>
                  <a:pathLst>
                    <a:path w="1013" h="1014">
                      <a:moveTo>
                        <a:pt x="722" y="1014"/>
                      </a:moveTo>
                      <a:lnTo>
                        <a:pt x="0" y="1014"/>
                      </a:lnTo>
                      <a:lnTo>
                        <a:pt x="0" y="291"/>
                      </a:lnTo>
                      <a:lnTo>
                        <a:pt x="290" y="0"/>
                      </a:lnTo>
                      <a:lnTo>
                        <a:pt x="290" y="723"/>
                      </a:lnTo>
                      <a:lnTo>
                        <a:pt x="1013" y="723"/>
                      </a:lnTo>
                      <a:lnTo>
                        <a:pt x="722" y="1014"/>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39" name="Freeform 8"/>
                <p:cNvSpPr>
                  <a:spLocks noEditPoints="1"/>
                </p:cNvSpPr>
                <p:nvPr/>
              </p:nvSpPr>
              <p:spPr bwMode="auto">
                <a:xfrm>
                  <a:off x="3809" y="1510"/>
                  <a:ext cx="715" cy="719"/>
                </a:xfrm>
                <a:custGeom>
                  <a:avLst/>
                  <a:gdLst>
                    <a:gd name="T0" fmla="*/ 303 w 303"/>
                    <a:gd name="T1" fmla="*/ 202 h 304"/>
                    <a:gd name="T2" fmla="*/ 185 w 303"/>
                    <a:gd name="T3" fmla="*/ 202 h 304"/>
                    <a:gd name="T4" fmla="*/ 185 w 303"/>
                    <a:gd name="T5" fmla="*/ 188 h 304"/>
                    <a:gd name="T6" fmla="*/ 294 w 303"/>
                    <a:gd name="T7" fmla="*/ 188 h 304"/>
                    <a:gd name="T8" fmla="*/ 294 w 303"/>
                    <a:gd name="T9" fmla="*/ 155 h 304"/>
                    <a:gd name="T10" fmla="*/ 185 w 303"/>
                    <a:gd name="T11" fmla="*/ 155 h 304"/>
                    <a:gd name="T12" fmla="*/ 185 w 303"/>
                    <a:gd name="T13" fmla="*/ 141 h 304"/>
                    <a:gd name="T14" fmla="*/ 294 w 303"/>
                    <a:gd name="T15" fmla="*/ 141 h 304"/>
                    <a:gd name="T16" fmla="*/ 294 w 303"/>
                    <a:gd name="T17" fmla="*/ 110 h 304"/>
                    <a:gd name="T18" fmla="*/ 185 w 303"/>
                    <a:gd name="T19" fmla="*/ 110 h 304"/>
                    <a:gd name="T20" fmla="*/ 185 w 303"/>
                    <a:gd name="T21" fmla="*/ 96 h 304"/>
                    <a:gd name="T22" fmla="*/ 294 w 303"/>
                    <a:gd name="T23" fmla="*/ 96 h 304"/>
                    <a:gd name="T24" fmla="*/ 294 w 303"/>
                    <a:gd name="T25" fmla="*/ 65 h 304"/>
                    <a:gd name="T26" fmla="*/ 185 w 303"/>
                    <a:gd name="T27" fmla="*/ 65 h 304"/>
                    <a:gd name="T28" fmla="*/ 185 w 303"/>
                    <a:gd name="T29" fmla="*/ 51 h 304"/>
                    <a:gd name="T30" fmla="*/ 294 w 303"/>
                    <a:gd name="T31" fmla="*/ 51 h 304"/>
                    <a:gd name="T32" fmla="*/ 294 w 303"/>
                    <a:gd name="T33" fmla="*/ 18 h 304"/>
                    <a:gd name="T34" fmla="*/ 185 w 303"/>
                    <a:gd name="T35" fmla="*/ 18 h 304"/>
                    <a:gd name="T36" fmla="*/ 185 w 303"/>
                    <a:gd name="T37" fmla="*/ 0 h 304"/>
                    <a:gd name="T38" fmla="*/ 123 w 303"/>
                    <a:gd name="T39" fmla="*/ 0 h 304"/>
                    <a:gd name="T40" fmla="*/ 123 w 303"/>
                    <a:gd name="T41" fmla="*/ 18 h 304"/>
                    <a:gd name="T42" fmla="*/ 94 w 303"/>
                    <a:gd name="T43" fmla="*/ 18 h 304"/>
                    <a:gd name="T44" fmla="*/ 99 w 303"/>
                    <a:gd name="T45" fmla="*/ 2 h 304"/>
                    <a:gd name="T46" fmla="*/ 37 w 303"/>
                    <a:gd name="T47" fmla="*/ 2 h 304"/>
                    <a:gd name="T48" fmla="*/ 0 w 303"/>
                    <a:gd name="T49" fmla="*/ 65 h 304"/>
                    <a:gd name="T50" fmla="*/ 0 w 303"/>
                    <a:gd name="T51" fmla="*/ 98 h 304"/>
                    <a:gd name="T52" fmla="*/ 8 w 303"/>
                    <a:gd name="T53" fmla="*/ 97 h 304"/>
                    <a:gd name="T54" fmla="*/ 8 w 303"/>
                    <a:gd name="T55" fmla="*/ 188 h 304"/>
                    <a:gd name="T56" fmla="*/ 66 w 303"/>
                    <a:gd name="T57" fmla="*/ 188 h 304"/>
                    <a:gd name="T58" fmla="*/ 123 w 303"/>
                    <a:gd name="T59" fmla="*/ 188 h 304"/>
                    <a:gd name="T60" fmla="*/ 123 w 303"/>
                    <a:gd name="T61" fmla="*/ 202 h 304"/>
                    <a:gd name="T62" fmla="*/ 0 w 303"/>
                    <a:gd name="T63" fmla="*/ 202 h 304"/>
                    <a:gd name="T64" fmla="*/ 0 w 303"/>
                    <a:gd name="T65" fmla="*/ 233 h 304"/>
                    <a:gd name="T66" fmla="*/ 49 w 303"/>
                    <a:gd name="T67" fmla="*/ 233 h 304"/>
                    <a:gd name="T68" fmla="*/ 0 w 303"/>
                    <a:gd name="T69" fmla="*/ 267 h 304"/>
                    <a:gd name="T70" fmla="*/ 0 w 303"/>
                    <a:gd name="T71" fmla="*/ 302 h 304"/>
                    <a:gd name="T72" fmla="*/ 108 w 303"/>
                    <a:gd name="T73" fmla="*/ 233 h 304"/>
                    <a:gd name="T74" fmla="*/ 123 w 303"/>
                    <a:gd name="T75" fmla="*/ 233 h 304"/>
                    <a:gd name="T76" fmla="*/ 123 w 303"/>
                    <a:gd name="T77" fmla="*/ 303 h 304"/>
                    <a:gd name="T78" fmla="*/ 185 w 303"/>
                    <a:gd name="T79" fmla="*/ 303 h 304"/>
                    <a:gd name="T80" fmla="*/ 185 w 303"/>
                    <a:gd name="T81" fmla="*/ 233 h 304"/>
                    <a:gd name="T82" fmla="*/ 198 w 303"/>
                    <a:gd name="T83" fmla="*/ 233 h 304"/>
                    <a:gd name="T84" fmla="*/ 303 w 303"/>
                    <a:gd name="T85" fmla="*/ 303 h 304"/>
                    <a:gd name="T86" fmla="*/ 303 w 303"/>
                    <a:gd name="T87" fmla="*/ 267 h 304"/>
                    <a:gd name="T88" fmla="*/ 259 w 303"/>
                    <a:gd name="T89" fmla="*/ 233 h 304"/>
                    <a:gd name="T90" fmla="*/ 303 w 303"/>
                    <a:gd name="T91" fmla="*/ 233 h 304"/>
                    <a:gd name="T92" fmla="*/ 303 w 303"/>
                    <a:gd name="T93" fmla="*/ 202 h 304"/>
                    <a:gd name="T94" fmla="*/ 123 w 303"/>
                    <a:gd name="T95" fmla="*/ 155 h 304"/>
                    <a:gd name="T96" fmla="*/ 66 w 303"/>
                    <a:gd name="T97" fmla="*/ 155 h 304"/>
                    <a:gd name="T98" fmla="*/ 66 w 303"/>
                    <a:gd name="T99" fmla="*/ 141 h 304"/>
                    <a:gd name="T100" fmla="*/ 123 w 303"/>
                    <a:gd name="T101" fmla="*/ 141 h 304"/>
                    <a:gd name="T102" fmla="*/ 123 w 303"/>
                    <a:gd name="T103" fmla="*/ 155 h 304"/>
                    <a:gd name="T104" fmla="*/ 123 w 303"/>
                    <a:gd name="T105" fmla="*/ 110 h 304"/>
                    <a:gd name="T106" fmla="*/ 66 w 303"/>
                    <a:gd name="T107" fmla="*/ 110 h 304"/>
                    <a:gd name="T108" fmla="*/ 66 w 303"/>
                    <a:gd name="T109" fmla="*/ 96 h 304"/>
                    <a:gd name="T110" fmla="*/ 123 w 303"/>
                    <a:gd name="T111" fmla="*/ 96 h 304"/>
                    <a:gd name="T112" fmla="*/ 123 w 303"/>
                    <a:gd name="T113" fmla="*/ 110 h 304"/>
                    <a:gd name="T114" fmla="*/ 123 w 303"/>
                    <a:gd name="T115" fmla="*/ 65 h 304"/>
                    <a:gd name="T116" fmla="*/ 68 w 303"/>
                    <a:gd name="T117" fmla="*/ 65 h 304"/>
                    <a:gd name="T118" fmla="*/ 78 w 303"/>
                    <a:gd name="T119" fmla="*/ 51 h 304"/>
                    <a:gd name="T120" fmla="*/ 123 w 303"/>
                    <a:gd name="T121" fmla="*/ 51 h 304"/>
                    <a:gd name="T122" fmla="*/ 123 w 303"/>
                    <a:gd name="T123" fmla="*/ 65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3" h="304">
                      <a:moveTo>
                        <a:pt x="303" y="202"/>
                      </a:moveTo>
                      <a:cubicBezTo>
                        <a:pt x="185" y="202"/>
                        <a:pt x="185" y="202"/>
                        <a:pt x="185" y="202"/>
                      </a:cubicBezTo>
                      <a:cubicBezTo>
                        <a:pt x="185" y="188"/>
                        <a:pt x="185" y="188"/>
                        <a:pt x="185" y="188"/>
                      </a:cubicBezTo>
                      <a:cubicBezTo>
                        <a:pt x="294" y="188"/>
                        <a:pt x="294" y="188"/>
                        <a:pt x="294" y="188"/>
                      </a:cubicBezTo>
                      <a:cubicBezTo>
                        <a:pt x="294" y="155"/>
                        <a:pt x="294" y="155"/>
                        <a:pt x="294" y="155"/>
                      </a:cubicBezTo>
                      <a:cubicBezTo>
                        <a:pt x="185" y="155"/>
                        <a:pt x="185" y="155"/>
                        <a:pt x="185" y="155"/>
                      </a:cubicBezTo>
                      <a:cubicBezTo>
                        <a:pt x="185" y="141"/>
                        <a:pt x="185" y="141"/>
                        <a:pt x="185" y="141"/>
                      </a:cubicBezTo>
                      <a:cubicBezTo>
                        <a:pt x="294" y="141"/>
                        <a:pt x="294" y="141"/>
                        <a:pt x="294" y="141"/>
                      </a:cubicBezTo>
                      <a:cubicBezTo>
                        <a:pt x="294" y="110"/>
                        <a:pt x="294" y="110"/>
                        <a:pt x="294" y="110"/>
                      </a:cubicBezTo>
                      <a:cubicBezTo>
                        <a:pt x="185" y="110"/>
                        <a:pt x="185" y="110"/>
                        <a:pt x="185" y="110"/>
                      </a:cubicBezTo>
                      <a:cubicBezTo>
                        <a:pt x="185" y="96"/>
                        <a:pt x="185" y="96"/>
                        <a:pt x="185" y="96"/>
                      </a:cubicBezTo>
                      <a:cubicBezTo>
                        <a:pt x="294" y="96"/>
                        <a:pt x="294" y="96"/>
                        <a:pt x="294" y="96"/>
                      </a:cubicBezTo>
                      <a:cubicBezTo>
                        <a:pt x="294" y="65"/>
                        <a:pt x="294" y="65"/>
                        <a:pt x="294" y="65"/>
                      </a:cubicBezTo>
                      <a:cubicBezTo>
                        <a:pt x="185" y="65"/>
                        <a:pt x="185" y="65"/>
                        <a:pt x="185" y="65"/>
                      </a:cubicBezTo>
                      <a:cubicBezTo>
                        <a:pt x="185" y="51"/>
                        <a:pt x="185" y="51"/>
                        <a:pt x="185" y="51"/>
                      </a:cubicBezTo>
                      <a:cubicBezTo>
                        <a:pt x="294" y="51"/>
                        <a:pt x="294" y="51"/>
                        <a:pt x="294" y="51"/>
                      </a:cubicBezTo>
                      <a:cubicBezTo>
                        <a:pt x="294" y="18"/>
                        <a:pt x="294" y="18"/>
                        <a:pt x="294" y="18"/>
                      </a:cubicBezTo>
                      <a:cubicBezTo>
                        <a:pt x="185" y="18"/>
                        <a:pt x="185" y="18"/>
                        <a:pt x="185" y="18"/>
                      </a:cubicBezTo>
                      <a:cubicBezTo>
                        <a:pt x="185" y="0"/>
                        <a:pt x="185" y="0"/>
                        <a:pt x="185" y="0"/>
                      </a:cubicBezTo>
                      <a:cubicBezTo>
                        <a:pt x="123" y="0"/>
                        <a:pt x="123" y="0"/>
                        <a:pt x="123" y="0"/>
                      </a:cubicBezTo>
                      <a:cubicBezTo>
                        <a:pt x="123" y="18"/>
                        <a:pt x="123" y="18"/>
                        <a:pt x="123" y="18"/>
                      </a:cubicBezTo>
                      <a:cubicBezTo>
                        <a:pt x="94" y="18"/>
                        <a:pt x="94" y="18"/>
                        <a:pt x="94" y="18"/>
                      </a:cubicBezTo>
                      <a:cubicBezTo>
                        <a:pt x="97" y="8"/>
                        <a:pt x="99" y="2"/>
                        <a:pt x="99" y="2"/>
                      </a:cubicBezTo>
                      <a:cubicBezTo>
                        <a:pt x="37" y="2"/>
                        <a:pt x="37" y="2"/>
                        <a:pt x="37" y="2"/>
                      </a:cubicBezTo>
                      <a:cubicBezTo>
                        <a:pt x="24" y="48"/>
                        <a:pt x="0" y="65"/>
                        <a:pt x="0" y="65"/>
                      </a:cubicBezTo>
                      <a:cubicBezTo>
                        <a:pt x="0" y="98"/>
                        <a:pt x="0" y="98"/>
                        <a:pt x="0" y="98"/>
                      </a:cubicBezTo>
                      <a:cubicBezTo>
                        <a:pt x="3" y="98"/>
                        <a:pt x="6" y="97"/>
                        <a:pt x="8" y="97"/>
                      </a:cubicBezTo>
                      <a:cubicBezTo>
                        <a:pt x="8" y="188"/>
                        <a:pt x="8" y="188"/>
                        <a:pt x="8" y="188"/>
                      </a:cubicBezTo>
                      <a:cubicBezTo>
                        <a:pt x="66" y="188"/>
                        <a:pt x="66" y="188"/>
                        <a:pt x="66" y="188"/>
                      </a:cubicBezTo>
                      <a:cubicBezTo>
                        <a:pt x="123" y="188"/>
                        <a:pt x="123" y="188"/>
                        <a:pt x="123" y="188"/>
                      </a:cubicBezTo>
                      <a:cubicBezTo>
                        <a:pt x="123" y="202"/>
                        <a:pt x="123" y="202"/>
                        <a:pt x="123" y="202"/>
                      </a:cubicBezTo>
                      <a:cubicBezTo>
                        <a:pt x="0" y="202"/>
                        <a:pt x="0" y="202"/>
                        <a:pt x="0" y="202"/>
                      </a:cubicBezTo>
                      <a:cubicBezTo>
                        <a:pt x="0" y="233"/>
                        <a:pt x="0" y="233"/>
                        <a:pt x="0" y="233"/>
                      </a:cubicBezTo>
                      <a:cubicBezTo>
                        <a:pt x="49" y="233"/>
                        <a:pt x="49" y="233"/>
                        <a:pt x="49" y="233"/>
                      </a:cubicBezTo>
                      <a:cubicBezTo>
                        <a:pt x="45" y="241"/>
                        <a:pt x="30" y="258"/>
                        <a:pt x="0" y="267"/>
                      </a:cubicBezTo>
                      <a:cubicBezTo>
                        <a:pt x="0" y="302"/>
                        <a:pt x="0" y="302"/>
                        <a:pt x="0" y="302"/>
                      </a:cubicBezTo>
                      <a:cubicBezTo>
                        <a:pt x="0" y="302"/>
                        <a:pt x="75" y="304"/>
                        <a:pt x="108" y="233"/>
                      </a:cubicBezTo>
                      <a:cubicBezTo>
                        <a:pt x="123" y="233"/>
                        <a:pt x="123" y="233"/>
                        <a:pt x="123" y="233"/>
                      </a:cubicBezTo>
                      <a:cubicBezTo>
                        <a:pt x="123" y="303"/>
                        <a:pt x="123" y="303"/>
                        <a:pt x="123" y="303"/>
                      </a:cubicBezTo>
                      <a:cubicBezTo>
                        <a:pt x="185" y="303"/>
                        <a:pt x="185" y="303"/>
                        <a:pt x="185" y="303"/>
                      </a:cubicBezTo>
                      <a:cubicBezTo>
                        <a:pt x="185" y="233"/>
                        <a:pt x="185" y="233"/>
                        <a:pt x="185" y="233"/>
                      </a:cubicBezTo>
                      <a:cubicBezTo>
                        <a:pt x="198" y="233"/>
                        <a:pt x="198" y="233"/>
                        <a:pt x="198" y="233"/>
                      </a:cubicBezTo>
                      <a:cubicBezTo>
                        <a:pt x="205" y="248"/>
                        <a:pt x="234" y="298"/>
                        <a:pt x="303" y="303"/>
                      </a:cubicBezTo>
                      <a:cubicBezTo>
                        <a:pt x="303" y="267"/>
                        <a:pt x="303" y="267"/>
                        <a:pt x="303" y="267"/>
                      </a:cubicBezTo>
                      <a:cubicBezTo>
                        <a:pt x="303" y="267"/>
                        <a:pt x="270" y="261"/>
                        <a:pt x="259" y="233"/>
                      </a:cubicBezTo>
                      <a:cubicBezTo>
                        <a:pt x="303" y="233"/>
                        <a:pt x="303" y="233"/>
                        <a:pt x="303" y="233"/>
                      </a:cubicBezTo>
                      <a:lnTo>
                        <a:pt x="303" y="202"/>
                      </a:lnTo>
                      <a:close/>
                      <a:moveTo>
                        <a:pt x="123" y="155"/>
                      </a:moveTo>
                      <a:cubicBezTo>
                        <a:pt x="66" y="155"/>
                        <a:pt x="66" y="155"/>
                        <a:pt x="66" y="155"/>
                      </a:cubicBezTo>
                      <a:cubicBezTo>
                        <a:pt x="66" y="141"/>
                        <a:pt x="66" y="141"/>
                        <a:pt x="66" y="141"/>
                      </a:cubicBezTo>
                      <a:cubicBezTo>
                        <a:pt x="123" y="141"/>
                        <a:pt x="123" y="141"/>
                        <a:pt x="123" y="141"/>
                      </a:cubicBezTo>
                      <a:lnTo>
                        <a:pt x="123" y="155"/>
                      </a:lnTo>
                      <a:close/>
                      <a:moveTo>
                        <a:pt x="123" y="110"/>
                      </a:moveTo>
                      <a:cubicBezTo>
                        <a:pt x="66" y="110"/>
                        <a:pt x="66" y="110"/>
                        <a:pt x="66" y="110"/>
                      </a:cubicBezTo>
                      <a:cubicBezTo>
                        <a:pt x="66" y="96"/>
                        <a:pt x="66" y="96"/>
                        <a:pt x="66" y="96"/>
                      </a:cubicBezTo>
                      <a:cubicBezTo>
                        <a:pt x="123" y="96"/>
                        <a:pt x="123" y="96"/>
                        <a:pt x="123" y="96"/>
                      </a:cubicBezTo>
                      <a:lnTo>
                        <a:pt x="123" y="110"/>
                      </a:lnTo>
                      <a:close/>
                      <a:moveTo>
                        <a:pt x="123" y="65"/>
                      </a:moveTo>
                      <a:cubicBezTo>
                        <a:pt x="68" y="65"/>
                        <a:pt x="68" y="65"/>
                        <a:pt x="68" y="65"/>
                      </a:cubicBezTo>
                      <a:cubicBezTo>
                        <a:pt x="72" y="60"/>
                        <a:pt x="75" y="56"/>
                        <a:pt x="78" y="51"/>
                      </a:cubicBezTo>
                      <a:cubicBezTo>
                        <a:pt x="123" y="51"/>
                        <a:pt x="123" y="51"/>
                        <a:pt x="123" y="51"/>
                      </a:cubicBezTo>
                      <a:lnTo>
                        <a:pt x="123" y="65"/>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0" name="Freeform 9"/>
                <p:cNvSpPr>
                  <a:spLocks noEditPoints="1"/>
                </p:cNvSpPr>
                <p:nvPr/>
              </p:nvSpPr>
              <p:spPr bwMode="auto">
                <a:xfrm>
                  <a:off x="4615" y="1518"/>
                  <a:ext cx="699" cy="710"/>
                </a:xfrm>
                <a:custGeom>
                  <a:avLst/>
                  <a:gdLst>
                    <a:gd name="T0" fmla="*/ 0 w 295"/>
                    <a:gd name="T1" fmla="*/ 0 h 299"/>
                    <a:gd name="T2" fmla="*/ 0 w 295"/>
                    <a:gd name="T3" fmla="*/ 299 h 299"/>
                    <a:gd name="T4" fmla="*/ 250 w 295"/>
                    <a:gd name="T5" fmla="*/ 299 h 299"/>
                    <a:gd name="T6" fmla="*/ 295 w 295"/>
                    <a:gd name="T7" fmla="*/ 259 h 299"/>
                    <a:gd name="T8" fmla="*/ 295 w 295"/>
                    <a:gd name="T9" fmla="*/ 0 h 299"/>
                    <a:gd name="T10" fmla="*/ 0 w 295"/>
                    <a:gd name="T11" fmla="*/ 0 h 299"/>
                    <a:gd name="T12" fmla="*/ 229 w 295"/>
                    <a:gd name="T13" fmla="*/ 268 h 299"/>
                    <a:gd name="T14" fmla="*/ 54 w 295"/>
                    <a:gd name="T15" fmla="*/ 268 h 299"/>
                    <a:gd name="T16" fmla="*/ 54 w 295"/>
                    <a:gd name="T17" fmla="*/ 31 h 299"/>
                    <a:gd name="T18" fmla="*/ 241 w 295"/>
                    <a:gd name="T19" fmla="*/ 31 h 299"/>
                    <a:gd name="T20" fmla="*/ 241 w 295"/>
                    <a:gd name="T21" fmla="*/ 79 h 299"/>
                    <a:gd name="T22" fmla="*/ 218 w 295"/>
                    <a:gd name="T23" fmla="*/ 79 h 299"/>
                    <a:gd name="T24" fmla="*/ 218 w 295"/>
                    <a:gd name="T25" fmla="*/ 48 h 299"/>
                    <a:gd name="T26" fmla="*/ 164 w 295"/>
                    <a:gd name="T27" fmla="*/ 48 h 299"/>
                    <a:gd name="T28" fmla="*/ 164 w 295"/>
                    <a:gd name="T29" fmla="*/ 79 h 299"/>
                    <a:gd name="T30" fmla="*/ 66 w 295"/>
                    <a:gd name="T31" fmla="*/ 79 h 299"/>
                    <a:gd name="T32" fmla="*/ 66 w 295"/>
                    <a:gd name="T33" fmla="*/ 110 h 299"/>
                    <a:gd name="T34" fmla="*/ 111 w 295"/>
                    <a:gd name="T35" fmla="*/ 110 h 299"/>
                    <a:gd name="T36" fmla="*/ 66 w 295"/>
                    <a:gd name="T37" fmla="*/ 225 h 299"/>
                    <a:gd name="T38" fmla="*/ 66 w 295"/>
                    <a:gd name="T39" fmla="*/ 254 h 299"/>
                    <a:gd name="T40" fmla="*/ 164 w 295"/>
                    <a:gd name="T41" fmla="*/ 123 h 299"/>
                    <a:gd name="T42" fmla="*/ 164 w 295"/>
                    <a:gd name="T43" fmla="*/ 211 h 299"/>
                    <a:gd name="T44" fmla="*/ 151 w 295"/>
                    <a:gd name="T45" fmla="*/ 222 h 299"/>
                    <a:gd name="T46" fmla="*/ 139 w 295"/>
                    <a:gd name="T47" fmla="*/ 222 h 299"/>
                    <a:gd name="T48" fmla="*/ 139 w 295"/>
                    <a:gd name="T49" fmla="*/ 252 h 299"/>
                    <a:gd name="T50" fmla="*/ 181 w 295"/>
                    <a:gd name="T51" fmla="*/ 252 h 299"/>
                    <a:gd name="T52" fmla="*/ 218 w 295"/>
                    <a:gd name="T53" fmla="*/ 215 h 299"/>
                    <a:gd name="T54" fmla="*/ 218 w 295"/>
                    <a:gd name="T55" fmla="*/ 110 h 299"/>
                    <a:gd name="T56" fmla="*/ 241 w 295"/>
                    <a:gd name="T57" fmla="*/ 110 h 299"/>
                    <a:gd name="T58" fmla="*/ 241 w 295"/>
                    <a:gd name="T59" fmla="*/ 254 h 299"/>
                    <a:gd name="T60" fmla="*/ 229 w 295"/>
                    <a:gd name="T61" fmla="*/ 268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5" h="299">
                      <a:moveTo>
                        <a:pt x="0" y="0"/>
                      </a:moveTo>
                      <a:cubicBezTo>
                        <a:pt x="0" y="299"/>
                        <a:pt x="0" y="299"/>
                        <a:pt x="0" y="299"/>
                      </a:cubicBezTo>
                      <a:cubicBezTo>
                        <a:pt x="250" y="299"/>
                        <a:pt x="250" y="299"/>
                        <a:pt x="250" y="299"/>
                      </a:cubicBezTo>
                      <a:cubicBezTo>
                        <a:pt x="283" y="299"/>
                        <a:pt x="295" y="277"/>
                        <a:pt x="295" y="259"/>
                      </a:cubicBezTo>
                      <a:cubicBezTo>
                        <a:pt x="295" y="0"/>
                        <a:pt x="295" y="0"/>
                        <a:pt x="295" y="0"/>
                      </a:cubicBezTo>
                      <a:lnTo>
                        <a:pt x="0" y="0"/>
                      </a:lnTo>
                      <a:close/>
                      <a:moveTo>
                        <a:pt x="229" y="268"/>
                      </a:moveTo>
                      <a:cubicBezTo>
                        <a:pt x="54" y="268"/>
                        <a:pt x="54" y="268"/>
                        <a:pt x="54" y="268"/>
                      </a:cubicBezTo>
                      <a:cubicBezTo>
                        <a:pt x="54" y="31"/>
                        <a:pt x="54" y="31"/>
                        <a:pt x="54" y="31"/>
                      </a:cubicBezTo>
                      <a:cubicBezTo>
                        <a:pt x="241" y="31"/>
                        <a:pt x="241" y="31"/>
                        <a:pt x="241" y="31"/>
                      </a:cubicBezTo>
                      <a:cubicBezTo>
                        <a:pt x="241" y="79"/>
                        <a:pt x="241" y="79"/>
                        <a:pt x="241" y="79"/>
                      </a:cubicBezTo>
                      <a:cubicBezTo>
                        <a:pt x="218" y="79"/>
                        <a:pt x="218" y="79"/>
                        <a:pt x="218" y="79"/>
                      </a:cubicBezTo>
                      <a:cubicBezTo>
                        <a:pt x="218" y="48"/>
                        <a:pt x="218" y="48"/>
                        <a:pt x="218" y="48"/>
                      </a:cubicBezTo>
                      <a:cubicBezTo>
                        <a:pt x="164" y="48"/>
                        <a:pt x="164" y="48"/>
                        <a:pt x="164" y="48"/>
                      </a:cubicBezTo>
                      <a:cubicBezTo>
                        <a:pt x="164" y="79"/>
                        <a:pt x="164" y="79"/>
                        <a:pt x="164" y="79"/>
                      </a:cubicBezTo>
                      <a:cubicBezTo>
                        <a:pt x="66" y="79"/>
                        <a:pt x="66" y="79"/>
                        <a:pt x="66" y="79"/>
                      </a:cubicBezTo>
                      <a:cubicBezTo>
                        <a:pt x="66" y="110"/>
                        <a:pt x="66" y="110"/>
                        <a:pt x="66" y="110"/>
                      </a:cubicBezTo>
                      <a:cubicBezTo>
                        <a:pt x="111" y="110"/>
                        <a:pt x="111" y="110"/>
                        <a:pt x="111" y="110"/>
                      </a:cubicBezTo>
                      <a:cubicBezTo>
                        <a:pt x="111" y="110"/>
                        <a:pt x="103" y="189"/>
                        <a:pt x="66" y="225"/>
                      </a:cubicBezTo>
                      <a:cubicBezTo>
                        <a:pt x="66" y="254"/>
                        <a:pt x="66" y="254"/>
                        <a:pt x="66" y="254"/>
                      </a:cubicBezTo>
                      <a:cubicBezTo>
                        <a:pt x="66" y="254"/>
                        <a:pt x="150" y="215"/>
                        <a:pt x="164" y="123"/>
                      </a:cubicBezTo>
                      <a:cubicBezTo>
                        <a:pt x="164" y="211"/>
                        <a:pt x="164" y="211"/>
                        <a:pt x="164" y="211"/>
                      </a:cubicBezTo>
                      <a:cubicBezTo>
                        <a:pt x="164" y="216"/>
                        <a:pt x="162" y="222"/>
                        <a:pt x="151" y="222"/>
                      </a:cubicBezTo>
                      <a:cubicBezTo>
                        <a:pt x="139" y="222"/>
                        <a:pt x="139" y="222"/>
                        <a:pt x="139" y="222"/>
                      </a:cubicBezTo>
                      <a:cubicBezTo>
                        <a:pt x="139" y="252"/>
                        <a:pt x="139" y="252"/>
                        <a:pt x="139" y="252"/>
                      </a:cubicBezTo>
                      <a:cubicBezTo>
                        <a:pt x="181" y="252"/>
                        <a:pt x="181" y="252"/>
                        <a:pt x="181" y="252"/>
                      </a:cubicBezTo>
                      <a:cubicBezTo>
                        <a:pt x="207" y="252"/>
                        <a:pt x="218" y="230"/>
                        <a:pt x="218" y="215"/>
                      </a:cubicBezTo>
                      <a:cubicBezTo>
                        <a:pt x="218" y="110"/>
                        <a:pt x="218" y="110"/>
                        <a:pt x="218" y="110"/>
                      </a:cubicBezTo>
                      <a:cubicBezTo>
                        <a:pt x="241" y="110"/>
                        <a:pt x="241" y="110"/>
                        <a:pt x="241" y="110"/>
                      </a:cubicBezTo>
                      <a:cubicBezTo>
                        <a:pt x="241" y="254"/>
                        <a:pt x="241" y="254"/>
                        <a:pt x="241" y="254"/>
                      </a:cubicBezTo>
                      <a:cubicBezTo>
                        <a:pt x="241" y="262"/>
                        <a:pt x="239" y="268"/>
                        <a:pt x="229" y="268"/>
                      </a:cubicBezTo>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1" name="Freeform 10"/>
                <p:cNvSpPr>
                  <a:spLocks/>
                </p:cNvSpPr>
                <p:nvPr/>
              </p:nvSpPr>
              <p:spPr bwMode="auto">
                <a:xfrm>
                  <a:off x="3011" y="1540"/>
                  <a:ext cx="719" cy="689"/>
                </a:xfrm>
                <a:custGeom>
                  <a:avLst/>
                  <a:gdLst>
                    <a:gd name="T0" fmla="*/ 454 w 716"/>
                    <a:gd name="T1" fmla="*/ 338 h 683"/>
                    <a:gd name="T2" fmla="*/ 676 w 716"/>
                    <a:gd name="T3" fmla="*/ 338 h 683"/>
                    <a:gd name="T4" fmla="*/ 676 w 716"/>
                    <a:gd name="T5" fmla="*/ 260 h 683"/>
                    <a:gd name="T6" fmla="*/ 454 w 716"/>
                    <a:gd name="T7" fmla="*/ 260 h 683"/>
                    <a:gd name="T8" fmla="*/ 454 w 716"/>
                    <a:gd name="T9" fmla="*/ 78 h 683"/>
                    <a:gd name="T10" fmla="*/ 695 w 716"/>
                    <a:gd name="T11" fmla="*/ 78 h 683"/>
                    <a:gd name="T12" fmla="*/ 695 w 716"/>
                    <a:gd name="T13" fmla="*/ 0 h 683"/>
                    <a:gd name="T14" fmla="*/ 22 w 716"/>
                    <a:gd name="T15" fmla="*/ 0 h 683"/>
                    <a:gd name="T16" fmla="*/ 22 w 716"/>
                    <a:gd name="T17" fmla="*/ 78 h 683"/>
                    <a:gd name="T18" fmla="*/ 308 w 716"/>
                    <a:gd name="T19" fmla="*/ 78 h 683"/>
                    <a:gd name="T20" fmla="*/ 308 w 716"/>
                    <a:gd name="T21" fmla="*/ 603 h 683"/>
                    <a:gd name="T22" fmla="*/ 218 w 716"/>
                    <a:gd name="T23" fmla="*/ 603 h 683"/>
                    <a:gd name="T24" fmla="*/ 218 w 716"/>
                    <a:gd name="T25" fmla="*/ 232 h 683"/>
                    <a:gd name="T26" fmla="*/ 71 w 716"/>
                    <a:gd name="T27" fmla="*/ 232 h 683"/>
                    <a:gd name="T28" fmla="*/ 71 w 716"/>
                    <a:gd name="T29" fmla="*/ 603 h 683"/>
                    <a:gd name="T30" fmla="*/ 0 w 716"/>
                    <a:gd name="T31" fmla="*/ 603 h 683"/>
                    <a:gd name="T32" fmla="*/ 0 w 716"/>
                    <a:gd name="T33" fmla="*/ 683 h 683"/>
                    <a:gd name="T34" fmla="*/ 716 w 716"/>
                    <a:gd name="T35" fmla="*/ 683 h 683"/>
                    <a:gd name="T36" fmla="*/ 716 w 716"/>
                    <a:gd name="T37" fmla="*/ 603 h 683"/>
                    <a:gd name="T38" fmla="*/ 454 w 716"/>
                    <a:gd name="T39" fmla="*/ 603 h 683"/>
                    <a:gd name="T40" fmla="*/ 454 w 716"/>
                    <a:gd name="T41" fmla="*/ 338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6" h="683">
                      <a:moveTo>
                        <a:pt x="454" y="338"/>
                      </a:moveTo>
                      <a:lnTo>
                        <a:pt x="676" y="338"/>
                      </a:lnTo>
                      <a:lnTo>
                        <a:pt x="676" y="260"/>
                      </a:lnTo>
                      <a:lnTo>
                        <a:pt x="454" y="260"/>
                      </a:lnTo>
                      <a:lnTo>
                        <a:pt x="454" y="78"/>
                      </a:lnTo>
                      <a:lnTo>
                        <a:pt x="695" y="78"/>
                      </a:lnTo>
                      <a:lnTo>
                        <a:pt x="695" y="0"/>
                      </a:lnTo>
                      <a:lnTo>
                        <a:pt x="22" y="0"/>
                      </a:lnTo>
                      <a:lnTo>
                        <a:pt x="22" y="78"/>
                      </a:lnTo>
                      <a:lnTo>
                        <a:pt x="308" y="78"/>
                      </a:lnTo>
                      <a:lnTo>
                        <a:pt x="308" y="603"/>
                      </a:lnTo>
                      <a:lnTo>
                        <a:pt x="218" y="603"/>
                      </a:lnTo>
                      <a:lnTo>
                        <a:pt x="218" y="232"/>
                      </a:lnTo>
                      <a:lnTo>
                        <a:pt x="71" y="232"/>
                      </a:lnTo>
                      <a:lnTo>
                        <a:pt x="71" y="603"/>
                      </a:lnTo>
                      <a:lnTo>
                        <a:pt x="0" y="603"/>
                      </a:lnTo>
                      <a:lnTo>
                        <a:pt x="0" y="683"/>
                      </a:lnTo>
                      <a:lnTo>
                        <a:pt x="716" y="683"/>
                      </a:lnTo>
                      <a:lnTo>
                        <a:pt x="716" y="603"/>
                      </a:lnTo>
                      <a:lnTo>
                        <a:pt x="454" y="603"/>
                      </a:lnTo>
                      <a:lnTo>
                        <a:pt x="454" y="338"/>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2" name="Freeform 11"/>
                <p:cNvSpPr>
                  <a:spLocks/>
                </p:cNvSpPr>
                <p:nvPr/>
              </p:nvSpPr>
              <p:spPr bwMode="auto">
                <a:xfrm>
                  <a:off x="2216" y="1510"/>
                  <a:ext cx="715" cy="731"/>
                </a:xfrm>
                <a:custGeom>
                  <a:avLst/>
                  <a:gdLst>
                    <a:gd name="T0" fmla="*/ 184 w 303"/>
                    <a:gd name="T1" fmla="*/ 0 h 310"/>
                    <a:gd name="T2" fmla="*/ 120 w 303"/>
                    <a:gd name="T3" fmla="*/ 0 h 310"/>
                    <a:gd name="T4" fmla="*/ 120 w 303"/>
                    <a:gd name="T5" fmla="*/ 28 h 310"/>
                    <a:gd name="T6" fmla="*/ 0 w 303"/>
                    <a:gd name="T7" fmla="*/ 28 h 310"/>
                    <a:gd name="T8" fmla="*/ 0 w 303"/>
                    <a:gd name="T9" fmla="*/ 61 h 310"/>
                    <a:gd name="T10" fmla="*/ 44 w 303"/>
                    <a:gd name="T11" fmla="*/ 61 h 310"/>
                    <a:gd name="T12" fmla="*/ 44 w 303"/>
                    <a:gd name="T13" fmla="*/ 134 h 310"/>
                    <a:gd name="T14" fmla="*/ 0 w 303"/>
                    <a:gd name="T15" fmla="*/ 270 h 310"/>
                    <a:gd name="T16" fmla="*/ 0 w 303"/>
                    <a:gd name="T17" fmla="*/ 310 h 310"/>
                    <a:gd name="T18" fmla="*/ 110 w 303"/>
                    <a:gd name="T19" fmla="*/ 134 h 310"/>
                    <a:gd name="T20" fmla="*/ 221 w 303"/>
                    <a:gd name="T21" fmla="*/ 134 h 310"/>
                    <a:gd name="T22" fmla="*/ 221 w 303"/>
                    <a:gd name="T23" fmla="*/ 256 h 310"/>
                    <a:gd name="T24" fmla="*/ 210 w 303"/>
                    <a:gd name="T25" fmla="*/ 269 h 310"/>
                    <a:gd name="T26" fmla="*/ 156 w 303"/>
                    <a:gd name="T27" fmla="*/ 269 h 310"/>
                    <a:gd name="T28" fmla="*/ 156 w 303"/>
                    <a:gd name="T29" fmla="*/ 303 h 310"/>
                    <a:gd name="T30" fmla="*/ 239 w 303"/>
                    <a:gd name="T31" fmla="*/ 303 h 310"/>
                    <a:gd name="T32" fmla="*/ 284 w 303"/>
                    <a:gd name="T33" fmla="*/ 259 h 310"/>
                    <a:gd name="T34" fmla="*/ 284 w 303"/>
                    <a:gd name="T35" fmla="*/ 101 h 310"/>
                    <a:gd name="T36" fmla="*/ 110 w 303"/>
                    <a:gd name="T37" fmla="*/ 101 h 310"/>
                    <a:gd name="T38" fmla="*/ 110 w 303"/>
                    <a:gd name="T39" fmla="*/ 61 h 310"/>
                    <a:gd name="T40" fmla="*/ 303 w 303"/>
                    <a:gd name="T41" fmla="*/ 61 h 310"/>
                    <a:gd name="T42" fmla="*/ 303 w 303"/>
                    <a:gd name="T43" fmla="*/ 28 h 310"/>
                    <a:gd name="T44" fmla="*/ 184 w 303"/>
                    <a:gd name="T45" fmla="*/ 28 h 310"/>
                    <a:gd name="T46" fmla="*/ 184 w 303"/>
                    <a:gd name="T47"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3" h="310">
                      <a:moveTo>
                        <a:pt x="184" y="0"/>
                      </a:moveTo>
                      <a:cubicBezTo>
                        <a:pt x="120" y="0"/>
                        <a:pt x="120" y="0"/>
                        <a:pt x="120" y="0"/>
                      </a:cubicBezTo>
                      <a:cubicBezTo>
                        <a:pt x="120" y="28"/>
                        <a:pt x="120" y="28"/>
                        <a:pt x="120" y="28"/>
                      </a:cubicBezTo>
                      <a:cubicBezTo>
                        <a:pt x="0" y="28"/>
                        <a:pt x="0" y="28"/>
                        <a:pt x="0" y="28"/>
                      </a:cubicBezTo>
                      <a:cubicBezTo>
                        <a:pt x="0" y="61"/>
                        <a:pt x="0" y="61"/>
                        <a:pt x="0" y="61"/>
                      </a:cubicBezTo>
                      <a:cubicBezTo>
                        <a:pt x="44" y="61"/>
                        <a:pt x="44" y="61"/>
                        <a:pt x="44" y="61"/>
                      </a:cubicBezTo>
                      <a:cubicBezTo>
                        <a:pt x="44" y="134"/>
                        <a:pt x="44" y="134"/>
                        <a:pt x="44" y="134"/>
                      </a:cubicBezTo>
                      <a:cubicBezTo>
                        <a:pt x="41" y="239"/>
                        <a:pt x="0" y="270"/>
                        <a:pt x="0" y="270"/>
                      </a:cubicBezTo>
                      <a:cubicBezTo>
                        <a:pt x="0" y="310"/>
                        <a:pt x="0" y="310"/>
                        <a:pt x="0" y="310"/>
                      </a:cubicBezTo>
                      <a:cubicBezTo>
                        <a:pt x="109" y="266"/>
                        <a:pt x="110" y="134"/>
                        <a:pt x="110" y="134"/>
                      </a:cubicBezTo>
                      <a:cubicBezTo>
                        <a:pt x="221" y="134"/>
                        <a:pt x="221" y="134"/>
                        <a:pt x="221" y="134"/>
                      </a:cubicBezTo>
                      <a:cubicBezTo>
                        <a:pt x="221" y="256"/>
                        <a:pt x="221" y="256"/>
                        <a:pt x="221" y="256"/>
                      </a:cubicBezTo>
                      <a:cubicBezTo>
                        <a:pt x="221" y="264"/>
                        <a:pt x="215" y="269"/>
                        <a:pt x="210" y="269"/>
                      </a:cubicBezTo>
                      <a:cubicBezTo>
                        <a:pt x="156" y="269"/>
                        <a:pt x="156" y="269"/>
                        <a:pt x="156" y="269"/>
                      </a:cubicBezTo>
                      <a:cubicBezTo>
                        <a:pt x="156" y="303"/>
                        <a:pt x="156" y="303"/>
                        <a:pt x="156" y="303"/>
                      </a:cubicBezTo>
                      <a:cubicBezTo>
                        <a:pt x="239" y="303"/>
                        <a:pt x="239" y="303"/>
                        <a:pt x="239" y="303"/>
                      </a:cubicBezTo>
                      <a:cubicBezTo>
                        <a:pt x="263" y="303"/>
                        <a:pt x="284" y="279"/>
                        <a:pt x="284" y="259"/>
                      </a:cubicBezTo>
                      <a:cubicBezTo>
                        <a:pt x="284" y="101"/>
                        <a:pt x="284" y="101"/>
                        <a:pt x="284" y="101"/>
                      </a:cubicBezTo>
                      <a:cubicBezTo>
                        <a:pt x="110" y="101"/>
                        <a:pt x="110" y="101"/>
                        <a:pt x="110" y="101"/>
                      </a:cubicBezTo>
                      <a:cubicBezTo>
                        <a:pt x="110" y="61"/>
                        <a:pt x="110" y="61"/>
                        <a:pt x="110" y="61"/>
                      </a:cubicBezTo>
                      <a:cubicBezTo>
                        <a:pt x="303" y="61"/>
                        <a:pt x="303" y="61"/>
                        <a:pt x="303" y="61"/>
                      </a:cubicBezTo>
                      <a:cubicBezTo>
                        <a:pt x="303" y="28"/>
                        <a:pt x="303" y="28"/>
                        <a:pt x="303" y="28"/>
                      </a:cubicBezTo>
                      <a:cubicBezTo>
                        <a:pt x="184" y="28"/>
                        <a:pt x="184" y="28"/>
                        <a:pt x="184" y="28"/>
                      </a:cubicBezTo>
                      <a:lnTo>
                        <a:pt x="184" y="0"/>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3" name="Freeform 12"/>
                <p:cNvSpPr>
                  <a:spLocks/>
                </p:cNvSpPr>
                <p:nvPr/>
              </p:nvSpPr>
              <p:spPr bwMode="auto">
                <a:xfrm>
                  <a:off x="2232" y="2377"/>
                  <a:ext cx="323" cy="427"/>
                </a:xfrm>
                <a:custGeom>
                  <a:avLst/>
                  <a:gdLst>
                    <a:gd name="T0" fmla="*/ 321 w 321"/>
                    <a:gd name="T1" fmla="*/ 64 h 428"/>
                    <a:gd name="T2" fmla="*/ 120 w 321"/>
                    <a:gd name="T3" fmla="*/ 64 h 428"/>
                    <a:gd name="T4" fmla="*/ 120 w 321"/>
                    <a:gd name="T5" fmla="*/ 180 h 428"/>
                    <a:gd name="T6" fmla="*/ 276 w 321"/>
                    <a:gd name="T7" fmla="*/ 180 h 428"/>
                    <a:gd name="T8" fmla="*/ 276 w 321"/>
                    <a:gd name="T9" fmla="*/ 243 h 428"/>
                    <a:gd name="T10" fmla="*/ 120 w 321"/>
                    <a:gd name="T11" fmla="*/ 243 h 428"/>
                    <a:gd name="T12" fmla="*/ 120 w 321"/>
                    <a:gd name="T13" fmla="*/ 428 h 428"/>
                    <a:gd name="T14" fmla="*/ 0 w 321"/>
                    <a:gd name="T15" fmla="*/ 428 h 428"/>
                    <a:gd name="T16" fmla="*/ 0 w 321"/>
                    <a:gd name="T17" fmla="*/ 0 h 428"/>
                    <a:gd name="T18" fmla="*/ 321 w 321"/>
                    <a:gd name="T19" fmla="*/ 0 h 428"/>
                    <a:gd name="T20" fmla="*/ 321 w 321"/>
                    <a:gd name="T21" fmla="*/ 64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1" h="428">
                      <a:moveTo>
                        <a:pt x="321" y="64"/>
                      </a:moveTo>
                      <a:lnTo>
                        <a:pt x="120" y="64"/>
                      </a:lnTo>
                      <a:lnTo>
                        <a:pt x="120" y="180"/>
                      </a:lnTo>
                      <a:lnTo>
                        <a:pt x="276" y="180"/>
                      </a:lnTo>
                      <a:lnTo>
                        <a:pt x="276" y="243"/>
                      </a:lnTo>
                      <a:lnTo>
                        <a:pt x="120" y="243"/>
                      </a:lnTo>
                      <a:lnTo>
                        <a:pt x="120" y="428"/>
                      </a:lnTo>
                      <a:lnTo>
                        <a:pt x="0" y="428"/>
                      </a:lnTo>
                      <a:lnTo>
                        <a:pt x="0" y="0"/>
                      </a:lnTo>
                      <a:lnTo>
                        <a:pt x="321" y="0"/>
                      </a:lnTo>
                      <a:lnTo>
                        <a:pt x="321" y="64"/>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4" name="Freeform 13"/>
                <p:cNvSpPr>
                  <a:spLocks noEditPoints="1"/>
                </p:cNvSpPr>
                <p:nvPr/>
              </p:nvSpPr>
              <p:spPr bwMode="auto">
                <a:xfrm>
                  <a:off x="2592" y="2372"/>
                  <a:ext cx="439" cy="440"/>
                </a:xfrm>
                <a:custGeom>
                  <a:avLst/>
                  <a:gdLst>
                    <a:gd name="T0" fmla="*/ 184 w 184"/>
                    <a:gd name="T1" fmla="*/ 98 h 186"/>
                    <a:gd name="T2" fmla="*/ 158 w 184"/>
                    <a:gd name="T3" fmla="*/ 163 h 186"/>
                    <a:gd name="T4" fmla="*/ 92 w 184"/>
                    <a:gd name="T5" fmla="*/ 186 h 186"/>
                    <a:gd name="T6" fmla="*/ 25 w 184"/>
                    <a:gd name="T7" fmla="*/ 163 h 186"/>
                    <a:gd name="T8" fmla="*/ 0 w 184"/>
                    <a:gd name="T9" fmla="*/ 99 h 186"/>
                    <a:gd name="T10" fmla="*/ 0 w 184"/>
                    <a:gd name="T11" fmla="*/ 89 h 186"/>
                    <a:gd name="T12" fmla="*/ 24 w 184"/>
                    <a:gd name="T13" fmla="*/ 25 h 186"/>
                    <a:gd name="T14" fmla="*/ 93 w 184"/>
                    <a:gd name="T15" fmla="*/ 0 h 186"/>
                    <a:gd name="T16" fmla="*/ 161 w 184"/>
                    <a:gd name="T17" fmla="*/ 25 h 186"/>
                    <a:gd name="T18" fmla="*/ 184 w 184"/>
                    <a:gd name="T19" fmla="*/ 89 h 186"/>
                    <a:gd name="T20" fmla="*/ 184 w 184"/>
                    <a:gd name="T21" fmla="*/ 98 h 186"/>
                    <a:gd name="T22" fmla="*/ 133 w 184"/>
                    <a:gd name="T23" fmla="*/ 96 h 186"/>
                    <a:gd name="T24" fmla="*/ 133 w 184"/>
                    <a:gd name="T25" fmla="*/ 91 h 186"/>
                    <a:gd name="T26" fmla="*/ 126 w 184"/>
                    <a:gd name="T27" fmla="*/ 42 h 186"/>
                    <a:gd name="T28" fmla="*/ 92 w 184"/>
                    <a:gd name="T29" fmla="*/ 26 h 186"/>
                    <a:gd name="T30" fmla="*/ 59 w 184"/>
                    <a:gd name="T31" fmla="*/ 40 h 186"/>
                    <a:gd name="T32" fmla="*/ 51 w 184"/>
                    <a:gd name="T33" fmla="*/ 91 h 186"/>
                    <a:gd name="T34" fmla="*/ 51 w 184"/>
                    <a:gd name="T35" fmla="*/ 95 h 186"/>
                    <a:gd name="T36" fmla="*/ 59 w 184"/>
                    <a:gd name="T37" fmla="*/ 145 h 186"/>
                    <a:gd name="T38" fmla="*/ 92 w 184"/>
                    <a:gd name="T39" fmla="*/ 160 h 186"/>
                    <a:gd name="T40" fmla="*/ 124 w 184"/>
                    <a:gd name="T41" fmla="*/ 147 h 186"/>
                    <a:gd name="T42" fmla="*/ 133 w 184"/>
                    <a:gd name="T43" fmla="*/ 9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4" h="186">
                      <a:moveTo>
                        <a:pt x="184" y="98"/>
                      </a:moveTo>
                      <a:cubicBezTo>
                        <a:pt x="184" y="127"/>
                        <a:pt x="175" y="148"/>
                        <a:pt x="158" y="163"/>
                      </a:cubicBezTo>
                      <a:cubicBezTo>
                        <a:pt x="142" y="178"/>
                        <a:pt x="119" y="186"/>
                        <a:pt x="92" y="186"/>
                      </a:cubicBezTo>
                      <a:cubicBezTo>
                        <a:pt x="64" y="186"/>
                        <a:pt x="42" y="178"/>
                        <a:pt x="25" y="163"/>
                      </a:cubicBezTo>
                      <a:cubicBezTo>
                        <a:pt x="9" y="148"/>
                        <a:pt x="0" y="127"/>
                        <a:pt x="0" y="99"/>
                      </a:cubicBezTo>
                      <a:cubicBezTo>
                        <a:pt x="0" y="89"/>
                        <a:pt x="0" y="89"/>
                        <a:pt x="0" y="89"/>
                      </a:cubicBezTo>
                      <a:cubicBezTo>
                        <a:pt x="0" y="62"/>
                        <a:pt x="8" y="41"/>
                        <a:pt x="24" y="25"/>
                      </a:cubicBezTo>
                      <a:cubicBezTo>
                        <a:pt x="40" y="8"/>
                        <a:pt x="63" y="0"/>
                        <a:pt x="93" y="0"/>
                      </a:cubicBezTo>
                      <a:cubicBezTo>
                        <a:pt x="123" y="0"/>
                        <a:pt x="145" y="8"/>
                        <a:pt x="161" y="25"/>
                      </a:cubicBezTo>
                      <a:cubicBezTo>
                        <a:pt x="176" y="42"/>
                        <a:pt x="184" y="63"/>
                        <a:pt x="184" y="89"/>
                      </a:cubicBezTo>
                      <a:lnTo>
                        <a:pt x="184" y="98"/>
                      </a:lnTo>
                      <a:close/>
                      <a:moveTo>
                        <a:pt x="133" y="96"/>
                      </a:moveTo>
                      <a:cubicBezTo>
                        <a:pt x="133" y="91"/>
                        <a:pt x="133" y="91"/>
                        <a:pt x="133" y="91"/>
                      </a:cubicBezTo>
                      <a:cubicBezTo>
                        <a:pt x="133" y="69"/>
                        <a:pt x="130" y="52"/>
                        <a:pt x="126" y="42"/>
                      </a:cubicBezTo>
                      <a:cubicBezTo>
                        <a:pt x="121" y="31"/>
                        <a:pt x="110" y="26"/>
                        <a:pt x="92" y="26"/>
                      </a:cubicBezTo>
                      <a:cubicBezTo>
                        <a:pt x="75" y="26"/>
                        <a:pt x="64" y="31"/>
                        <a:pt x="59" y="40"/>
                      </a:cubicBezTo>
                      <a:cubicBezTo>
                        <a:pt x="53" y="50"/>
                        <a:pt x="51" y="66"/>
                        <a:pt x="51" y="91"/>
                      </a:cubicBezTo>
                      <a:cubicBezTo>
                        <a:pt x="51" y="95"/>
                        <a:pt x="51" y="95"/>
                        <a:pt x="51" y="95"/>
                      </a:cubicBezTo>
                      <a:cubicBezTo>
                        <a:pt x="51" y="120"/>
                        <a:pt x="54" y="137"/>
                        <a:pt x="59" y="145"/>
                      </a:cubicBezTo>
                      <a:cubicBezTo>
                        <a:pt x="64" y="154"/>
                        <a:pt x="74" y="160"/>
                        <a:pt x="92" y="160"/>
                      </a:cubicBezTo>
                      <a:cubicBezTo>
                        <a:pt x="106" y="160"/>
                        <a:pt x="118" y="157"/>
                        <a:pt x="124" y="147"/>
                      </a:cubicBezTo>
                      <a:cubicBezTo>
                        <a:pt x="131" y="137"/>
                        <a:pt x="133" y="119"/>
                        <a:pt x="133" y="96"/>
                      </a:cubicBezTo>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5" name="Freeform 14"/>
                <p:cNvSpPr>
                  <a:spLocks/>
                </p:cNvSpPr>
                <p:nvPr/>
              </p:nvSpPr>
              <p:spPr bwMode="auto">
                <a:xfrm>
                  <a:off x="3570" y="2377"/>
                  <a:ext cx="403" cy="427"/>
                </a:xfrm>
                <a:custGeom>
                  <a:avLst/>
                  <a:gdLst>
                    <a:gd name="T0" fmla="*/ 402 w 402"/>
                    <a:gd name="T1" fmla="*/ 428 h 428"/>
                    <a:gd name="T2" fmla="*/ 350 w 402"/>
                    <a:gd name="T3" fmla="*/ 428 h 428"/>
                    <a:gd name="T4" fmla="*/ 85 w 402"/>
                    <a:gd name="T5" fmla="*/ 161 h 428"/>
                    <a:gd name="T6" fmla="*/ 85 w 402"/>
                    <a:gd name="T7" fmla="*/ 428 h 428"/>
                    <a:gd name="T8" fmla="*/ 0 w 402"/>
                    <a:gd name="T9" fmla="*/ 428 h 428"/>
                    <a:gd name="T10" fmla="*/ 0 w 402"/>
                    <a:gd name="T11" fmla="*/ 0 h 428"/>
                    <a:gd name="T12" fmla="*/ 66 w 402"/>
                    <a:gd name="T13" fmla="*/ 0 h 428"/>
                    <a:gd name="T14" fmla="*/ 317 w 402"/>
                    <a:gd name="T15" fmla="*/ 253 h 428"/>
                    <a:gd name="T16" fmla="*/ 317 w 402"/>
                    <a:gd name="T17" fmla="*/ 0 h 428"/>
                    <a:gd name="T18" fmla="*/ 402 w 402"/>
                    <a:gd name="T19" fmla="*/ 0 h 428"/>
                    <a:gd name="T20" fmla="*/ 402 w 402"/>
                    <a:gd name="T21" fmla="*/ 4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2" h="428">
                      <a:moveTo>
                        <a:pt x="402" y="428"/>
                      </a:moveTo>
                      <a:lnTo>
                        <a:pt x="350" y="428"/>
                      </a:lnTo>
                      <a:lnTo>
                        <a:pt x="85" y="161"/>
                      </a:lnTo>
                      <a:lnTo>
                        <a:pt x="85" y="428"/>
                      </a:lnTo>
                      <a:lnTo>
                        <a:pt x="0" y="428"/>
                      </a:lnTo>
                      <a:lnTo>
                        <a:pt x="0" y="0"/>
                      </a:lnTo>
                      <a:lnTo>
                        <a:pt x="66" y="0"/>
                      </a:lnTo>
                      <a:lnTo>
                        <a:pt x="317" y="253"/>
                      </a:lnTo>
                      <a:lnTo>
                        <a:pt x="317" y="0"/>
                      </a:lnTo>
                      <a:lnTo>
                        <a:pt x="402" y="0"/>
                      </a:lnTo>
                      <a:lnTo>
                        <a:pt x="402" y="428"/>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6" name="Freeform 15"/>
                <p:cNvSpPr>
                  <a:spLocks noEditPoints="1"/>
                </p:cNvSpPr>
                <p:nvPr/>
              </p:nvSpPr>
              <p:spPr bwMode="auto">
                <a:xfrm>
                  <a:off x="4065" y="2377"/>
                  <a:ext cx="395" cy="427"/>
                </a:xfrm>
                <a:custGeom>
                  <a:avLst/>
                  <a:gdLst>
                    <a:gd name="T0" fmla="*/ 168 w 168"/>
                    <a:gd name="T1" fmla="*/ 94 h 181"/>
                    <a:gd name="T2" fmla="*/ 146 w 168"/>
                    <a:gd name="T3" fmla="*/ 160 h 181"/>
                    <a:gd name="T4" fmla="*/ 82 w 168"/>
                    <a:gd name="T5" fmla="*/ 181 h 181"/>
                    <a:gd name="T6" fmla="*/ 0 w 168"/>
                    <a:gd name="T7" fmla="*/ 181 h 181"/>
                    <a:gd name="T8" fmla="*/ 0 w 168"/>
                    <a:gd name="T9" fmla="*/ 0 h 181"/>
                    <a:gd name="T10" fmla="*/ 74 w 168"/>
                    <a:gd name="T11" fmla="*/ 0 h 181"/>
                    <a:gd name="T12" fmla="*/ 146 w 168"/>
                    <a:gd name="T13" fmla="*/ 24 h 181"/>
                    <a:gd name="T14" fmla="*/ 168 w 168"/>
                    <a:gd name="T15" fmla="*/ 87 h 181"/>
                    <a:gd name="T16" fmla="*/ 168 w 168"/>
                    <a:gd name="T17" fmla="*/ 94 h 181"/>
                    <a:gd name="T18" fmla="*/ 117 w 168"/>
                    <a:gd name="T19" fmla="*/ 93 h 181"/>
                    <a:gd name="T20" fmla="*/ 117 w 168"/>
                    <a:gd name="T21" fmla="*/ 88 h 181"/>
                    <a:gd name="T22" fmla="*/ 104 w 168"/>
                    <a:gd name="T23" fmla="*/ 43 h 181"/>
                    <a:gd name="T24" fmla="*/ 69 w 168"/>
                    <a:gd name="T25" fmla="*/ 27 h 181"/>
                    <a:gd name="T26" fmla="*/ 51 w 168"/>
                    <a:gd name="T27" fmla="*/ 27 h 181"/>
                    <a:gd name="T28" fmla="*/ 51 w 168"/>
                    <a:gd name="T29" fmla="*/ 154 h 181"/>
                    <a:gd name="T30" fmla="*/ 74 w 168"/>
                    <a:gd name="T31" fmla="*/ 154 h 181"/>
                    <a:gd name="T32" fmla="*/ 106 w 168"/>
                    <a:gd name="T33" fmla="*/ 141 h 181"/>
                    <a:gd name="T34" fmla="*/ 117 w 168"/>
                    <a:gd name="T35" fmla="*/ 9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8" h="181">
                      <a:moveTo>
                        <a:pt x="168" y="94"/>
                      </a:moveTo>
                      <a:cubicBezTo>
                        <a:pt x="168" y="124"/>
                        <a:pt x="160" y="145"/>
                        <a:pt x="146" y="160"/>
                      </a:cubicBezTo>
                      <a:cubicBezTo>
                        <a:pt x="132" y="174"/>
                        <a:pt x="110" y="181"/>
                        <a:pt x="82" y="181"/>
                      </a:cubicBezTo>
                      <a:cubicBezTo>
                        <a:pt x="0" y="181"/>
                        <a:pt x="0" y="181"/>
                        <a:pt x="0" y="181"/>
                      </a:cubicBezTo>
                      <a:cubicBezTo>
                        <a:pt x="0" y="0"/>
                        <a:pt x="0" y="0"/>
                        <a:pt x="0" y="0"/>
                      </a:cubicBezTo>
                      <a:cubicBezTo>
                        <a:pt x="74" y="0"/>
                        <a:pt x="74" y="0"/>
                        <a:pt x="74" y="0"/>
                      </a:cubicBezTo>
                      <a:cubicBezTo>
                        <a:pt x="107" y="0"/>
                        <a:pt x="131" y="8"/>
                        <a:pt x="146" y="24"/>
                      </a:cubicBezTo>
                      <a:cubicBezTo>
                        <a:pt x="160" y="39"/>
                        <a:pt x="168" y="60"/>
                        <a:pt x="168" y="87"/>
                      </a:cubicBezTo>
                      <a:lnTo>
                        <a:pt x="168" y="94"/>
                      </a:lnTo>
                      <a:close/>
                      <a:moveTo>
                        <a:pt x="117" y="93"/>
                      </a:moveTo>
                      <a:cubicBezTo>
                        <a:pt x="117" y="88"/>
                        <a:pt x="117" y="88"/>
                        <a:pt x="117" y="88"/>
                      </a:cubicBezTo>
                      <a:cubicBezTo>
                        <a:pt x="117" y="69"/>
                        <a:pt x="113" y="54"/>
                        <a:pt x="104" y="43"/>
                      </a:cubicBezTo>
                      <a:cubicBezTo>
                        <a:pt x="96" y="33"/>
                        <a:pt x="84" y="27"/>
                        <a:pt x="69" y="27"/>
                      </a:cubicBezTo>
                      <a:cubicBezTo>
                        <a:pt x="51" y="27"/>
                        <a:pt x="51" y="27"/>
                        <a:pt x="51" y="27"/>
                      </a:cubicBezTo>
                      <a:cubicBezTo>
                        <a:pt x="51" y="154"/>
                        <a:pt x="51" y="154"/>
                        <a:pt x="51" y="154"/>
                      </a:cubicBezTo>
                      <a:cubicBezTo>
                        <a:pt x="74" y="154"/>
                        <a:pt x="74" y="154"/>
                        <a:pt x="74" y="154"/>
                      </a:cubicBezTo>
                      <a:cubicBezTo>
                        <a:pt x="88" y="154"/>
                        <a:pt x="99" y="150"/>
                        <a:pt x="106" y="141"/>
                      </a:cubicBezTo>
                      <a:cubicBezTo>
                        <a:pt x="113" y="133"/>
                        <a:pt x="117" y="117"/>
                        <a:pt x="117" y="93"/>
                      </a:cubicBezTo>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7" name="Freeform 16"/>
                <p:cNvSpPr>
                  <a:spLocks/>
                </p:cNvSpPr>
                <p:nvPr/>
              </p:nvSpPr>
              <p:spPr bwMode="auto">
                <a:xfrm>
                  <a:off x="4544" y="2377"/>
                  <a:ext cx="331" cy="427"/>
                </a:xfrm>
                <a:custGeom>
                  <a:avLst/>
                  <a:gdLst>
                    <a:gd name="T0" fmla="*/ 337 w 337"/>
                    <a:gd name="T1" fmla="*/ 428 h 428"/>
                    <a:gd name="T2" fmla="*/ 0 w 337"/>
                    <a:gd name="T3" fmla="*/ 428 h 428"/>
                    <a:gd name="T4" fmla="*/ 0 w 337"/>
                    <a:gd name="T5" fmla="*/ 0 h 428"/>
                    <a:gd name="T6" fmla="*/ 321 w 337"/>
                    <a:gd name="T7" fmla="*/ 0 h 428"/>
                    <a:gd name="T8" fmla="*/ 321 w 337"/>
                    <a:gd name="T9" fmla="*/ 64 h 428"/>
                    <a:gd name="T10" fmla="*/ 120 w 337"/>
                    <a:gd name="T11" fmla="*/ 64 h 428"/>
                    <a:gd name="T12" fmla="*/ 120 w 337"/>
                    <a:gd name="T13" fmla="*/ 180 h 428"/>
                    <a:gd name="T14" fmla="*/ 276 w 337"/>
                    <a:gd name="T15" fmla="*/ 180 h 428"/>
                    <a:gd name="T16" fmla="*/ 276 w 337"/>
                    <a:gd name="T17" fmla="*/ 243 h 428"/>
                    <a:gd name="T18" fmla="*/ 120 w 337"/>
                    <a:gd name="T19" fmla="*/ 243 h 428"/>
                    <a:gd name="T20" fmla="*/ 120 w 337"/>
                    <a:gd name="T21" fmla="*/ 364 h 428"/>
                    <a:gd name="T22" fmla="*/ 337 w 337"/>
                    <a:gd name="T23" fmla="*/ 364 h 428"/>
                    <a:gd name="T24" fmla="*/ 337 w 337"/>
                    <a:gd name="T25" fmla="*/ 42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7" h="428">
                      <a:moveTo>
                        <a:pt x="337" y="428"/>
                      </a:moveTo>
                      <a:lnTo>
                        <a:pt x="0" y="428"/>
                      </a:lnTo>
                      <a:lnTo>
                        <a:pt x="0" y="0"/>
                      </a:lnTo>
                      <a:lnTo>
                        <a:pt x="321" y="0"/>
                      </a:lnTo>
                      <a:lnTo>
                        <a:pt x="321" y="64"/>
                      </a:lnTo>
                      <a:lnTo>
                        <a:pt x="120" y="64"/>
                      </a:lnTo>
                      <a:lnTo>
                        <a:pt x="120" y="180"/>
                      </a:lnTo>
                      <a:lnTo>
                        <a:pt x="276" y="180"/>
                      </a:lnTo>
                      <a:lnTo>
                        <a:pt x="276" y="243"/>
                      </a:lnTo>
                      <a:lnTo>
                        <a:pt x="120" y="243"/>
                      </a:lnTo>
                      <a:lnTo>
                        <a:pt x="120" y="364"/>
                      </a:lnTo>
                      <a:lnTo>
                        <a:pt x="337" y="364"/>
                      </a:lnTo>
                      <a:lnTo>
                        <a:pt x="337" y="428"/>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8" name="Freeform 17"/>
                <p:cNvSpPr>
                  <a:spLocks/>
                </p:cNvSpPr>
                <p:nvPr/>
              </p:nvSpPr>
              <p:spPr bwMode="auto">
                <a:xfrm>
                  <a:off x="4955" y="2377"/>
                  <a:ext cx="359" cy="427"/>
                </a:xfrm>
                <a:custGeom>
                  <a:avLst/>
                  <a:gdLst>
                    <a:gd name="T0" fmla="*/ 109 w 153"/>
                    <a:gd name="T1" fmla="*/ 94 h 181"/>
                    <a:gd name="T2" fmla="*/ 135 w 153"/>
                    <a:gd name="T3" fmla="*/ 85 h 181"/>
                    <a:gd name="T4" fmla="*/ 147 w 153"/>
                    <a:gd name="T5" fmla="*/ 58 h 181"/>
                    <a:gd name="T6" fmla="*/ 147 w 153"/>
                    <a:gd name="T7" fmla="*/ 39 h 181"/>
                    <a:gd name="T8" fmla="*/ 133 w 153"/>
                    <a:gd name="T9" fmla="*/ 12 h 181"/>
                    <a:gd name="T10" fmla="*/ 88 w 153"/>
                    <a:gd name="T11" fmla="*/ 0 h 181"/>
                    <a:gd name="T12" fmla="*/ 0 w 153"/>
                    <a:gd name="T13" fmla="*/ 0 h 181"/>
                    <a:gd name="T14" fmla="*/ 0 w 153"/>
                    <a:gd name="T15" fmla="*/ 181 h 181"/>
                    <a:gd name="T16" fmla="*/ 51 w 153"/>
                    <a:gd name="T17" fmla="*/ 181 h 181"/>
                    <a:gd name="T18" fmla="*/ 51 w 153"/>
                    <a:gd name="T19" fmla="*/ 26 h 181"/>
                    <a:gd name="T20" fmla="*/ 67 w 153"/>
                    <a:gd name="T21" fmla="*/ 26 h 181"/>
                    <a:gd name="T22" fmla="*/ 90 w 153"/>
                    <a:gd name="T23" fmla="*/ 31 h 181"/>
                    <a:gd name="T24" fmla="*/ 97 w 153"/>
                    <a:gd name="T25" fmla="*/ 48 h 181"/>
                    <a:gd name="T26" fmla="*/ 97 w 153"/>
                    <a:gd name="T27" fmla="*/ 61 h 181"/>
                    <a:gd name="T28" fmla="*/ 89 w 153"/>
                    <a:gd name="T29" fmla="*/ 78 h 181"/>
                    <a:gd name="T30" fmla="*/ 57 w 153"/>
                    <a:gd name="T31" fmla="*/ 83 h 181"/>
                    <a:gd name="T32" fmla="*/ 103 w 153"/>
                    <a:gd name="T33" fmla="*/ 181 h 181"/>
                    <a:gd name="T34" fmla="*/ 153 w 153"/>
                    <a:gd name="T35" fmla="*/ 181 h 181"/>
                    <a:gd name="T36" fmla="*/ 109 w 153"/>
                    <a:gd name="T37" fmla="*/ 94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3" h="181">
                      <a:moveTo>
                        <a:pt x="109" y="94"/>
                      </a:moveTo>
                      <a:cubicBezTo>
                        <a:pt x="119" y="93"/>
                        <a:pt x="127" y="91"/>
                        <a:pt x="135" y="85"/>
                      </a:cubicBezTo>
                      <a:cubicBezTo>
                        <a:pt x="143" y="79"/>
                        <a:pt x="147" y="69"/>
                        <a:pt x="147" y="58"/>
                      </a:cubicBezTo>
                      <a:cubicBezTo>
                        <a:pt x="147" y="39"/>
                        <a:pt x="147" y="39"/>
                        <a:pt x="147" y="39"/>
                      </a:cubicBezTo>
                      <a:cubicBezTo>
                        <a:pt x="147" y="28"/>
                        <a:pt x="142" y="19"/>
                        <a:pt x="133" y="12"/>
                      </a:cubicBezTo>
                      <a:cubicBezTo>
                        <a:pt x="124" y="4"/>
                        <a:pt x="109" y="0"/>
                        <a:pt x="88" y="0"/>
                      </a:cubicBezTo>
                      <a:cubicBezTo>
                        <a:pt x="0" y="0"/>
                        <a:pt x="0" y="0"/>
                        <a:pt x="0" y="0"/>
                      </a:cubicBezTo>
                      <a:cubicBezTo>
                        <a:pt x="0" y="181"/>
                        <a:pt x="0" y="181"/>
                        <a:pt x="0" y="181"/>
                      </a:cubicBezTo>
                      <a:cubicBezTo>
                        <a:pt x="51" y="181"/>
                        <a:pt x="51" y="181"/>
                        <a:pt x="51" y="181"/>
                      </a:cubicBezTo>
                      <a:cubicBezTo>
                        <a:pt x="51" y="26"/>
                        <a:pt x="51" y="26"/>
                        <a:pt x="51" y="26"/>
                      </a:cubicBezTo>
                      <a:cubicBezTo>
                        <a:pt x="67" y="26"/>
                        <a:pt x="67" y="26"/>
                        <a:pt x="67" y="26"/>
                      </a:cubicBezTo>
                      <a:cubicBezTo>
                        <a:pt x="77" y="26"/>
                        <a:pt x="84" y="28"/>
                        <a:pt x="90" y="31"/>
                      </a:cubicBezTo>
                      <a:cubicBezTo>
                        <a:pt x="95" y="34"/>
                        <a:pt x="97" y="40"/>
                        <a:pt x="97" y="48"/>
                      </a:cubicBezTo>
                      <a:cubicBezTo>
                        <a:pt x="97" y="61"/>
                        <a:pt x="97" y="61"/>
                        <a:pt x="97" y="61"/>
                      </a:cubicBezTo>
                      <a:cubicBezTo>
                        <a:pt x="97" y="69"/>
                        <a:pt x="95" y="75"/>
                        <a:pt x="89" y="78"/>
                      </a:cubicBezTo>
                      <a:cubicBezTo>
                        <a:pt x="81" y="83"/>
                        <a:pt x="57" y="83"/>
                        <a:pt x="57" y="83"/>
                      </a:cubicBezTo>
                      <a:cubicBezTo>
                        <a:pt x="103" y="181"/>
                        <a:pt x="103" y="181"/>
                        <a:pt x="103" y="181"/>
                      </a:cubicBezTo>
                      <a:cubicBezTo>
                        <a:pt x="153" y="181"/>
                        <a:pt x="153" y="181"/>
                        <a:pt x="153" y="181"/>
                      </a:cubicBezTo>
                      <a:lnTo>
                        <a:pt x="109" y="94"/>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sp>
              <p:nvSpPr>
                <p:cNvPr id="49" name="Freeform 18"/>
                <p:cNvSpPr>
                  <a:spLocks/>
                </p:cNvSpPr>
                <p:nvPr/>
              </p:nvSpPr>
              <p:spPr bwMode="auto">
                <a:xfrm>
                  <a:off x="3095" y="2377"/>
                  <a:ext cx="383" cy="435"/>
                </a:xfrm>
                <a:custGeom>
                  <a:avLst/>
                  <a:gdLst>
                    <a:gd name="T0" fmla="*/ 112 w 162"/>
                    <a:gd name="T1" fmla="*/ 0 h 182"/>
                    <a:gd name="T2" fmla="*/ 112 w 162"/>
                    <a:gd name="T3" fmla="*/ 126 h 182"/>
                    <a:gd name="T4" fmla="*/ 103 w 162"/>
                    <a:gd name="T5" fmla="*/ 148 h 182"/>
                    <a:gd name="T6" fmla="*/ 81 w 162"/>
                    <a:gd name="T7" fmla="*/ 155 h 182"/>
                    <a:gd name="T8" fmla="*/ 58 w 162"/>
                    <a:gd name="T9" fmla="*/ 148 h 182"/>
                    <a:gd name="T10" fmla="*/ 50 w 162"/>
                    <a:gd name="T11" fmla="*/ 126 h 182"/>
                    <a:gd name="T12" fmla="*/ 50 w 162"/>
                    <a:gd name="T13" fmla="*/ 0 h 182"/>
                    <a:gd name="T14" fmla="*/ 0 w 162"/>
                    <a:gd name="T15" fmla="*/ 0 h 182"/>
                    <a:gd name="T16" fmla="*/ 0 w 162"/>
                    <a:gd name="T17" fmla="*/ 121 h 182"/>
                    <a:gd name="T18" fmla="*/ 19 w 162"/>
                    <a:gd name="T19" fmla="*/ 167 h 182"/>
                    <a:gd name="T20" fmla="*/ 77 w 162"/>
                    <a:gd name="T21" fmla="*/ 182 h 182"/>
                    <a:gd name="T22" fmla="*/ 97 w 162"/>
                    <a:gd name="T23" fmla="*/ 182 h 182"/>
                    <a:gd name="T24" fmla="*/ 97 w 162"/>
                    <a:gd name="T25" fmla="*/ 182 h 182"/>
                    <a:gd name="T26" fmla="*/ 143 w 162"/>
                    <a:gd name="T27" fmla="*/ 167 h 182"/>
                    <a:gd name="T28" fmla="*/ 162 w 162"/>
                    <a:gd name="T29" fmla="*/ 121 h 182"/>
                    <a:gd name="T30" fmla="*/ 162 w 162"/>
                    <a:gd name="T31" fmla="*/ 0 h 182"/>
                    <a:gd name="T32" fmla="*/ 112 w 162"/>
                    <a:gd name="T3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182">
                      <a:moveTo>
                        <a:pt x="112" y="0"/>
                      </a:moveTo>
                      <a:cubicBezTo>
                        <a:pt x="112" y="126"/>
                        <a:pt x="112" y="126"/>
                        <a:pt x="112" y="126"/>
                      </a:cubicBezTo>
                      <a:cubicBezTo>
                        <a:pt x="112" y="136"/>
                        <a:pt x="109" y="143"/>
                        <a:pt x="103" y="148"/>
                      </a:cubicBezTo>
                      <a:cubicBezTo>
                        <a:pt x="99" y="152"/>
                        <a:pt x="92" y="155"/>
                        <a:pt x="81" y="155"/>
                      </a:cubicBezTo>
                      <a:cubicBezTo>
                        <a:pt x="70" y="155"/>
                        <a:pt x="63" y="152"/>
                        <a:pt x="58" y="148"/>
                      </a:cubicBezTo>
                      <a:cubicBezTo>
                        <a:pt x="53" y="143"/>
                        <a:pt x="50" y="136"/>
                        <a:pt x="50" y="126"/>
                      </a:cubicBezTo>
                      <a:cubicBezTo>
                        <a:pt x="50" y="0"/>
                        <a:pt x="50" y="0"/>
                        <a:pt x="50" y="0"/>
                      </a:cubicBezTo>
                      <a:cubicBezTo>
                        <a:pt x="0" y="0"/>
                        <a:pt x="0" y="0"/>
                        <a:pt x="0" y="0"/>
                      </a:cubicBezTo>
                      <a:cubicBezTo>
                        <a:pt x="0" y="121"/>
                        <a:pt x="0" y="121"/>
                        <a:pt x="0" y="121"/>
                      </a:cubicBezTo>
                      <a:cubicBezTo>
                        <a:pt x="0" y="141"/>
                        <a:pt x="6" y="157"/>
                        <a:pt x="19" y="167"/>
                      </a:cubicBezTo>
                      <a:cubicBezTo>
                        <a:pt x="31" y="177"/>
                        <a:pt x="50" y="182"/>
                        <a:pt x="77" y="182"/>
                      </a:cubicBezTo>
                      <a:cubicBezTo>
                        <a:pt x="78" y="182"/>
                        <a:pt x="87" y="182"/>
                        <a:pt x="97" y="182"/>
                      </a:cubicBezTo>
                      <a:cubicBezTo>
                        <a:pt x="97" y="182"/>
                        <a:pt x="97" y="182"/>
                        <a:pt x="97" y="182"/>
                      </a:cubicBezTo>
                      <a:cubicBezTo>
                        <a:pt x="118" y="180"/>
                        <a:pt x="133" y="175"/>
                        <a:pt x="143" y="167"/>
                      </a:cubicBezTo>
                      <a:cubicBezTo>
                        <a:pt x="156" y="157"/>
                        <a:pt x="162" y="141"/>
                        <a:pt x="162" y="121"/>
                      </a:cubicBezTo>
                      <a:cubicBezTo>
                        <a:pt x="162" y="0"/>
                        <a:pt x="162" y="0"/>
                        <a:pt x="162" y="0"/>
                      </a:cubicBezTo>
                      <a:lnTo>
                        <a:pt x="112" y="0"/>
                      </a:lnTo>
                      <a:close/>
                    </a:path>
                  </a:pathLst>
                </a:custGeom>
                <a:solidFill>
                  <a:srgbClr val="005BAC"/>
                </a:solidFill>
                <a:ln>
                  <a:noFill/>
                </a:ln>
                <a:extLst>
                  <a:ext uri="{91240B29-F687-4F45-9708-019B960494DF}"/>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zh-CN" altLang="en-US" sz="1800" kern="0">
                    <a:solidFill>
                      <a:sysClr val="windowText" lastClr="000000"/>
                    </a:solidFill>
                    <a:latin typeface="华文楷体" pitchFamily="2" charset="-122"/>
                    <a:ea typeface="华文楷体" pitchFamily="2" charset="-122"/>
                  </a:endParaRPr>
                </a:p>
              </p:txBody>
            </p:sp>
          </p:grpSp>
          <p:pic>
            <p:nvPicPr>
              <p:cNvPr id="27" name="Picture 2" descr="E:\项目\方正\设计资料\_c_hNOg2Czac3N_ZWMah3DyS_-IZR7ORmcjKxwApo3iRi371f29Ef1NNiNS6sYRgsk9_ZWB0vHqEkHD1D76_Dxx7NWWv7xNWSH8.jpg"/>
              <p:cNvPicPr>
                <a:picLocks noChangeAspect="1" noChangeArrowheads="1"/>
              </p:cNvPicPr>
              <p:nvPr/>
            </p:nvPicPr>
            <p:blipFill>
              <a:blip r:embed="rId2">
                <a:clrChange>
                  <a:clrFrom>
                    <a:srgbClr val="FFFFFF"/>
                  </a:clrFrom>
                  <a:clrTo>
                    <a:srgbClr val="FFFFFF">
                      <a:alpha val="0"/>
                    </a:srgbClr>
                  </a:clrTo>
                </a:clrChange>
              </a:blip>
              <a:srcRect r="6325" b="20168"/>
              <a:stretch>
                <a:fillRect/>
              </a:stretch>
            </p:blipFill>
            <p:spPr bwMode="auto">
              <a:xfrm>
                <a:off x="3843" y="1625"/>
                <a:ext cx="1476" cy="276"/>
              </a:xfrm>
              <a:prstGeom prst="rect">
                <a:avLst/>
              </a:prstGeom>
              <a:noFill/>
              <a:ln w="9525">
                <a:noFill/>
                <a:miter lim="800000"/>
                <a:headEnd/>
                <a:tailEnd/>
              </a:ln>
            </p:spPr>
          </p:pic>
          <p:pic>
            <p:nvPicPr>
              <p:cNvPr id="28" name="Picture 3" descr="E:\项目\方正\2149085_172003086833_2.jpg"/>
              <p:cNvPicPr>
                <a:picLocks noChangeAspect="1" noChangeArrowheads="1"/>
              </p:cNvPicPr>
              <p:nvPr/>
            </p:nvPicPr>
            <p:blipFill>
              <a:blip r:embed="rId3">
                <a:clrChange>
                  <a:clrFrom>
                    <a:srgbClr val="FFFFFF"/>
                  </a:clrFrom>
                  <a:clrTo>
                    <a:srgbClr val="FFFFFF">
                      <a:alpha val="0"/>
                    </a:srgbClr>
                  </a:clrTo>
                </a:clrChange>
              </a:blip>
              <a:srcRect b="75873"/>
              <a:stretch>
                <a:fillRect/>
              </a:stretch>
            </p:blipFill>
            <p:spPr bwMode="auto">
              <a:xfrm>
                <a:off x="476" y="1616"/>
                <a:ext cx="1227" cy="333"/>
              </a:xfrm>
              <a:prstGeom prst="rect">
                <a:avLst/>
              </a:prstGeom>
              <a:noFill/>
              <a:ln w="9525">
                <a:noFill/>
                <a:miter lim="800000"/>
                <a:headEnd/>
                <a:tailEnd/>
              </a:ln>
            </p:spPr>
          </p:pic>
          <p:grpSp>
            <p:nvGrpSpPr>
              <p:cNvPr id="29" name="Group 76"/>
              <p:cNvGrpSpPr>
                <a:grpSpLocks/>
              </p:cNvGrpSpPr>
              <p:nvPr/>
            </p:nvGrpSpPr>
            <p:grpSpPr bwMode="auto">
              <a:xfrm>
                <a:off x="1202" y="2025"/>
                <a:ext cx="3583" cy="770"/>
                <a:chOff x="1202" y="2025"/>
                <a:chExt cx="3583" cy="1043"/>
              </a:xfrm>
            </p:grpSpPr>
            <p:sp>
              <p:nvSpPr>
                <p:cNvPr id="33" name="Line 68"/>
                <p:cNvSpPr>
                  <a:spLocks noChangeShapeType="1"/>
                </p:cNvSpPr>
                <p:nvPr/>
              </p:nvSpPr>
              <p:spPr bwMode="auto">
                <a:xfrm>
                  <a:off x="2926" y="2025"/>
                  <a:ext cx="0" cy="1043"/>
                </a:xfrm>
                <a:prstGeom prst="line">
                  <a:avLst/>
                </a:prstGeom>
                <a:noFill/>
                <a:ln w="38100">
                  <a:solidFill>
                    <a:srgbClr val="5F5F5F"/>
                  </a:solidFill>
                  <a:round/>
                  <a:headEnd/>
                  <a:tailEnd/>
                </a:ln>
                <a:effectLst/>
              </p:spPr>
              <p:txBody>
                <a:bodyPr/>
                <a:lstStyle/>
                <a:p>
                  <a:endParaRPr lang="zh-CN" altLang="en-US"/>
                </a:p>
              </p:txBody>
            </p:sp>
            <p:sp>
              <p:nvSpPr>
                <p:cNvPr id="34" name="Line 69"/>
                <p:cNvSpPr>
                  <a:spLocks noChangeShapeType="1"/>
                </p:cNvSpPr>
                <p:nvPr/>
              </p:nvSpPr>
              <p:spPr bwMode="auto">
                <a:xfrm>
                  <a:off x="1202" y="2025"/>
                  <a:ext cx="0" cy="453"/>
                </a:xfrm>
                <a:prstGeom prst="line">
                  <a:avLst/>
                </a:prstGeom>
                <a:noFill/>
                <a:ln w="38100">
                  <a:solidFill>
                    <a:srgbClr val="5F5F5F"/>
                  </a:solidFill>
                  <a:round/>
                  <a:headEnd/>
                  <a:tailEnd/>
                </a:ln>
                <a:effectLst/>
              </p:spPr>
              <p:txBody>
                <a:bodyPr/>
                <a:lstStyle/>
                <a:p>
                  <a:endParaRPr lang="zh-CN" altLang="en-US"/>
                </a:p>
              </p:txBody>
            </p:sp>
            <p:sp>
              <p:nvSpPr>
                <p:cNvPr id="35" name="Line 70"/>
                <p:cNvSpPr>
                  <a:spLocks noChangeShapeType="1"/>
                </p:cNvSpPr>
                <p:nvPr/>
              </p:nvSpPr>
              <p:spPr bwMode="auto">
                <a:xfrm>
                  <a:off x="4785" y="2025"/>
                  <a:ext cx="0" cy="453"/>
                </a:xfrm>
                <a:prstGeom prst="line">
                  <a:avLst/>
                </a:prstGeom>
                <a:noFill/>
                <a:ln w="38100">
                  <a:solidFill>
                    <a:srgbClr val="5F5F5F"/>
                  </a:solidFill>
                  <a:round/>
                  <a:headEnd/>
                  <a:tailEnd/>
                </a:ln>
                <a:effectLst/>
              </p:spPr>
              <p:txBody>
                <a:bodyPr/>
                <a:lstStyle/>
                <a:p>
                  <a:endParaRPr lang="zh-CN" altLang="en-US"/>
                </a:p>
              </p:txBody>
            </p:sp>
            <p:sp>
              <p:nvSpPr>
                <p:cNvPr id="36" name="Line 71"/>
                <p:cNvSpPr>
                  <a:spLocks noChangeShapeType="1"/>
                </p:cNvSpPr>
                <p:nvPr/>
              </p:nvSpPr>
              <p:spPr bwMode="auto">
                <a:xfrm>
                  <a:off x="1202" y="2478"/>
                  <a:ext cx="3583" cy="0"/>
                </a:xfrm>
                <a:prstGeom prst="line">
                  <a:avLst/>
                </a:prstGeom>
                <a:noFill/>
                <a:ln w="38100">
                  <a:solidFill>
                    <a:srgbClr val="5F5F5F"/>
                  </a:solidFill>
                  <a:round/>
                  <a:headEnd/>
                  <a:tailEnd/>
                </a:ln>
                <a:effectLst/>
              </p:spPr>
              <p:txBody>
                <a:bodyPr/>
                <a:lstStyle/>
                <a:p>
                  <a:endParaRPr lang="zh-CN" altLang="en-US"/>
                </a:p>
              </p:txBody>
            </p:sp>
          </p:grpSp>
          <p:grpSp>
            <p:nvGrpSpPr>
              <p:cNvPr id="30" name="Group 67"/>
              <p:cNvGrpSpPr>
                <a:grpSpLocks/>
              </p:cNvGrpSpPr>
              <p:nvPr/>
            </p:nvGrpSpPr>
            <p:grpSpPr bwMode="auto">
              <a:xfrm>
                <a:off x="1338" y="2750"/>
                <a:ext cx="3220" cy="514"/>
                <a:chOff x="1610" y="3806"/>
                <a:chExt cx="3220" cy="514"/>
              </a:xfrm>
            </p:grpSpPr>
            <p:sp>
              <p:nvSpPr>
                <p:cNvPr id="31" name="剪去对角的矩形 9"/>
                <p:cNvSpPr/>
                <p:nvPr/>
              </p:nvSpPr>
              <p:spPr bwMode="auto">
                <a:xfrm flipH="1">
                  <a:off x="1610" y="3806"/>
                  <a:ext cx="3220" cy="514"/>
                </a:xfrm>
                <a:prstGeom prst="snip2DiagRect">
                  <a:avLst/>
                </a:prstGeom>
                <a:solidFill>
                  <a:srgbClr val="0075BF"/>
                </a:solidFill>
                <a:ln>
                  <a:noFill/>
                </a:ln>
                <a:extLst/>
              </p:spPr>
              <p:txBody>
                <a:bodyPr lIns="0" tIns="0" rIns="0" bIns="0"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fontAlgn="auto" hangingPunct="1">
                    <a:spcBef>
                      <a:spcPts val="0"/>
                    </a:spcBef>
                    <a:spcAft>
                      <a:spcPts val="0"/>
                    </a:spcAft>
                    <a:defRPr/>
                  </a:pPr>
                  <a:endParaRPr lang="zh-CN" altLang="en-US" b="1" kern="0" dirty="0">
                    <a:solidFill>
                      <a:sysClr val="window" lastClr="FFFFFF"/>
                    </a:solidFill>
                    <a:latin typeface="华文楷体" pitchFamily="2" charset="-122"/>
                    <a:ea typeface="华文楷体" pitchFamily="2" charset="-122"/>
                  </a:endParaRPr>
                </a:p>
              </p:txBody>
            </p:sp>
            <p:pic>
              <p:nvPicPr>
                <p:cNvPr id="32" name="Picture 4" descr="E:\项目\方正\未标题-1.png"/>
                <p:cNvPicPr>
                  <a:picLocks noChangeAspect="1" noChangeArrowheads="1"/>
                </p:cNvPicPr>
                <p:nvPr/>
              </p:nvPicPr>
              <p:blipFill>
                <a:blip r:embed="rId4"/>
                <a:srcRect/>
                <a:stretch>
                  <a:fillRect/>
                </a:stretch>
              </p:blipFill>
              <p:spPr bwMode="auto">
                <a:xfrm>
                  <a:off x="2095" y="3913"/>
                  <a:ext cx="2187" cy="317"/>
                </a:xfrm>
                <a:prstGeom prst="rect">
                  <a:avLst/>
                </a:prstGeom>
                <a:noFill/>
                <a:ln w="9525">
                  <a:noFill/>
                  <a:miter lim="800000"/>
                  <a:headEnd/>
                  <a:tailEnd/>
                </a:ln>
              </p:spPr>
            </p:pic>
          </p:grpSp>
        </p:grpSp>
      </p:grpSp>
      <p:sp>
        <p:nvSpPr>
          <p:cNvPr id="50" name="Rectangle 75"/>
          <p:cNvSpPr>
            <a:spLocks noChangeArrowheads="1"/>
          </p:cNvSpPr>
          <p:nvPr/>
        </p:nvSpPr>
        <p:spPr bwMode="auto">
          <a:xfrm>
            <a:off x="0" y="5500702"/>
            <a:ext cx="9144000" cy="1200329"/>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120000"/>
              </a:lnSpc>
            </a:pPr>
            <a:r>
              <a:rPr lang="zh-CN" altLang="en-US" sz="2000" b="1" dirty="0">
                <a:solidFill>
                  <a:srgbClr val="000000"/>
                </a:solidFill>
                <a:latin typeface="微软雅黑" pitchFamily="34" charset="-122"/>
                <a:ea typeface="微软雅黑" pitchFamily="34" charset="-122"/>
              </a:rPr>
              <a:t>由北京大学和方正集团于</a:t>
            </a:r>
            <a:r>
              <a:rPr lang="en-US" altLang="zh-CN" sz="2000" b="1" dirty="0">
                <a:solidFill>
                  <a:srgbClr val="000000"/>
                </a:solidFill>
                <a:latin typeface="微软雅黑" pitchFamily="34" charset="-122"/>
                <a:ea typeface="微软雅黑" pitchFamily="34" charset="-122"/>
              </a:rPr>
              <a:t>2003</a:t>
            </a:r>
            <a:r>
              <a:rPr lang="zh-CN" altLang="en-US" sz="2000" b="1" dirty="0">
                <a:solidFill>
                  <a:srgbClr val="000000"/>
                </a:solidFill>
                <a:latin typeface="微软雅黑" pitchFamily="34" charset="-122"/>
                <a:ea typeface="微软雅黑" pitchFamily="34" charset="-122"/>
              </a:rPr>
              <a:t>年成立</a:t>
            </a:r>
          </a:p>
          <a:p>
            <a:pPr algn="ctr">
              <a:lnSpc>
                <a:spcPct val="120000"/>
              </a:lnSpc>
            </a:pPr>
            <a:r>
              <a:rPr lang="zh-CN" altLang="en-US" sz="2000" b="1" dirty="0">
                <a:solidFill>
                  <a:srgbClr val="000000"/>
                </a:solidFill>
                <a:latin typeface="微软雅黑" pitchFamily="34" charset="-122"/>
                <a:ea typeface="微软雅黑" pitchFamily="34" charset="-122"/>
              </a:rPr>
              <a:t>是方正集团旗下主营医疗医药产业的子集团</a:t>
            </a:r>
          </a:p>
          <a:p>
            <a:pPr algn="ctr">
              <a:lnSpc>
                <a:spcPct val="120000"/>
              </a:lnSpc>
            </a:pPr>
            <a:r>
              <a:rPr lang="zh-CN" altLang="en-US" sz="2000" b="1" dirty="0">
                <a:solidFill>
                  <a:srgbClr val="000000"/>
                </a:solidFill>
                <a:latin typeface="微软雅黑" pitchFamily="34" charset="-122"/>
                <a:ea typeface="微软雅黑" pitchFamily="34" charset="-122"/>
              </a:rPr>
              <a:t>是一家集医药、医疗于一身的健康产业集团</a:t>
            </a:r>
          </a:p>
        </p:txBody>
      </p:sp>
      <p:sp>
        <p:nvSpPr>
          <p:cNvPr id="51" name="Text Placeholder 7"/>
          <p:cNvSpPr txBox="1">
            <a:spLocks/>
          </p:cNvSpPr>
          <p:nvPr/>
        </p:nvSpPr>
        <p:spPr bwMode="auto">
          <a:xfrm>
            <a:off x="-32" y="1643050"/>
            <a:ext cx="5156162" cy="738187"/>
          </a:xfrm>
          <a:prstGeom prst="rect">
            <a:avLst/>
          </a:prstGeom>
          <a:noFill/>
          <a:ln w="9525">
            <a:noFill/>
            <a:miter lim="800000"/>
            <a:headEnd/>
            <a:tailEnd/>
          </a:ln>
        </p:spPr>
        <p:txBody>
          <a:bodyPr wrap="square" lIns="79200" tIns="39600" rIns="79200" bIns="39600">
            <a:spAutoFit/>
          </a:bodyPr>
          <a:lstStyle/>
          <a:p>
            <a:pPr algn="ctr" defTabSz="801688" eaLnBrk="1" hangingPunct="1">
              <a:lnSpc>
                <a:spcPct val="120000"/>
              </a:lnSpc>
              <a:buClr>
                <a:srgbClr val="FF3300"/>
              </a:buClr>
              <a:buFont typeface="Wingdings" pitchFamily="2" charset="2"/>
              <a:buNone/>
            </a:pPr>
            <a:r>
              <a:rPr lang="zh-CN" altLang="en-US" sz="3600" b="1" dirty="0">
                <a:solidFill>
                  <a:srgbClr val="0075C2"/>
                </a:solidFill>
                <a:latin typeface="微软雅黑" pitchFamily="34" charset="-122"/>
                <a:ea typeface="微软雅黑" pitchFamily="34" charset="-122"/>
              </a:rPr>
              <a:t>北大国际医院集团简介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102403" name="Group 45"/>
          <p:cNvGrpSpPr>
            <a:grpSpLocks/>
          </p:cNvGrpSpPr>
          <p:nvPr/>
        </p:nvGrpSpPr>
        <p:grpSpPr bwMode="auto">
          <a:xfrm>
            <a:off x="0" y="0"/>
            <a:ext cx="9144000" cy="1781175"/>
            <a:chOff x="0" y="0"/>
            <a:chExt cx="5760" cy="1122"/>
          </a:xfrm>
        </p:grpSpPr>
        <p:pic>
          <p:nvPicPr>
            <p:cNvPr id="102404"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102405"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102406" name="Title 4"/>
          <p:cNvSpPr txBox="1">
            <a:spLocks/>
          </p:cNvSpPr>
          <p:nvPr/>
        </p:nvSpPr>
        <p:spPr bwMode="auto">
          <a:xfrm>
            <a:off x="1692275" y="765175"/>
            <a:ext cx="7086600" cy="1068388"/>
          </a:xfrm>
          <a:prstGeom prst="rect">
            <a:avLst/>
          </a:prstGeom>
          <a:noFill/>
          <a:ln w="9525">
            <a:noFill/>
            <a:miter lim="800000"/>
            <a:headEnd/>
            <a:tailEnd/>
          </a:ln>
        </p:spPr>
        <p:txBody>
          <a:bodyPr>
            <a:spAutoFit/>
          </a:bodyPr>
          <a:lstStyle/>
          <a:p>
            <a:pPr marL="285750" indent="-285750" algn="r" eaLnBrk="1" hangingPunct="1">
              <a:buClr>
                <a:srgbClr val="FF3300"/>
              </a:buClr>
            </a:pPr>
            <a:r>
              <a:rPr lang="en-US" altLang="zh-CN" sz="2800" b="1" dirty="0">
                <a:solidFill>
                  <a:srgbClr val="333333"/>
                </a:solidFill>
                <a:latin typeface="微软雅黑" pitchFamily="34" charset="-122"/>
                <a:ea typeface="微软雅黑" pitchFamily="34" charset="-122"/>
                <a:cs typeface="Arial" pitchFamily="34" charset="0"/>
              </a:rPr>
              <a:t>4</a:t>
            </a:r>
            <a:r>
              <a:rPr lang="zh-CN" altLang="en-US" sz="2800" b="1" dirty="0">
                <a:solidFill>
                  <a:srgbClr val="333333"/>
                </a:solidFill>
                <a:latin typeface="微软雅黑" pitchFamily="34" charset="-122"/>
                <a:ea typeface="微软雅黑" pitchFamily="34" charset="-122"/>
                <a:cs typeface="Arial" pitchFamily="34" charset="0"/>
              </a:rPr>
              <a:t>、依托股东丰富资源</a:t>
            </a:r>
          </a:p>
          <a:p>
            <a:pPr marL="285750" indent="-285750" algn="r" eaLnBrk="1" hangingPunct="1">
              <a:buClr>
                <a:srgbClr val="FF3300"/>
              </a:buClr>
            </a:pPr>
            <a:r>
              <a:rPr lang="zh-CN" altLang="en-US" sz="3600" b="1" dirty="0">
                <a:solidFill>
                  <a:srgbClr val="CC3300"/>
                </a:solidFill>
                <a:latin typeface="微软雅黑" pitchFamily="34" charset="-122"/>
                <a:ea typeface="微软雅黑" pitchFamily="34" charset="-122"/>
                <a:cs typeface="Arial" pitchFamily="34" charset="0"/>
              </a:rPr>
              <a:t>打造协同和互动</a:t>
            </a:r>
          </a:p>
        </p:txBody>
      </p:sp>
      <p:sp>
        <p:nvSpPr>
          <p:cNvPr id="102407" name="Rectangle 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7" name="剪去对角的矩形 6"/>
          <p:cNvSpPr/>
          <p:nvPr/>
        </p:nvSpPr>
        <p:spPr bwMode="auto">
          <a:xfrm flipH="1">
            <a:off x="2260600" y="4365625"/>
            <a:ext cx="1971675" cy="815975"/>
          </a:xfrm>
          <a:prstGeom prst="snip2DiagRect">
            <a:avLst/>
          </a:prstGeom>
          <a:solidFill>
            <a:schemeClr val="bg1"/>
          </a:solidFill>
          <a:ln>
            <a:noFill/>
          </a:ln>
          <a:extLst/>
        </p:spPr>
        <p:txBody>
          <a:bodyPr wrap="none" lIns="0" tIns="0" rIns="0" bIns="0"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eaLnBrk="1" fontAlgn="auto" hangingPunct="1">
              <a:spcBef>
                <a:spcPts val="0"/>
              </a:spcBef>
              <a:spcAft>
                <a:spcPts val="0"/>
              </a:spcAft>
              <a:defRPr/>
            </a:pPr>
            <a:endParaRPr lang="zh-CN" altLang="en-US" sz="1200" kern="0" dirty="0">
              <a:solidFill>
                <a:srgbClr val="000000"/>
              </a:solidFill>
              <a:latin typeface="华文楷体" pitchFamily="2" charset="-122"/>
              <a:ea typeface="华文楷体" pitchFamily="2" charset="-122"/>
            </a:endParaRPr>
          </a:p>
        </p:txBody>
      </p:sp>
      <p:grpSp>
        <p:nvGrpSpPr>
          <p:cNvPr id="102467" name="Group 67"/>
          <p:cNvGrpSpPr>
            <a:grpSpLocks/>
          </p:cNvGrpSpPr>
          <p:nvPr/>
        </p:nvGrpSpPr>
        <p:grpSpPr bwMode="auto">
          <a:xfrm>
            <a:off x="142844" y="1898645"/>
            <a:ext cx="5111750" cy="815975"/>
            <a:chOff x="1603" y="3797"/>
            <a:chExt cx="3220" cy="514"/>
          </a:xfrm>
        </p:grpSpPr>
        <p:sp>
          <p:nvSpPr>
            <p:cNvPr id="10" name="剪去对角的矩形 9"/>
            <p:cNvSpPr/>
            <p:nvPr/>
          </p:nvSpPr>
          <p:spPr bwMode="auto">
            <a:xfrm flipH="1">
              <a:off x="1603" y="3797"/>
              <a:ext cx="3220" cy="514"/>
            </a:xfrm>
            <a:prstGeom prst="snip2DiagRect">
              <a:avLst/>
            </a:prstGeom>
            <a:solidFill>
              <a:srgbClr val="0075BF"/>
            </a:solidFill>
            <a:ln>
              <a:noFill/>
            </a:ln>
            <a:extLst/>
          </p:spPr>
          <p:txBody>
            <a:bodyPr lIns="0" tIns="0" rIns="0" bIns="0"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fontAlgn="auto" hangingPunct="1">
                <a:spcBef>
                  <a:spcPts val="0"/>
                </a:spcBef>
                <a:spcAft>
                  <a:spcPts val="0"/>
                </a:spcAft>
                <a:defRPr/>
              </a:pPr>
              <a:endParaRPr lang="zh-CN" altLang="en-US" b="1" kern="0" dirty="0">
                <a:solidFill>
                  <a:sysClr val="window" lastClr="FFFFFF"/>
                </a:solidFill>
                <a:latin typeface="华文楷体" pitchFamily="2" charset="-122"/>
                <a:ea typeface="华文楷体" pitchFamily="2" charset="-122"/>
              </a:endParaRPr>
            </a:p>
          </p:txBody>
        </p:sp>
        <p:pic>
          <p:nvPicPr>
            <p:cNvPr id="102460" name="Picture 4" descr="E:\项目\方正\未标题-1.png"/>
            <p:cNvPicPr>
              <a:picLocks noChangeAspect="1" noChangeArrowheads="1"/>
            </p:cNvPicPr>
            <p:nvPr/>
          </p:nvPicPr>
          <p:blipFill>
            <a:blip r:embed="rId5"/>
            <a:srcRect/>
            <a:stretch>
              <a:fillRect/>
            </a:stretch>
          </p:blipFill>
          <p:spPr bwMode="auto">
            <a:xfrm>
              <a:off x="2095" y="3913"/>
              <a:ext cx="2187" cy="317"/>
            </a:xfrm>
            <a:prstGeom prst="rect">
              <a:avLst/>
            </a:prstGeom>
            <a:noFill/>
            <a:ln w="9525">
              <a:noFill/>
              <a:miter lim="800000"/>
              <a:headEnd/>
              <a:tailEnd/>
            </a:ln>
          </p:spPr>
        </p:pic>
      </p:grpSp>
      <p:sp>
        <p:nvSpPr>
          <p:cNvPr id="3" name="TextBox 52"/>
          <p:cNvSpPr txBox="1">
            <a:spLocks noChangeArrowheads="1"/>
          </p:cNvSpPr>
          <p:nvPr/>
        </p:nvSpPr>
        <p:spPr bwMode="auto">
          <a:xfrm>
            <a:off x="142844" y="2928934"/>
            <a:ext cx="8643998" cy="1131079"/>
          </a:xfrm>
          <a:prstGeom prst="rect">
            <a:avLst/>
          </a:prstGeom>
          <a:noFill/>
          <a:ln w="9525">
            <a:noFill/>
            <a:miter lim="800000"/>
            <a:headEnd/>
            <a:tailEnd/>
          </a:ln>
        </p:spPr>
        <p:txBody>
          <a:bodyPr wrap="square">
            <a:spAutoFit/>
          </a:bodyPr>
          <a:lstStyle/>
          <a:p>
            <a:pPr eaLnBrk="1" hangingPunct="1">
              <a:lnSpc>
                <a:spcPct val="125000"/>
              </a:lnSpc>
              <a:spcBef>
                <a:spcPts val="1800"/>
              </a:spcBef>
              <a:buSzPct val="75000"/>
            </a:pPr>
            <a:r>
              <a:rPr lang="zh-CN" altLang="en-US" sz="1800" b="1" dirty="0">
                <a:solidFill>
                  <a:schemeClr val="tx1">
                    <a:lumMod val="50000"/>
                    <a:lumOff val="50000"/>
                  </a:schemeClr>
                </a:solidFill>
                <a:latin typeface="微软雅黑" pitchFamily="34" charset="-122"/>
                <a:ea typeface="微软雅黑" pitchFamily="34" charset="-122"/>
              </a:rPr>
              <a:t>集团依托北大医学部，通过自建、并购和托管等方形成自己的医院网络并以此为基础进行横纵两方向的产业链拓展：以医院为中心进行横向产业拓展，为医疗机构提供全方位服务；病患为中心进行纵向产业延伸，对病患实现全生命周期管理</a:t>
            </a:r>
            <a:endParaRPr lang="en-US" altLang="zh-CN" sz="1800" b="1" dirty="0">
              <a:solidFill>
                <a:schemeClr val="tx1">
                  <a:lumMod val="50000"/>
                  <a:lumOff val="50000"/>
                </a:schemeClr>
              </a:solidFill>
              <a:latin typeface="微软雅黑" pitchFamily="34" charset="-122"/>
              <a:ea typeface="微软雅黑" pitchFamily="34" charset="-122"/>
            </a:endParaRPr>
          </a:p>
        </p:txBody>
      </p:sp>
      <p:sp>
        <p:nvSpPr>
          <p:cNvPr id="4" name="TextBox 52"/>
          <p:cNvSpPr txBox="1">
            <a:spLocks noChangeArrowheads="1"/>
          </p:cNvSpPr>
          <p:nvPr/>
        </p:nvSpPr>
        <p:spPr bwMode="auto">
          <a:xfrm>
            <a:off x="214282" y="4057650"/>
            <a:ext cx="8353425" cy="2800350"/>
          </a:xfrm>
          <a:prstGeom prst="rect">
            <a:avLst/>
          </a:prstGeom>
          <a:noFill/>
          <a:ln w="9525">
            <a:noFill/>
            <a:miter lim="800000"/>
            <a:headEnd/>
            <a:tailEnd/>
          </a:ln>
        </p:spPr>
        <p:txBody>
          <a:bodyPr>
            <a:spAutoFit/>
          </a:bodyPr>
          <a:lstStyle/>
          <a:p>
            <a:pPr eaLnBrk="1" hangingPunct="1">
              <a:lnSpc>
                <a:spcPct val="125000"/>
              </a:lnSpc>
              <a:spcBef>
                <a:spcPts val="600"/>
              </a:spcBef>
              <a:buClr>
                <a:srgbClr val="2D4B6F"/>
              </a:buClr>
              <a:buSzPct val="100000"/>
              <a:buFont typeface="Wingdings" pitchFamily="2" charset="2"/>
              <a:buNone/>
            </a:pPr>
            <a:r>
              <a:rPr lang="zh-CN" altLang="en-US" sz="3600" b="1" dirty="0">
                <a:solidFill>
                  <a:srgbClr val="C00000"/>
                </a:solidFill>
                <a:latin typeface="微软雅黑" pitchFamily="34" charset="-122"/>
                <a:ea typeface="微软雅黑" pitchFamily="34" charset="-122"/>
              </a:rPr>
              <a:t>医药产业包括</a:t>
            </a:r>
          </a:p>
          <a:p>
            <a:pPr eaLnBrk="1" hangingPunct="1">
              <a:lnSpc>
                <a:spcPct val="125000"/>
              </a:lnSpc>
              <a:spcBef>
                <a:spcPts val="600"/>
              </a:spcBef>
              <a:buClr>
                <a:srgbClr val="2D4B6F"/>
              </a:buClr>
              <a:buSzPct val="100000"/>
              <a:buFont typeface="Wingdings" pitchFamily="2" charset="2"/>
              <a:buNone/>
            </a:pPr>
            <a:r>
              <a:rPr lang="zh-CN" altLang="en-US" sz="1800" b="1" dirty="0">
                <a:solidFill>
                  <a:srgbClr val="000000"/>
                </a:solidFill>
                <a:latin typeface="微软雅黑" pitchFamily="34" charset="-122"/>
                <a:ea typeface="微软雅黑" pitchFamily="34" charset="-122"/>
              </a:rPr>
              <a:t>   研发、生产、销售与物流配送</a:t>
            </a:r>
            <a:endParaRPr lang="en-US" altLang="zh-CN" sz="1800" b="1" dirty="0">
              <a:solidFill>
                <a:srgbClr val="000000"/>
              </a:solidFill>
              <a:latin typeface="微软雅黑" pitchFamily="34" charset="-122"/>
              <a:ea typeface="微软雅黑" pitchFamily="34" charset="-122"/>
            </a:endParaRPr>
          </a:p>
          <a:p>
            <a:pPr eaLnBrk="1" hangingPunct="1">
              <a:lnSpc>
                <a:spcPct val="125000"/>
              </a:lnSpc>
              <a:spcBef>
                <a:spcPts val="600"/>
              </a:spcBef>
              <a:buClr>
                <a:srgbClr val="2D4B6F"/>
              </a:buClr>
              <a:buSzPct val="100000"/>
              <a:buFont typeface="Wingdings" pitchFamily="2" charset="2"/>
              <a:buNone/>
            </a:pPr>
            <a:r>
              <a:rPr lang="zh-CN" altLang="en-US" sz="3600" b="1" dirty="0">
                <a:solidFill>
                  <a:srgbClr val="C00000"/>
                </a:solidFill>
                <a:latin typeface="微软雅黑" pitchFamily="34" charset="-122"/>
                <a:ea typeface="微软雅黑" pitchFamily="34" charset="-122"/>
              </a:rPr>
              <a:t>医疗产业包括</a:t>
            </a:r>
          </a:p>
          <a:p>
            <a:pPr eaLnBrk="1" hangingPunct="1">
              <a:lnSpc>
                <a:spcPct val="125000"/>
              </a:lnSpc>
              <a:spcBef>
                <a:spcPts val="600"/>
              </a:spcBef>
              <a:buClr>
                <a:srgbClr val="2D4B6F"/>
              </a:buClr>
              <a:buSzPct val="100000"/>
              <a:buFont typeface="Wingdings" pitchFamily="2" charset="2"/>
              <a:buNone/>
            </a:pPr>
            <a:r>
              <a:rPr lang="zh-CN" altLang="en-US" sz="1800" b="1" dirty="0">
                <a:solidFill>
                  <a:srgbClr val="000000"/>
                </a:solidFill>
                <a:latin typeface="微软雅黑" pitchFamily="34" charset="-122"/>
                <a:ea typeface="微软雅黑" pitchFamily="34" charset="-122"/>
              </a:rPr>
              <a:t>   医院管理、医疗信息化、老年护理、医疗保险、设备与物产租赁、医疗后勤服</a:t>
            </a:r>
          </a:p>
          <a:p>
            <a:pPr eaLnBrk="1" hangingPunct="1">
              <a:lnSpc>
                <a:spcPct val="125000"/>
              </a:lnSpc>
              <a:spcBef>
                <a:spcPts val="600"/>
              </a:spcBef>
              <a:buClr>
                <a:srgbClr val="2D4B6F"/>
              </a:buClr>
              <a:buSzPct val="100000"/>
              <a:buFont typeface="Wingdings" pitchFamily="2" charset="2"/>
              <a:buNone/>
            </a:pPr>
            <a:r>
              <a:rPr lang="zh-CN" altLang="en-US" sz="1800" b="1" dirty="0">
                <a:solidFill>
                  <a:srgbClr val="000000"/>
                </a:solidFill>
                <a:latin typeface="微软雅黑" pitchFamily="34" charset="-122"/>
                <a:ea typeface="微软雅黑" pitchFamily="34" charset="-122"/>
              </a:rPr>
              <a:t>   务、健康管理</a:t>
            </a:r>
            <a:endParaRPr lang="en-US" altLang="zh-CN" sz="1800" b="1" dirty="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1" descr="PPT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8371" name="Text Box 15"/>
          <p:cNvSpPr txBox="1">
            <a:spLocks noChangeArrowheads="1"/>
          </p:cNvSpPr>
          <p:nvPr/>
        </p:nvSpPr>
        <p:spPr bwMode="auto">
          <a:xfrm>
            <a:off x="6273800" y="2762250"/>
            <a:ext cx="2330450" cy="811213"/>
          </a:xfrm>
          <a:prstGeom prst="rect">
            <a:avLst/>
          </a:prstGeom>
          <a:noFill/>
          <a:ln w="9525" algn="ctr">
            <a:noFill/>
            <a:miter lim="800000"/>
            <a:headEnd/>
            <a:tailEnd/>
          </a:ln>
        </p:spPr>
        <p:txBody>
          <a:bodyPr wrap="none" lIns="79200" tIns="39600" rIns="79200" bIns="39600">
            <a:spAutoFit/>
          </a:bodyPr>
          <a:lstStyle/>
          <a:p>
            <a:pPr defTabSz="801688" eaLnBrk="1" hangingPunct="1"/>
            <a:r>
              <a:rPr lang="en-US" altLang="zh-CN" sz="4800">
                <a:latin typeface="Arial" pitchFamily="34" charset="0"/>
              </a:rPr>
              <a:t>Thanks!</a:t>
            </a:r>
          </a:p>
        </p:txBody>
      </p:sp>
      <p:sp>
        <p:nvSpPr>
          <p:cNvPr id="58372" name="Text Box 17"/>
          <p:cNvSpPr txBox="1">
            <a:spLocks noChangeArrowheads="1"/>
          </p:cNvSpPr>
          <p:nvPr/>
        </p:nvSpPr>
        <p:spPr bwMode="auto">
          <a:xfrm>
            <a:off x="6588125" y="3429000"/>
            <a:ext cx="1716088" cy="292100"/>
          </a:xfrm>
          <a:prstGeom prst="rect">
            <a:avLst/>
          </a:prstGeom>
          <a:noFill/>
          <a:ln w="9525" algn="ctr">
            <a:noFill/>
            <a:miter lim="800000"/>
            <a:headEnd/>
            <a:tailEnd/>
          </a:ln>
        </p:spPr>
        <p:txBody>
          <a:bodyPr wrap="none" lIns="79200" tIns="39600" rIns="79200" bIns="39600">
            <a:spAutoFit/>
          </a:bodyPr>
          <a:lstStyle/>
          <a:p>
            <a:pPr defTabSz="801688" eaLnBrk="1" hangingPunct="1"/>
            <a:r>
              <a:rPr lang="en-US" altLang="zh-CN" b="1">
                <a:latin typeface="Arial" pitchFamily="34" charset="0"/>
              </a:rPr>
              <a:t>www.pkucare.com</a:t>
            </a:r>
          </a:p>
        </p:txBody>
      </p:sp>
      <p:pic>
        <p:nvPicPr>
          <p:cNvPr id="58373" name="Picture 22" descr="未标题-4"/>
          <p:cNvPicPr>
            <a:picLocks noChangeAspect="1" noChangeArrowheads="1"/>
          </p:cNvPicPr>
          <p:nvPr/>
        </p:nvPicPr>
        <p:blipFill>
          <a:blip r:embed="rId4"/>
          <a:srcRect/>
          <a:stretch>
            <a:fillRect/>
          </a:stretch>
        </p:blipFill>
        <p:spPr bwMode="auto">
          <a:xfrm>
            <a:off x="323850" y="333375"/>
            <a:ext cx="3024188" cy="463550"/>
          </a:xfrm>
          <a:prstGeom prst="rect">
            <a:avLst/>
          </a:prstGeom>
          <a:noFill/>
          <a:ln w="9525">
            <a:noFill/>
            <a:miter lim="800000"/>
            <a:headEnd/>
            <a:tailEnd/>
          </a:ln>
        </p:spPr>
      </p:pic>
      <p:pic>
        <p:nvPicPr>
          <p:cNvPr id="58374" name="Picture 13" descr="结束页"/>
          <p:cNvPicPr>
            <a:picLocks noChangeAspect="1" noChangeArrowheads="1"/>
          </p:cNvPicPr>
          <p:nvPr/>
        </p:nvPicPr>
        <p:blipFill>
          <a:blip r:embed="rId5"/>
          <a:srcRect/>
          <a:stretch>
            <a:fillRect/>
          </a:stretch>
        </p:blipFill>
        <p:spPr bwMode="auto">
          <a:xfrm>
            <a:off x="0" y="0"/>
            <a:ext cx="9144000" cy="6858000"/>
          </a:xfrm>
          <a:prstGeom prst="rect">
            <a:avLst/>
          </a:prstGeom>
          <a:noFill/>
          <a:ln w="9525">
            <a:noFill/>
            <a:miter lim="800000"/>
            <a:headEnd/>
            <a:tailEnd/>
          </a:ln>
        </p:spPr>
      </p:pic>
      <p:sp>
        <p:nvSpPr>
          <p:cNvPr id="58375" name="Text Box 15"/>
          <p:cNvSpPr txBox="1">
            <a:spLocks noChangeArrowheads="1"/>
          </p:cNvSpPr>
          <p:nvPr/>
        </p:nvSpPr>
        <p:spPr bwMode="auto">
          <a:xfrm>
            <a:off x="6273800" y="2762250"/>
            <a:ext cx="2330450" cy="811213"/>
          </a:xfrm>
          <a:prstGeom prst="rect">
            <a:avLst/>
          </a:prstGeom>
          <a:noFill/>
          <a:ln w="9525" algn="ctr">
            <a:noFill/>
            <a:miter lim="800000"/>
            <a:headEnd/>
            <a:tailEnd/>
          </a:ln>
        </p:spPr>
        <p:txBody>
          <a:bodyPr wrap="none" lIns="79200" tIns="39600" rIns="79200" bIns="39600">
            <a:spAutoFit/>
          </a:bodyPr>
          <a:lstStyle/>
          <a:p>
            <a:pPr defTabSz="801688" eaLnBrk="1" hangingPunct="1"/>
            <a:r>
              <a:rPr lang="en-US" altLang="zh-CN" sz="4800">
                <a:latin typeface="Arial" pitchFamily="34" charset="0"/>
              </a:rPr>
              <a:t>Thanks!</a:t>
            </a:r>
          </a:p>
        </p:txBody>
      </p:sp>
      <p:pic>
        <p:nvPicPr>
          <p:cNvPr id="58376" name="Picture 16" descr="标志"/>
          <p:cNvPicPr>
            <a:picLocks noChangeAspect="1" noChangeArrowheads="1"/>
          </p:cNvPicPr>
          <p:nvPr/>
        </p:nvPicPr>
        <p:blipFill>
          <a:blip r:embed="rId6"/>
          <a:srcRect/>
          <a:stretch>
            <a:fillRect/>
          </a:stretch>
        </p:blipFill>
        <p:spPr bwMode="auto">
          <a:xfrm>
            <a:off x="468313" y="333375"/>
            <a:ext cx="2374900" cy="617538"/>
          </a:xfrm>
          <a:prstGeom prst="rect">
            <a:avLst/>
          </a:prstGeom>
          <a:noFill/>
          <a:ln w="9525">
            <a:noFill/>
            <a:miter lim="800000"/>
            <a:headEnd/>
            <a:tailEnd/>
          </a:ln>
        </p:spPr>
      </p:pic>
      <p:sp>
        <p:nvSpPr>
          <p:cNvPr id="58377" name="Text Box 17"/>
          <p:cNvSpPr txBox="1">
            <a:spLocks noChangeArrowheads="1"/>
          </p:cNvSpPr>
          <p:nvPr/>
        </p:nvSpPr>
        <p:spPr bwMode="auto">
          <a:xfrm>
            <a:off x="6588125" y="3429000"/>
            <a:ext cx="1498600" cy="292100"/>
          </a:xfrm>
          <a:prstGeom prst="rect">
            <a:avLst/>
          </a:prstGeom>
          <a:noFill/>
          <a:ln w="9525" algn="ctr">
            <a:noFill/>
            <a:miter lim="800000"/>
            <a:headEnd/>
            <a:tailEnd/>
          </a:ln>
        </p:spPr>
        <p:txBody>
          <a:bodyPr wrap="none" lIns="79200" tIns="39600" rIns="79200" bIns="39600">
            <a:spAutoFit/>
          </a:bodyPr>
          <a:lstStyle/>
          <a:p>
            <a:pPr defTabSz="801688" eaLnBrk="1" hangingPunct="1"/>
            <a:r>
              <a:rPr lang="en-US" altLang="zh-CN" b="1">
                <a:latin typeface="Arial" pitchFamily="34" charset="0"/>
              </a:rPr>
              <a:t>www.fsspc.com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67587" name="Group 45"/>
          <p:cNvGrpSpPr>
            <a:grpSpLocks/>
          </p:cNvGrpSpPr>
          <p:nvPr/>
        </p:nvGrpSpPr>
        <p:grpSpPr bwMode="auto">
          <a:xfrm>
            <a:off x="0" y="0"/>
            <a:ext cx="9144000" cy="1781175"/>
            <a:chOff x="0" y="0"/>
            <a:chExt cx="5760" cy="1122"/>
          </a:xfrm>
        </p:grpSpPr>
        <p:pic>
          <p:nvPicPr>
            <p:cNvPr id="67588"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67589"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67591" name="Text Box 5"/>
          <p:cNvSpPr>
            <a:spLocks noChangeArrowheads="1"/>
          </p:cNvSpPr>
          <p:nvPr/>
        </p:nvSpPr>
        <p:spPr bwMode="auto">
          <a:xfrm>
            <a:off x="827088" y="5429250"/>
            <a:ext cx="1319212" cy="838200"/>
          </a:xfrm>
          <a:prstGeom prst="rect">
            <a:avLst/>
          </a:prstGeom>
          <a:noFill/>
          <a:ln w="9525">
            <a:noFill/>
            <a:miter lim="800000"/>
            <a:headEnd/>
            <a:tailEnd/>
          </a:ln>
        </p:spPr>
        <p:txBody>
          <a:bodyPr lIns="45720" rIns="45720"/>
          <a:lstStyle/>
          <a:p>
            <a:pPr>
              <a:spcBef>
                <a:spcPct val="50000"/>
              </a:spcBef>
            </a:pPr>
            <a:r>
              <a:rPr lang="en-US" altLang="zh-CN" sz="1100" b="1">
                <a:solidFill>
                  <a:srgbClr val="000000"/>
                </a:solidFill>
                <a:latin typeface="微软雅黑" pitchFamily="34" charset="-122"/>
                <a:ea typeface="微软雅黑" pitchFamily="34" charset="-122"/>
                <a:sym typeface="Arial" pitchFamily="34" charset="0"/>
              </a:rPr>
              <a:t>1987: </a:t>
            </a:r>
          </a:p>
          <a:p>
            <a:pPr>
              <a:spcBef>
                <a:spcPct val="50000"/>
              </a:spcBef>
            </a:pPr>
            <a:r>
              <a:rPr lang="en-US" altLang="zh-CN" sz="1100" b="1">
                <a:solidFill>
                  <a:srgbClr val="000000"/>
                </a:solidFill>
                <a:latin typeface="微软雅黑" pitchFamily="34" charset="-122"/>
                <a:ea typeface="微软雅黑" pitchFamily="34" charset="-122"/>
                <a:sym typeface="Arial" pitchFamily="34" charset="0"/>
              </a:rPr>
              <a:t>SMZ/TMP/M2</a:t>
            </a:r>
            <a:r>
              <a:rPr lang="en-US" altLang="zh-CN" sz="1100" b="1">
                <a:solidFill>
                  <a:srgbClr val="000000"/>
                </a:solidFill>
                <a:latin typeface="微软雅黑" pitchFamily="34" charset="-122"/>
                <a:ea typeface="微软雅黑" pitchFamily="34" charset="-122"/>
                <a:cs typeface="SC STKaiti"/>
                <a:sym typeface="Arial" pitchFamily="34" charset="0"/>
              </a:rPr>
              <a:t> </a:t>
            </a:r>
          </a:p>
          <a:p>
            <a:r>
              <a:rPr lang="zh-CN" altLang="en-US" sz="1100" b="1">
                <a:solidFill>
                  <a:srgbClr val="000000"/>
                </a:solidFill>
                <a:latin typeface="微软雅黑" pitchFamily="34" charset="-122"/>
                <a:ea typeface="微软雅黑" pitchFamily="34" charset="-122"/>
                <a:cs typeface="SC STKaiti"/>
                <a:sym typeface="Arial" pitchFamily="34" charset="0"/>
              </a:rPr>
              <a:t>通过</a:t>
            </a:r>
            <a:r>
              <a:rPr lang="en-US" altLang="zh-CN" sz="1100" b="1">
                <a:solidFill>
                  <a:srgbClr val="000000"/>
                </a:solidFill>
                <a:latin typeface="微软雅黑" pitchFamily="34" charset="-122"/>
                <a:ea typeface="微软雅黑" pitchFamily="34" charset="-122"/>
                <a:sym typeface="Arial" pitchFamily="34" charset="0"/>
              </a:rPr>
              <a:t>US FDA</a:t>
            </a:r>
            <a:r>
              <a:rPr lang="zh-CN" altLang="en-US" sz="1100" b="1">
                <a:solidFill>
                  <a:srgbClr val="000000"/>
                </a:solidFill>
                <a:latin typeface="微软雅黑" pitchFamily="34" charset="-122"/>
                <a:ea typeface="微软雅黑" pitchFamily="34" charset="-122"/>
                <a:sym typeface="Arial" pitchFamily="34" charset="0"/>
              </a:rPr>
              <a:t>现</a:t>
            </a:r>
          </a:p>
          <a:p>
            <a:r>
              <a:rPr lang="zh-CN" altLang="en-US" sz="1100" b="1">
                <a:solidFill>
                  <a:srgbClr val="000000"/>
                </a:solidFill>
                <a:latin typeface="微软雅黑" pitchFamily="34" charset="-122"/>
                <a:ea typeface="微软雅黑" pitchFamily="34" charset="-122"/>
                <a:sym typeface="Arial" pitchFamily="34" charset="0"/>
              </a:rPr>
              <a:t>场检查</a:t>
            </a:r>
            <a:endParaRPr lang="zh-CN" altLang="en-US" b="1">
              <a:latin typeface="微软雅黑" pitchFamily="34" charset="-122"/>
              <a:ea typeface="微软雅黑" pitchFamily="34" charset="-122"/>
            </a:endParaRPr>
          </a:p>
        </p:txBody>
      </p:sp>
      <p:sp>
        <p:nvSpPr>
          <p:cNvPr id="67592" name="Text Box 6"/>
          <p:cNvSpPr>
            <a:spLocks noChangeArrowheads="1"/>
          </p:cNvSpPr>
          <p:nvPr/>
        </p:nvSpPr>
        <p:spPr bwMode="auto">
          <a:xfrm>
            <a:off x="1979613" y="4997450"/>
            <a:ext cx="1368425" cy="1231900"/>
          </a:xfrm>
          <a:prstGeom prst="rect">
            <a:avLst/>
          </a:prstGeom>
          <a:noFill/>
          <a:ln w="9525">
            <a:noFill/>
            <a:miter lim="800000"/>
            <a:headEnd/>
            <a:tailEnd/>
          </a:ln>
        </p:spPr>
        <p:txBody>
          <a:bodyPr lIns="45720" rIns="45720"/>
          <a:lstStyle/>
          <a:p>
            <a:pPr marL="219075" indent="-219075">
              <a:spcBef>
                <a:spcPct val="50000"/>
              </a:spcBef>
            </a:pPr>
            <a:r>
              <a:rPr lang="en-US" altLang="zh-CN" sz="1200" b="1">
                <a:solidFill>
                  <a:srgbClr val="000000"/>
                </a:solidFill>
                <a:latin typeface="微软雅黑" pitchFamily="34" charset="-122"/>
                <a:ea typeface="微软雅黑" pitchFamily="34" charset="-122"/>
                <a:sym typeface="Arial" pitchFamily="34" charset="0"/>
              </a:rPr>
              <a:t>1996: </a:t>
            </a:r>
          </a:p>
          <a:p>
            <a:pPr marL="219075" indent="-219075">
              <a:spcBef>
                <a:spcPct val="50000"/>
              </a:spcBef>
              <a:buClr>
                <a:srgbClr val="2D4B6F"/>
              </a:buClr>
              <a:buFont typeface="Wingdings" pitchFamily="2" charset="2"/>
              <a:buBlip>
                <a:blip r:embed="rId5"/>
              </a:buBlip>
            </a:pPr>
            <a:r>
              <a:rPr lang="en-US" altLang="zh-CN" sz="1100" b="1">
                <a:solidFill>
                  <a:srgbClr val="000000"/>
                </a:solidFill>
                <a:latin typeface="微软雅黑" pitchFamily="34" charset="-122"/>
                <a:ea typeface="微软雅黑" pitchFamily="34" charset="-122"/>
                <a:sym typeface="Arial" pitchFamily="34" charset="0"/>
              </a:rPr>
              <a:t>SM2/SD</a:t>
            </a:r>
            <a:r>
              <a:rPr lang="en-US" altLang="zh-CN" sz="1100" b="1">
                <a:solidFill>
                  <a:srgbClr val="000000"/>
                </a:solidFill>
                <a:latin typeface="微软雅黑" pitchFamily="34" charset="-122"/>
                <a:ea typeface="微软雅黑" pitchFamily="34" charset="-122"/>
                <a:cs typeface="SC STKaiti"/>
                <a:sym typeface="Arial" pitchFamily="34" charset="0"/>
              </a:rPr>
              <a:t> </a:t>
            </a:r>
            <a:r>
              <a:rPr lang="zh-CN" altLang="en-US" sz="1100" b="1">
                <a:solidFill>
                  <a:srgbClr val="000000"/>
                </a:solidFill>
                <a:latin typeface="微软雅黑" pitchFamily="34" charset="-122"/>
                <a:ea typeface="微软雅黑" pitchFamily="34" charset="-122"/>
                <a:cs typeface="SC STKaiti"/>
                <a:sym typeface="Arial" pitchFamily="34" charset="0"/>
              </a:rPr>
              <a:t>获得</a:t>
            </a:r>
            <a:r>
              <a:rPr lang="en-US" altLang="zh-CN" sz="1100" b="1">
                <a:solidFill>
                  <a:srgbClr val="000000"/>
                </a:solidFill>
                <a:latin typeface="微软雅黑" pitchFamily="34" charset="-122"/>
                <a:ea typeface="微软雅黑" pitchFamily="34" charset="-122"/>
                <a:cs typeface="SC STKaiti"/>
                <a:sym typeface="Arial" pitchFamily="34" charset="0"/>
              </a:rPr>
              <a:t>CEP</a:t>
            </a:r>
            <a:r>
              <a:rPr lang="zh-CN" altLang="en-US" sz="1100" b="1">
                <a:solidFill>
                  <a:srgbClr val="000000"/>
                </a:solidFill>
                <a:latin typeface="微软雅黑" pitchFamily="34" charset="-122"/>
                <a:ea typeface="微软雅黑" pitchFamily="34" charset="-122"/>
                <a:cs typeface="SC STKaiti"/>
                <a:sym typeface="Arial" pitchFamily="34" charset="0"/>
              </a:rPr>
              <a:t>证书 </a:t>
            </a:r>
          </a:p>
          <a:p>
            <a:pPr marL="219075" indent="-219075">
              <a:spcBef>
                <a:spcPct val="8000"/>
              </a:spcBef>
              <a:buClr>
                <a:srgbClr val="2D4B6F"/>
              </a:buClr>
              <a:buFont typeface="Wingdings" pitchFamily="2" charset="2"/>
              <a:buBlip>
                <a:blip r:embed="rId5"/>
              </a:buBlip>
            </a:pPr>
            <a:r>
              <a:rPr lang="zh-CN" altLang="en-US" sz="1100" b="1">
                <a:solidFill>
                  <a:srgbClr val="000000"/>
                </a:solidFill>
                <a:latin typeface="微软雅黑" pitchFamily="34" charset="-122"/>
                <a:ea typeface="微软雅黑" pitchFamily="34" charset="-122"/>
                <a:cs typeface="SC STKaiti"/>
                <a:sym typeface="Arial" pitchFamily="34" charset="0"/>
              </a:rPr>
              <a:t>被列为中国医药重点骨干企业 </a:t>
            </a:r>
            <a:endParaRPr lang="zh-CN" altLang="en-US" b="1">
              <a:latin typeface="微软雅黑" pitchFamily="34" charset="-122"/>
              <a:ea typeface="微软雅黑" pitchFamily="34" charset="-122"/>
            </a:endParaRPr>
          </a:p>
        </p:txBody>
      </p:sp>
      <p:sp>
        <p:nvSpPr>
          <p:cNvPr id="67593" name="Rectangle 8"/>
          <p:cNvSpPr>
            <a:spLocks noChangeArrowheads="1"/>
          </p:cNvSpPr>
          <p:nvPr/>
        </p:nvSpPr>
        <p:spPr bwMode="auto">
          <a:xfrm>
            <a:off x="2700338" y="3268663"/>
            <a:ext cx="879475" cy="914400"/>
          </a:xfrm>
          <a:prstGeom prst="rect">
            <a:avLst/>
          </a:prstGeom>
          <a:noFill/>
          <a:ln w="9525">
            <a:noFill/>
            <a:miter lim="800000"/>
            <a:headEnd/>
            <a:tailEnd/>
          </a:ln>
        </p:spPr>
        <p:txBody>
          <a:bodyPr lIns="45720" rIns="45720"/>
          <a:lstStyle/>
          <a:p>
            <a:pPr>
              <a:spcBef>
                <a:spcPct val="50000"/>
              </a:spcBef>
            </a:pPr>
            <a:r>
              <a:rPr lang="en-US" altLang="zh-CN" sz="1200" b="1">
                <a:solidFill>
                  <a:srgbClr val="000000"/>
                </a:solidFill>
                <a:latin typeface="微软雅黑" pitchFamily="34" charset="-122"/>
                <a:ea typeface="微软雅黑" pitchFamily="34" charset="-122"/>
                <a:sym typeface="Arial" pitchFamily="34" charset="0"/>
              </a:rPr>
              <a:t>1997:</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在深圳证券交易所上市 </a:t>
            </a:r>
            <a:r>
              <a:rPr lang="en-US" altLang="zh-CN" sz="1100" b="1">
                <a:solidFill>
                  <a:srgbClr val="000000"/>
                </a:solidFill>
                <a:latin typeface="微软雅黑" pitchFamily="34" charset="-122"/>
                <a:ea typeface="微软雅黑" pitchFamily="34" charset="-122"/>
                <a:sym typeface="Arial" pitchFamily="34" charset="0"/>
              </a:rPr>
              <a:t>(000788)</a:t>
            </a:r>
            <a:endParaRPr lang="en-US" altLang="zh-CN" b="1">
              <a:latin typeface="微软雅黑" pitchFamily="34" charset="-122"/>
              <a:ea typeface="微软雅黑" pitchFamily="34" charset="-122"/>
            </a:endParaRPr>
          </a:p>
        </p:txBody>
      </p:sp>
      <p:sp>
        <p:nvSpPr>
          <p:cNvPr id="67594" name="Rectangle 10"/>
          <p:cNvSpPr>
            <a:spLocks noChangeArrowheads="1"/>
          </p:cNvSpPr>
          <p:nvPr/>
        </p:nvSpPr>
        <p:spPr bwMode="auto">
          <a:xfrm>
            <a:off x="3995738" y="2660650"/>
            <a:ext cx="1512887" cy="1255713"/>
          </a:xfrm>
          <a:prstGeom prst="rect">
            <a:avLst/>
          </a:prstGeom>
          <a:noFill/>
          <a:ln w="9525">
            <a:noFill/>
            <a:miter lim="800000"/>
            <a:headEnd/>
            <a:tailEnd/>
          </a:ln>
        </p:spPr>
        <p:txBody>
          <a:bodyPr lIns="45720" rIns="45720"/>
          <a:lstStyle/>
          <a:p>
            <a:pPr marL="219075" indent="-219075"/>
            <a:r>
              <a:rPr lang="en-US" altLang="zh-CN" sz="1200" b="1">
                <a:solidFill>
                  <a:srgbClr val="000000"/>
                </a:solidFill>
                <a:latin typeface="微软雅黑" pitchFamily="34" charset="-122"/>
                <a:ea typeface="微软雅黑" pitchFamily="34" charset="-122"/>
                <a:sym typeface="Arial" pitchFamily="34" charset="0"/>
              </a:rPr>
              <a:t>2008: </a:t>
            </a:r>
          </a:p>
          <a:p>
            <a:pPr marL="219075" indent="-219075">
              <a:spcBef>
                <a:spcPct val="8000"/>
              </a:spcBef>
              <a:buClr>
                <a:srgbClr val="2D4B6F"/>
              </a:buClr>
              <a:buSzPct val="100000"/>
              <a:buFont typeface="Wingdings" pitchFamily="2" charset="2"/>
              <a:buBlip>
                <a:blip r:embed="rId5"/>
              </a:buBlip>
            </a:pPr>
            <a:r>
              <a:rPr lang="zh-CN" altLang="en-US" sz="1100" b="1">
                <a:solidFill>
                  <a:srgbClr val="000000"/>
                </a:solidFill>
                <a:latin typeface="微软雅黑" pitchFamily="34" charset="-122"/>
                <a:ea typeface="微软雅黑" pitchFamily="34" charset="-122"/>
                <a:cs typeface="SC STKaiti"/>
                <a:sym typeface="Arial" pitchFamily="34" charset="0"/>
              </a:rPr>
              <a:t>技术中心被评定为国家级技术中心 </a:t>
            </a:r>
          </a:p>
          <a:p>
            <a:pPr marL="219075" indent="-219075">
              <a:spcBef>
                <a:spcPct val="8000"/>
              </a:spcBef>
              <a:buClr>
                <a:srgbClr val="2D4B6F"/>
              </a:buClr>
              <a:buSzPct val="100000"/>
              <a:buFont typeface="Wingdings" pitchFamily="2" charset="2"/>
              <a:buBlip>
                <a:blip r:embed="rId5"/>
              </a:buBlip>
            </a:pPr>
            <a:r>
              <a:rPr lang="zh-CN" altLang="en-US" sz="1100" b="1">
                <a:solidFill>
                  <a:srgbClr val="000000"/>
                </a:solidFill>
                <a:latin typeface="微软雅黑" pitchFamily="34" charset="-122"/>
                <a:ea typeface="微软雅黑" pitchFamily="34" charset="-122"/>
                <a:cs typeface="SC STKaiti"/>
                <a:sym typeface="Arial" pitchFamily="34" charset="0"/>
              </a:rPr>
              <a:t>获得“重庆市重点支持的出口畅销品牌企业”</a:t>
            </a:r>
            <a:endParaRPr lang="zh-CN" altLang="en-US" b="1">
              <a:latin typeface="微软雅黑" pitchFamily="34" charset="-122"/>
              <a:ea typeface="微软雅黑" pitchFamily="34" charset="-122"/>
            </a:endParaRPr>
          </a:p>
        </p:txBody>
      </p:sp>
      <p:sp>
        <p:nvSpPr>
          <p:cNvPr id="67595" name="Rectangle 9"/>
          <p:cNvSpPr>
            <a:spLocks noChangeArrowheads="1"/>
          </p:cNvSpPr>
          <p:nvPr/>
        </p:nvSpPr>
        <p:spPr bwMode="auto">
          <a:xfrm>
            <a:off x="3444875" y="4694238"/>
            <a:ext cx="939800" cy="823912"/>
          </a:xfrm>
          <a:prstGeom prst="rect">
            <a:avLst/>
          </a:prstGeom>
          <a:noFill/>
          <a:ln w="25400">
            <a:noFill/>
            <a:miter lim="800000"/>
            <a:headEnd/>
            <a:tailEnd/>
          </a:ln>
        </p:spPr>
        <p:txBody>
          <a:bodyPr lIns="45720" rIns="45720"/>
          <a:lstStyle/>
          <a:p>
            <a:pPr>
              <a:spcBef>
                <a:spcPct val="50000"/>
              </a:spcBef>
            </a:pPr>
            <a:r>
              <a:rPr lang="en-US" altLang="zh-CN" sz="1200" b="1">
                <a:solidFill>
                  <a:srgbClr val="C00000"/>
                </a:solidFill>
                <a:latin typeface="微软雅黑" pitchFamily="34" charset="-122"/>
                <a:ea typeface="微软雅黑" pitchFamily="34" charset="-122"/>
                <a:sym typeface="Arial" pitchFamily="34" charset="0"/>
              </a:rPr>
              <a:t>2003:</a:t>
            </a:r>
            <a:r>
              <a:rPr lang="en-US" altLang="zh-CN" sz="1100" b="1">
                <a:solidFill>
                  <a:srgbClr val="C00000"/>
                </a:solidFill>
                <a:latin typeface="微软雅黑" pitchFamily="34" charset="-122"/>
                <a:ea typeface="微软雅黑" pitchFamily="34" charset="-122"/>
                <a:sym typeface="Arial" pitchFamily="34" charset="0"/>
              </a:rPr>
              <a:t> </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方正集团入</a:t>
            </a:r>
          </a:p>
          <a:p>
            <a:r>
              <a:rPr lang="zh-CN" altLang="en-US" sz="1100" b="1">
                <a:solidFill>
                  <a:srgbClr val="000000"/>
                </a:solidFill>
                <a:latin typeface="微软雅黑" pitchFamily="34" charset="-122"/>
                <a:ea typeface="微软雅黑" pitchFamily="34" charset="-122"/>
                <a:cs typeface="SC STKaiti"/>
                <a:sym typeface="Arial" pitchFamily="34" charset="0"/>
              </a:rPr>
              <a:t>主西南合成</a:t>
            </a:r>
            <a:endParaRPr lang="zh-CN" altLang="en-US" b="1">
              <a:latin typeface="微软雅黑" pitchFamily="34" charset="-122"/>
              <a:ea typeface="微软雅黑" pitchFamily="34" charset="-122"/>
            </a:endParaRPr>
          </a:p>
        </p:txBody>
      </p:sp>
      <p:sp>
        <p:nvSpPr>
          <p:cNvPr id="67596" name="Text Box 15"/>
          <p:cNvSpPr>
            <a:spLocks noChangeArrowheads="1"/>
          </p:cNvSpPr>
          <p:nvPr/>
        </p:nvSpPr>
        <p:spPr bwMode="auto">
          <a:xfrm>
            <a:off x="1258888" y="3844925"/>
            <a:ext cx="717550" cy="681038"/>
          </a:xfrm>
          <a:prstGeom prst="rect">
            <a:avLst/>
          </a:prstGeom>
          <a:noFill/>
          <a:ln w="9525">
            <a:noFill/>
            <a:miter lim="800000"/>
            <a:headEnd/>
            <a:tailEnd/>
          </a:ln>
        </p:spPr>
        <p:txBody>
          <a:bodyPr lIns="45720" rIns="45720">
            <a:spAutoFit/>
          </a:bodyPr>
          <a:lstStyle/>
          <a:p>
            <a:pPr>
              <a:spcBef>
                <a:spcPct val="50000"/>
              </a:spcBef>
            </a:pPr>
            <a:r>
              <a:rPr lang="en-US" altLang="zh-CN" sz="1100" b="1">
                <a:solidFill>
                  <a:srgbClr val="000000"/>
                </a:solidFill>
                <a:latin typeface="微软雅黑" pitchFamily="34" charset="-122"/>
                <a:ea typeface="微软雅黑" pitchFamily="34" charset="-122"/>
                <a:sym typeface="Arial" pitchFamily="34" charset="0"/>
              </a:rPr>
              <a:t>1990:</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创建寸滩生产基地</a:t>
            </a:r>
            <a:endParaRPr lang="zh-CN" altLang="en-US" b="1">
              <a:latin typeface="微软雅黑" pitchFamily="34" charset="-122"/>
              <a:ea typeface="微软雅黑" pitchFamily="34" charset="-122"/>
            </a:endParaRPr>
          </a:p>
        </p:txBody>
      </p:sp>
      <p:sp>
        <p:nvSpPr>
          <p:cNvPr id="67597" name="Rectangle 14"/>
          <p:cNvSpPr>
            <a:spLocks noChangeArrowheads="1"/>
          </p:cNvSpPr>
          <p:nvPr/>
        </p:nvSpPr>
        <p:spPr bwMode="auto">
          <a:xfrm>
            <a:off x="6372225" y="4060825"/>
            <a:ext cx="1341438" cy="1069975"/>
          </a:xfrm>
          <a:prstGeom prst="rect">
            <a:avLst/>
          </a:prstGeom>
          <a:noFill/>
          <a:ln w="25400">
            <a:noFill/>
            <a:miter lim="800000"/>
            <a:headEnd/>
            <a:tailEnd/>
          </a:ln>
        </p:spPr>
        <p:txBody>
          <a:bodyPr lIns="45720" rIns="45720"/>
          <a:lstStyle/>
          <a:p>
            <a:pPr>
              <a:spcBef>
                <a:spcPct val="50000"/>
              </a:spcBef>
            </a:pPr>
            <a:r>
              <a:rPr lang="en-US" altLang="zh-CN" sz="1200" b="1">
                <a:solidFill>
                  <a:srgbClr val="C00000"/>
                </a:solidFill>
                <a:latin typeface="微软雅黑" pitchFamily="34" charset="-122"/>
                <a:ea typeface="微软雅黑" pitchFamily="34" charset="-122"/>
                <a:sym typeface="Arial" pitchFamily="34" charset="0"/>
              </a:rPr>
              <a:t>2011: </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第二次定向增发，北京北医医药优质资产注入西南合成</a:t>
            </a:r>
            <a:endParaRPr lang="zh-CN" altLang="en-US" b="1">
              <a:latin typeface="微软雅黑" pitchFamily="34" charset="-122"/>
              <a:ea typeface="微软雅黑" pitchFamily="34" charset="-122"/>
            </a:endParaRPr>
          </a:p>
        </p:txBody>
      </p:sp>
      <p:sp>
        <p:nvSpPr>
          <p:cNvPr id="67598" name="Rectangle 12"/>
          <p:cNvSpPr>
            <a:spLocks noChangeArrowheads="1"/>
          </p:cNvSpPr>
          <p:nvPr/>
        </p:nvSpPr>
        <p:spPr bwMode="auto">
          <a:xfrm>
            <a:off x="4787900" y="4349750"/>
            <a:ext cx="1295400" cy="914400"/>
          </a:xfrm>
          <a:prstGeom prst="rect">
            <a:avLst/>
          </a:prstGeom>
          <a:noFill/>
          <a:ln w="25400">
            <a:noFill/>
            <a:miter lim="800000"/>
            <a:headEnd/>
            <a:tailEnd/>
          </a:ln>
        </p:spPr>
        <p:txBody>
          <a:bodyPr lIns="45720" rIns="45720"/>
          <a:lstStyle/>
          <a:p>
            <a:pPr>
              <a:spcBef>
                <a:spcPct val="50000"/>
              </a:spcBef>
            </a:pPr>
            <a:r>
              <a:rPr lang="en-US" altLang="zh-CN" sz="1200" b="1" dirty="0">
                <a:solidFill>
                  <a:srgbClr val="C00000"/>
                </a:solidFill>
                <a:latin typeface="微软雅黑" pitchFamily="34" charset="-122"/>
                <a:ea typeface="微软雅黑" pitchFamily="34" charset="-122"/>
                <a:sym typeface="Arial" pitchFamily="34" charset="0"/>
              </a:rPr>
              <a:t>2009: </a:t>
            </a:r>
          </a:p>
          <a:p>
            <a:pPr>
              <a:spcBef>
                <a:spcPct val="50000"/>
              </a:spcBef>
            </a:pPr>
            <a:r>
              <a:rPr lang="zh-CN" altLang="en-US" sz="1100" b="1" dirty="0" smtClean="0">
                <a:solidFill>
                  <a:srgbClr val="000000"/>
                </a:solidFill>
                <a:latin typeface="微软雅黑" pitchFamily="34" charset="-122"/>
                <a:ea typeface="微软雅黑" pitchFamily="34" charset="-122"/>
                <a:cs typeface="SC STKaiti"/>
                <a:sym typeface="Arial" pitchFamily="34" charset="0"/>
              </a:rPr>
              <a:t>定向</a:t>
            </a:r>
            <a:r>
              <a:rPr lang="zh-CN" altLang="en-US" sz="1100" b="1" dirty="0">
                <a:solidFill>
                  <a:srgbClr val="000000"/>
                </a:solidFill>
                <a:latin typeface="微软雅黑" pitchFamily="34" charset="-122"/>
                <a:ea typeface="微软雅黑" pitchFamily="34" charset="-122"/>
                <a:cs typeface="SC STKaiti"/>
                <a:sym typeface="Arial" pitchFamily="34" charset="0"/>
              </a:rPr>
              <a:t>增发</a:t>
            </a:r>
          </a:p>
          <a:p>
            <a:r>
              <a:rPr lang="zh-CN" altLang="en-US" sz="1100" b="1" dirty="0">
                <a:solidFill>
                  <a:srgbClr val="000000"/>
                </a:solidFill>
                <a:latin typeface="微软雅黑" pitchFamily="34" charset="-122"/>
                <a:ea typeface="微软雅黑" pitchFamily="34" charset="-122"/>
                <a:cs typeface="SC STKaiti"/>
                <a:sym typeface="Arial" pitchFamily="34" charset="0"/>
              </a:rPr>
              <a:t>大新药业优质资</a:t>
            </a:r>
          </a:p>
          <a:p>
            <a:r>
              <a:rPr lang="zh-CN" altLang="en-US" sz="1100" b="1" dirty="0">
                <a:solidFill>
                  <a:srgbClr val="000000"/>
                </a:solidFill>
                <a:latin typeface="微软雅黑" pitchFamily="34" charset="-122"/>
                <a:ea typeface="微软雅黑" pitchFamily="34" charset="-122"/>
                <a:cs typeface="SC STKaiti"/>
                <a:sym typeface="Arial" pitchFamily="34" charset="0"/>
              </a:rPr>
              <a:t>产注入西南合成</a:t>
            </a:r>
            <a:endParaRPr lang="zh-CN" altLang="en-US" b="1" dirty="0">
              <a:latin typeface="微软雅黑" pitchFamily="34" charset="-122"/>
              <a:ea typeface="微软雅黑" pitchFamily="34" charset="-122"/>
            </a:endParaRPr>
          </a:p>
        </p:txBody>
      </p:sp>
      <p:sp>
        <p:nvSpPr>
          <p:cNvPr id="67599" name="Text Box 4"/>
          <p:cNvSpPr>
            <a:spLocks noChangeArrowheads="1"/>
          </p:cNvSpPr>
          <p:nvPr/>
        </p:nvSpPr>
        <p:spPr bwMode="auto">
          <a:xfrm>
            <a:off x="369888" y="4205288"/>
            <a:ext cx="846137" cy="588962"/>
          </a:xfrm>
          <a:prstGeom prst="rect">
            <a:avLst/>
          </a:prstGeom>
          <a:noFill/>
          <a:ln w="9525">
            <a:noFill/>
            <a:miter lim="800000"/>
            <a:headEnd/>
            <a:tailEnd/>
          </a:ln>
        </p:spPr>
        <p:txBody>
          <a:bodyPr lIns="45720" rIns="45720"/>
          <a:lstStyle/>
          <a:p>
            <a:pPr>
              <a:spcBef>
                <a:spcPct val="50000"/>
              </a:spcBef>
            </a:pPr>
            <a:r>
              <a:rPr lang="en-US" altLang="zh-CN" sz="1200" b="1">
                <a:solidFill>
                  <a:srgbClr val="000000"/>
                </a:solidFill>
                <a:latin typeface="微软雅黑" pitchFamily="34" charset="-122"/>
                <a:ea typeface="微软雅黑" pitchFamily="34" charset="-122"/>
                <a:sym typeface="Arial" pitchFamily="34" charset="0"/>
              </a:rPr>
              <a:t>1965: </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在重庆建厂</a:t>
            </a:r>
            <a:endParaRPr lang="zh-CN" altLang="en-US" b="1">
              <a:latin typeface="微软雅黑" pitchFamily="34" charset="-122"/>
              <a:ea typeface="微软雅黑" pitchFamily="34" charset="-122"/>
            </a:endParaRPr>
          </a:p>
        </p:txBody>
      </p:sp>
      <p:sp>
        <p:nvSpPr>
          <p:cNvPr id="67600" name="Rectangle 13"/>
          <p:cNvSpPr>
            <a:spLocks noChangeArrowheads="1"/>
          </p:cNvSpPr>
          <p:nvPr/>
        </p:nvSpPr>
        <p:spPr bwMode="auto">
          <a:xfrm>
            <a:off x="5580063" y="2476500"/>
            <a:ext cx="927100" cy="847725"/>
          </a:xfrm>
          <a:prstGeom prst="rect">
            <a:avLst/>
          </a:prstGeom>
          <a:noFill/>
          <a:ln w="9525">
            <a:noFill/>
            <a:miter lim="800000"/>
            <a:headEnd/>
            <a:tailEnd/>
          </a:ln>
        </p:spPr>
        <p:txBody>
          <a:bodyPr lIns="45720" rIns="45720"/>
          <a:lstStyle/>
          <a:p>
            <a:pPr>
              <a:spcBef>
                <a:spcPct val="50000"/>
              </a:spcBef>
            </a:pPr>
            <a:r>
              <a:rPr lang="en-US" altLang="zh-CN" sz="1200" b="1">
                <a:solidFill>
                  <a:srgbClr val="000000"/>
                </a:solidFill>
                <a:latin typeface="微软雅黑" pitchFamily="34" charset="-122"/>
                <a:ea typeface="微软雅黑" pitchFamily="34" charset="-122"/>
                <a:sym typeface="Arial" pitchFamily="34" charset="0"/>
              </a:rPr>
              <a:t>2010: </a:t>
            </a:r>
          </a:p>
          <a:p>
            <a:pPr>
              <a:spcBef>
                <a:spcPct val="50000"/>
              </a:spcBef>
            </a:pPr>
            <a:r>
              <a:rPr lang="zh-CN" altLang="en-US" sz="1100" b="1">
                <a:solidFill>
                  <a:srgbClr val="000000"/>
                </a:solidFill>
                <a:latin typeface="微软雅黑" pitchFamily="34" charset="-122"/>
                <a:ea typeface="微软雅黑" pitchFamily="34" charset="-122"/>
                <a:cs typeface="SC STKaiti"/>
                <a:sym typeface="Arial" pitchFamily="34" charset="0"/>
              </a:rPr>
              <a:t>开工建设水土生产基地</a:t>
            </a:r>
            <a:endParaRPr lang="zh-CN" altLang="en-US" b="1">
              <a:latin typeface="微软雅黑" pitchFamily="34" charset="-122"/>
              <a:ea typeface="微软雅黑" pitchFamily="34" charset="-122"/>
            </a:endParaRPr>
          </a:p>
        </p:txBody>
      </p:sp>
      <p:sp>
        <p:nvSpPr>
          <p:cNvPr id="67608" name="Rectangle 14"/>
          <p:cNvSpPr>
            <a:spLocks noChangeArrowheads="1"/>
          </p:cNvSpPr>
          <p:nvPr/>
        </p:nvSpPr>
        <p:spPr bwMode="auto">
          <a:xfrm>
            <a:off x="7062789" y="2189163"/>
            <a:ext cx="1009674" cy="1011237"/>
          </a:xfrm>
          <a:prstGeom prst="rect">
            <a:avLst/>
          </a:prstGeom>
          <a:noFill/>
          <a:ln w="9525">
            <a:noFill/>
            <a:miter lim="800000"/>
            <a:headEnd/>
            <a:tailEnd/>
          </a:ln>
        </p:spPr>
        <p:txBody>
          <a:bodyPr lIns="45720" rIns="45720"/>
          <a:lstStyle/>
          <a:p>
            <a:pPr>
              <a:spcBef>
                <a:spcPct val="50000"/>
              </a:spcBef>
            </a:pPr>
            <a:r>
              <a:rPr lang="en-US" altLang="zh-CN" sz="1200" b="1" dirty="0">
                <a:solidFill>
                  <a:srgbClr val="000000"/>
                </a:solidFill>
                <a:latin typeface="微软雅黑" pitchFamily="34" charset="-122"/>
                <a:ea typeface="微软雅黑" pitchFamily="34" charset="-122"/>
                <a:sym typeface="Arial" pitchFamily="34" charset="0"/>
              </a:rPr>
              <a:t>2012: </a:t>
            </a:r>
          </a:p>
          <a:p>
            <a:pPr>
              <a:spcBef>
                <a:spcPct val="50000"/>
              </a:spcBef>
            </a:pPr>
            <a:r>
              <a:rPr lang="en-US" altLang="zh-CN" sz="1100" b="1" dirty="0">
                <a:solidFill>
                  <a:srgbClr val="000000"/>
                </a:solidFill>
                <a:latin typeface="微软雅黑" pitchFamily="34" charset="-122"/>
                <a:ea typeface="微软雅黑" pitchFamily="34" charset="-122"/>
                <a:sym typeface="Arial" pitchFamily="34" charset="0"/>
              </a:rPr>
              <a:t>HC-1</a:t>
            </a:r>
            <a:r>
              <a:rPr lang="zh-CN" altLang="en-US" sz="1100" b="1" dirty="0">
                <a:solidFill>
                  <a:srgbClr val="000000"/>
                </a:solidFill>
                <a:latin typeface="微软雅黑" pitchFamily="34" charset="-122"/>
                <a:ea typeface="微软雅黑" pitchFamily="34" charset="-122"/>
                <a:sym typeface="Arial" pitchFamily="34" charset="0"/>
              </a:rPr>
              <a:t>研发实现突破进展</a:t>
            </a:r>
          </a:p>
        </p:txBody>
      </p:sp>
      <p:sp>
        <p:nvSpPr>
          <p:cNvPr id="67625" name="Rectangle 14"/>
          <p:cNvSpPr>
            <a:spLocks noChangeArrowheads="1"/>
          </p:cNvSpPr>
          <p:nvPr/>
        </p:nvSpPr>
        <p:spPr bwMode="auto">
          <a:xfrm>
            <a:off x="7812088" y="4133850"/>
            <a:ext cx="1296987" cy="1011238"/>
          </a:xfrm>
          <a:prstGeom prst="rect">
            <a:avLst/>
          </a:prstGeom>
          <a:noFill/>
          <a:ln w="9525">
            <a:noFill/>
            <a:miter lim="800000"/>
            <a:headEnd/>
            <a:tailEnd/>
          </a:ln>
        </p:spPr>
        <p:txBody>
          <a:bodyPr lIns="45720" rIns="45720"/>
          <a:lstStyle/>
          <a:p>
            <a:pPr>
              <a:spcBef>
                <a:spcPct val="50000"/>
              </a:spcBef>
            </a:pPr>
            <a:r>
              <a:rPr lang="en-US" altLang="zh-CN" sz="1200" b="1" dirty="0">
                <a:solidFill>
                  <a:srgbClr val="000000"/>
                </a:solidFill>
                <a:latin typeface="微软雅黑" pitchFamily="34" charset="-122"/>
                <a:ea typeface="微软雅黑" pitchFamily="34" charset="-122"/>
                <a:sym typeface="Arial" pitchFamily="34" charset="0"/>
              </a:rPr>
              <a:t>2013: </a:t>
            </a:r>
          </a:p>
          <a:p>
            <a:pPr>
              <a:spcBef>
                <a:spcPct val="50000"/>
              </a:spcBef>
            </a:pPr>
            <a:r>
              <a:rPr lang="zh-CN" altLang="en-US" sz="1100" b="1" dirty="0" smtClean="0">
                <a:solidFill>
                  <a:srgbClr val="000000"/>
                </a:solidFill>
                <a:latin typeface="微软雅黑" pitchFamily="34" charset="-122"/>
                <a:ea typeface="微软雅黑" pitchFamily="34" charset="-122"/>
                <a:sym typeface="Arial" pitchFamily="34" charset="0"/>
              </a:rPr>
              <a:t>水土新厂投产</a:t>
            </a:r>
            <a:endParaRPr lang="en-US" altLang="zh-CN" sz="1100" b="1" dirty="0">
              <a:solidFill>
                <a:srgbClr val="000000"/>
              </a:solidFill>
              <a:latin typeface="微软雅黑" pitchFamily="34" charset="-122"/>
              <a:ea typeface="微软雅黑" pitchFamily="34" charset="-122"/>
              <a:sym typeface="Arial" pitchFamily="34" charset="0"/>
            </a:endParaRPr>
          </a:p>
        </p:txBody>
      </p:sp>
      <p:sp>
        <p:nvSpPr>
          <p:cNvPr id="67626" name="Rectangle 42"/>
          <p:cNvSpPr>
            <a:spLocks noChangeArrowheads="1"/>
          </p:cNvSpPr>
          <p:nvPr/>
        </p:nvSpPr>
        <p:spPr bwMode="auto">
          <a:xfrm>
            <a:off x="6659563" y="804863"/>
            <a:ext cx="2165350" cy="823912"/>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r>
              <a:rPr lang="zh-CN" altLang="en-US" sz="3600" b="1">
                <a:solidFill>
                  <a:schemeClr val="tx1"/>
                </a:solidFill>
                <a:ea typeface="微软雅黑" pitchFamily="34" charset="-122"/>
              </a:rPr>
              <a:t>发展</a:t>
            </a:r>
            <a:r>
              <a:rPr lang="zh-CN" altLang="en-US" sz="4800" b="1">
                <a:solidFill>
                  <a:srgbClr val="CC3300"/>
                </a:solidFill>
                <a:ea typeface="微软雅黑" pitchFamily="34" charset="-122"/>
              </a:rPr>
              <a:t>历</a:t>
            </a:r>
            <a:r>
              <a:rPr lang="zh-CN" altLang="en-US" sz="3600" b="1">
                <a:solidFill>
                  <a:schemeClr val="tx1"/>
                </a:solidFill>
                <a:ea typeface="微软雅黑" pitchFamily="34" charset="-122"/>
              </a:rPr>
              <a:t>程</a:t>
            </a:r>
          </a:p>
        </p:txBody>
      </p:sp>
      <p:sp>
        <p:nvSpPr>
          <p:cNvPr id="67627" name="Rectangle 43"/>
          <p:cNvSpPr>
            <a:spLocks noChangeArrowheads="1"/>
          </p:cNvSpPr>
          <p:nvPr/>
        </p:nvSpPr>
        <p:spPr bwMode="auto">
          <a:xfrm>
            <a:off x="6877050" y="1617663"/>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
        <p:nvSpPr>
          <p:cNvPr id="67630" name="Freeform 46"/>
          <p:cNvSpPr>
            <a:spLocks/>
          </p:cNvSpPr>
          <p:nvPr/>
        </p:nvSpPr>
        <p:spPr bwMode="auto">
          <a:xfrm>
            <a:off x="-42863" y="2711450"/>
            <a:ext cx="9186863" cy="2838450"/>
          </a:xfrm>
          <a:custGeom>
            <a:avLst/>
            <a:gdLst/>
            <a:ahLst/>
            <a:cxnLst>
              <a:cxn ang="0">
                <a:pos x="17" y="1788"/>
              </a:cxn>
              <a:cxn ang="0">
                <a:pos x="5376" y="228"/>
              </a:cxn>
              <a:cxn ang="0">
                <a:pos x="5339" y="0"/>
              </a:cxn>
              <a:cxn ang="0">
                <a:pos x="5787" y="338"/>
              </a:cxn>
              <a:cxn ang="0">
                <a:pos x="5509" y="914"/>
              </a:cxn>
              <a:cxn ang="0">
                <a:pos x="5463" y="622"/>
              </a:cxn>
              <a:cxn ang="0">
                <a:pos x="17" y="1788"/>
              </a:cxn>
            </a:cxnLst>
            <a:rect l="0" t="0" r="r" b="b"/>
            <a:pathLst>
              <a:path w="5787" h="1788">
                <a:moveTo>
                  <a:pt x="17" y="1788"/>
                </a:moveTo>
                <a:cubicBezTo>
                  <a:pt x="0" y="1723"/>
                  <a:pt x="2523" y="557"/>
                  <a:pt x="5376" y="228"/>
                </a:cubicBezTo>
                <a:cubicBezTo>
                  <a:pt x="5367" y="150"/>
                  <a:pt x="5355" y="102"/>
                  <a:pt x="5339" y="0"/>
                </a:cubicBezTo>
                <a:cubicBezTo>
                  <a:pt x="5583" y="188"/>
                  <a:pt x="5571" y="176"/>
                  <a:pt x="5787" y="338"/>
                </a:cubicBezTo>
                <a:cubicBezTo>
                  <a:pt x="5703" y="536"/>
                  <a:pt x="5631" y="650"/>
                  <a:pt x="5509" y="914"/>
                </a:cubicBezTo>
                <a:cubicBezTo>
                  <a:pt x="5494" y="786"/>
                  <a:pt x="5479" y="738"/>
                  <a:pt x="5463" y="622"/>
                </a:cubicBezTo>
                <a:cubicBezTo>
                  <a:pt x="2386" y="896"/>
                  <a:pt x="493" y="1627"/>
                  <a:pt x="17" y="1788"/>
                </a:cubicBezTo>
                <a:close/>
              </a:path>
            </a:pathLst>
          </a:custGeom>
          <a:gradFill rotWithShape="1">
            <a:gsLst>
              <a:gs pos="0">
                <a:srgbClr val="66CCFF">
                  <a:gamma/>
                  <a:tint val="34902"/>
                  <a:invGamma/>
                  <a:alpha val="57001"/>
                </a:srgbClr>
              </a:gs>
              <a:gs pos="100000">
                <a:srgbClr val="66CCFF"/>
              </a:gs>
            </a:gsLst>
            <a:lin ang="0" scaled="1"/>
          </a:gradFill>
          <a:ln w="9525">
            <a:noFill/>
            <a:round/>
            <a:headEnd/>
            <a:tailEnd/>
          </a:ln>
          <a:effectLst/>
        </p:spPr>
        <p:txBody>
          <a:bodyPr/>
          <a:lstStyle/>
          <a:p>
            <a:endParaRPr lang="zh-CN" altLang="en-US"/>
          </a:p>
        </p:txBody>
      </p:sp>
      <p:grpSp>
        <p:nvGrpSpPr>
          <p:cNvPr id="67668" name="Group 84"/>
          <p:cNvGrpSpPr>
            <a:grpSpLocks/>
          </p:cNvGrpSpPr>
          <p:nvPr/>
        </p:nvGrpSpPr>
        <p:grpSpPr bwMode="auto">
          <a:xfrm>
            <a:off x="238125" y="4076700"/>
            <a:ext cx="142875" cy="1398588"/>
            <a:chOff x="150" y="2442"/>
            <a:chExt cx="90" cy="881"/>
          </a:xfrm>
        </p:grpSpPr>
        <p:sp>
          <p:nvSpPr>
            <p:cNvPr id="67631" name="Oval 47"/>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32" name="Line 48"/>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grpSp>
        <p:nvGrpSpPr>
          <p:cNvPr id="67667" name="Group 83"/>
          <p:cNvGrpSpPr>
            <a:grpSpLocks/>
          </p:cNvGrpSpPr>
          <p:nvPr/>
        </p:nvGrpSpPr>
        <p:grpSpPr bwMode="auto">
          <a:xfrm>
            <a:off x="684213" y="5141913"/>
            <a:ext cx="144462" cy="1382712"/>
            <a:chOff x="431" y="3113"/>
            <a:chExt cx="91" cy="871"/>
          </a:xfrm>
        </p:grpSpPr>
        <p:sp>
          <p:nvSpPr>
            <p:cNvPr id="67635" name="Oval 51"/>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36" name="Line 52"/>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69" name="Group 85"/>
          <p:cNvGrpSpPr>
            <a:grpSpLocks/>
          </p:cNvGrpSpPr>
          <p:nvPr/>
        </p:nvGrpSpPr>
        <p:grpSpPr bwMode="auto">
          <a:xfrm>
            <a:off x="1136650" y="3713163"/>
            <a:ext cx="142875" cy="1398587"/>
            <a:chOff x="150" y="2442"/>
            <a:chExt cx="90" cy="881"/>
          </a:xfrm>
        </p:grpSpPr>
        <p:sp>
          <p:nvSpPr>
            <p:cNvPr id="67670" name="Oval 86"/>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71" name="Line 87"/>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grpSp>
        <p:nvGrpSpPr>
          <p:cNvPr id="67672" name="Group 88"/>
          <p:cNvGrpSpPr>
            <a:grpSpLocks/>
          </p:cNvGrpSpPr>
          <p:nvPr/>
        </p:nvGrpSpPr>
        <p:grpSpPr bwMode="auto">
          <a:xfrm>
            <a:off x="1931988" y="4689475"/>
            <a:ext cx="144462" cy="1382713"/>
            <a:chOff x="431" y="3113"/>
            <a:chExt cx="91" cy="871"/>
          </a:xfrm>
        </p:grpSpPr>
        <p:sp>
          <p:nvSpPr>
            <p:cNvPr id="67673" name="Oval 89"/>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74" name="Line 90"/>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75" name="Group 91"/>
          <p:cNvGrpSpPr>
            <a:grpSpLocks/>
          </p:cNvGrpSpPr>
          <p:nvPr/>
        </p:nvGrpSpPr>
        <p:grpSpPr bwMode="auto">
          <a:xfrm>
            <a:off x="3308350" y="4281488"/>
            <a:ext cx="144463" cy="1382712"/>
            <a:chOff x="431" y="3113"/>
            <a:chExt cx="91" cy="871"/>
          </a:xfrm>
        </p:grpSpPr>
        <p:sp>
          <p:nvSpPr>
            <p:cNvPr id="67676" name="Oval 92"/>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77" name="Line 93"/>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78" name="Group 94"/>
          <p:cNvGrpSpPr>
            <a:grpSpLocks/>
          </p:cNvGrpSpPr>
          <p:nvPr/>
        </p:nvGrpSpPr>
        <p:grpSpPr bwMode="auto">
          <a:xfrm>
            <a:off x="4656138" y="3946525"/>
            <a:ext cx="144462" cy="1382713"/>
            <a:chOff x="431" y="3113"/>
            <a:chExt cx="91" cy="871"/>
          </a:xfrm>
        </p:grpSpPr>
        <p:sp>
          <p:nvSpPr>
            <p:cNvPr id="67679" name="Oval 95"/>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80" name="Line 96"/>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81" name="Group 97"/>
          <p:cNvGrpSpPr>
            <a:grpSpLocks/>
          </p:cNvGrpSpPr>
          <p:nvPr/>
        </p:nvGrpSpPr>
        <p:grpSpPr bwMode="auto">
          <a:xfrm>
            <a:off x="6227763" y="3629025"/>
            <a:ext cx="144462" cy="1382713"/>
            <a:chOff x="431" y="3113"/>
            <a:chExt cx="91" cy="871"/>
          </a:xfrm>
        </p:grpSpPr>
        <p:sp>
          <p:nvSpPr>
            <p:cNvPr id="67682" name="Oval 98"/>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83" name="Line 99"/>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84" name="Group 100"/>
          <p:cNvGrpSpPr>
            <a:grpSpLocks/>
          </p:cNvGrpSpPr>
          <p:nvPr/>
        </p:nvGrpSpPr>
        <p:grpSpPr bwMode="auto">
          <a:xfrm>
            <a:off x="7667625" y="3413125"/>
            <a:ext cx="144463" cy="1382713"/>
            <a:chOff x="431" y="3113"/>
            <a:chExt cx="91" cy="871"/>
          </a:xfrm>
        </p:grpSpPr>
        <p:sp>
          <p:nvSpPr>
            <p:cNvPr id="67685" name="Oval 101"/>
            <p:cNvSpPr>
              <a:spLocks noChangeArrowheads="1"/>
            </p:cNvSpPr>
            <p:nvPr/>
          </p:nvSpPr>
          <p:spPr bwMode="auto">
            <a:xfrm flipV="1">
              <a:off x="431" y="3113"/>
              <a:ext cx="91" cy="99"/>
            </a:xfrm>
            <a:prstGeom prst="ellipse">
              <a:avLst/>
            </a:prstGeom>
            <a:solidFill>
              <a:srgbClr val="808080"/>
            </a:solidFill>
            <a:ln w="9525">
              <a:noFill/>
              <a:round/>
              <a:headEnd/>
              <a:tailEnd/>
            </a:ln>
            <a:effectLst/>
          </p:spPr>
          <p:txBody>
            <a:bodyPr wrap="none" anchor="ctr"/>
            <a:lstStyle/>
            <a:p>
              <a:endParaRPr lang="zh-CN" altLang="en-US"/>
            </a:p>
          </p:txBody>
        </p:sp>
        <p:sp>
          <p:nvSpPr>
            <p:cNvPr id="67686" name="Line 102"/>
            <p:cNvSpPr>
              <a:spLocks noChangeShapeType="1"/>
            </p:cNvSpPr>
            <p:nvPr/>
          </p:nvSpPr>
          <p:spPr bwMode="auto">
            <a:xfrm>
              <a:off x="478" y="3154"/>
              <a:ext cx="0" cy="830"/>
            </a:xfrm>
            <a:prstGeom prst="line">
              <a:avLst/>
            </a:prstGeom>
            <a:noFill/>
            <a:ln w="28575">
              <a:solidFill>
                <a:srgbClr val="808080"/>
              </a:solidFill>
              <a:round/>
              <a:headEnd/>
              <a:tailEnd/>
            </a:ln>
            <a:effectLst/>
          </p:spPr>
          <p:txBody>
            <a:bodyPr/>
            <a:lstStyle/>
            <a:p>
              <a:endParaRPr lang="zh-CN" altLang="en-US"/>
            </a:p>
          </p:txBody>
        </p:sp>
      </p:grpSp>
      <p:grpSp>
        <p:nvGrpSpPr>
          <p:cNvPr id="67687" name="Group 103"/>
          <p:cNvGrpSpPr>
            <a:grpSpLocks/>
          </p:cNvGrpSpPr>
          <p:nvPr/>
        </p:nvGrpSpPr>
        <p:grpSpPr bwMode="auto">
          <a:xfrm>
            <a:off x="2571750" y="3232150"/>
            <a:ext cx="142875" cy="1398588"/>
            <a:chOff x="150" y="2442"/>
            <a:chExt cx="90" cy="881"/>
          </a:xfrm>
        </p:grpSpPr>
        <p:sp>
          <p:nvSpPr>
            <p:cNvPr id="67688" name="Oval 104"/>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89" name="Line 105"/>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grpSp>
        <p:nvGrpSpPr>
          <p:cNvPr id="67690" name="Group 106"/>
          <p:cNvGrpSpPr>
            <a:grpSpLocks/>
          </p:cNvGrpSpPr>
          <p:nvPr/>
        </p:nvGrpSpPr>
        <p:grpSpPr bwMode="auto">
          <a:xfrm>
            <a:off x="3890963" y="2852738"/>
            <a:ext cx="142875" cy="1398587"/>
            <a:chOff x="150" y="2442"/>
            <a:chExt cx="90" cy="881"/>
          </a:xfrm>
        </p:grpSpPr>
        <p:sp>
          <p:nvSpPr>
            <p:cNvPr id="67691" name="Oval 107"/>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92" name="Line 108"/>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grpSp>
        <p:nvGrpSpPr>
          <p:cNvPr id="67693" name="Group 109"/>
          <p:cNvGrpSpPr>
            <a:grpSpLocks/>
          </p:cNvGrpSpPr>
          <p:nvPr/>
        </p:nvGrpSpPr>
        <p:grpSpPr bwMode="auto">
          <a:xfrm>
            <a:off x="5508625" y="2476500"/>
            <a:ext cx="142875" cy="1398588"/>
            <a:chOff x="150" y="2442"/>
            <a:chExt cx="90" cy="881"/>
          </a:xfrm>
        </p:grpSpPr>
        <p:sp>
          <p:nvSpPr>
            <p:cNvPr id="67694" name="Oval 110"/>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95" name="Line 111"/>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grpSp>
        <p:nvGrpSpPr>
          <p:cNvPr id="67696" name="Group 112"/>
          <p:cNvGrpSpPr>
            <a:grpSpLocks/>
          </p:cNvGrpSpPr>
          <p:nvPr/>
        </p:nvGrpSpPr>
        <p:grpSpPr bwMode="auto">
          <a:xfrm>
            <a:off x="6958013" y="2198688"/>
            <a:ext cx="142875" cy="1398587"/>
            <a:chOff x="150" y="2442"/>
            <a:chExt cx="90" cy="881"/>
          </a:xfrm>
        </p:grpSpPr>
        <p:sp>
          <p:nvSpPr>
            <p:cNvPr id="67697" name="Oval 113"/>
            <p:cNvSpPr>
              <a:spLocks noChangeArrowheads="1"/>
            </p:cNvSpPr>
            <p:nvPr/>
          </p:nvSpPr>
          <p:spPr bwMode="auto">
            <a:xfrm>
              <a:off x="150" y="3233"/>
              <a:ext cx="90" cy="90"/>
            </a:xfrm>
            <a:prstGeom prst="ellipse">
              <a:avLst/>
            </a:prstGeom>
            <a:solidFill>
              <a:srgbClr val="808080"/>
            </a:solidFill>
            <a:ln w="9525">
              <a:noFill/>
              <a:round/>
              <a:headEnd/>
              <a:tailEnd/>
            </a:ln>
            <a:effectLst/>
          </p:spPr>
          <p:txBody>
            <a:bodyPr wrap="none" anchor="ctr"/>
            <a:lstStyle/>
            <a:p>
              <a:endParaRPr lang="zh-CN" altLang="en-US"/>
            </a:p>
          </p:txBody>
        </p:sp>
        <p:sp>
          <p:nvSpPr>
            <p:cNvPr id="67698" name="Line 114"/>
            <p:cNvSpPr>
              <a:spLocks noChangeShapeType="1"/>
            </p:cNvSpPr>
            <p:nvPr/>
          </p:nvSpPr>
          <p:spPr bwMode="auto">
            <a:xfrm flipH="1" flipV="1">
              <a:off x="190" y="2442"/>
              <a:ext cx="6" cy="844"/>
            </a:xfrm>
            <a:prstGeom prst="line">
              <a:avLst/>
            </a:prstGeom>
            <a:noFill/>
            <a:ln w="28575">
              <a:solidFill>
                <a:srgbClr val="808080"/>
              </a:solidFill>
              <a:round/>
              <a:headEnd/>
              <a:tailEnd/>
            </a:ln>
            <a:effec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626"/>
                                        </p:tgtEl>
                                        <p:attrNameLst>
                                          <p:attrName>style.visibility</p:attrName>
                                        </p:attrNameLst>
                                      </p:cBhvr>
                                      <p:to>
                                        <p:strVal val="visible"/>
                                      </p:to>
                                    </p:set>
                                    <p:animEffect transition="in" filter="wipe(left)">
                                      <p:cBhvr>
                                        <p:cTn id="7" dur="500"/>
                                        <p:tgtEl>
                                          <p:spTgt spid="676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630"/>
                                        </p:tgtEl>
                                        <p:attrNameLst>
                                          <p:attrName>style.visibility</p:attrName>
                                        </p:attrNameLst>
                                      </p:cBhvr>
                                      <p:to>
                                        <p:strVal val="visible"/>
                                      </p:to>
                                    </p:set>
                                    <p:animEffect transition="in" filter="wipe(left)">
                                      <p:cBhvr>
                                        <p:cTn id="11" dur="500"/>
                                        <p:tgtEl>
                                          <p:spTgt spid="676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7668"/>
                                        </p:tgtEl>
                                        <p:attrNameLst>
                                          <p:attrName>style.visibility</p:attrName>
                                        </p:attrNameLst>
                                      </p:cBhvr>
                                      <p:to>
                                        <p:strVal val="visible"/>
                                      </p:to>
                                    </p:set>
                                    <p:animEffect transition="in" filter="wipe(down)">
                                      <p:cBhvr>
                                        <p:cTn id="16" dur="500"/>
                                        <p:tgtEl>
                                          <p:spTgt spid="6766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7599"/>
                                        </p:tgtEl>
                                        <p:attrNameLst>
                                          <p:attrName>style.visibility</p:attrName>
                                        </p:attrNameLst>
                                      </p:cBhvr>
                                      <p:to>
                                        <p:strVal val="visible"/>
                                      </p:to>
                                    </p:set>
                                    <p:animEffect transition="in" filter="wipe(left)">
                                      <p:cBhvr>
                                        <p:cTn id="20" dur="500"/>
                                        <p:tgtEl>
                                          <p:spTgt spid="6759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67667"/>
                                        </p:tgtEl>
                                        <p:attrNameLst>
                                          <p:attrName>style.visibility</p:attrName>
                                        </p:attrNameLst>
                                      </p:cBhvr>
                                      <p:to>
                                        <p:strVal val="visible"/>
                                      </p:to>
                                    </p:set>
                                    <p:animEffect transition="in" filter="wipe(up)">
                                      <p:cBhvr>
                                        <p:cTn id="25" dur="500"/>
                                        <p:tgtEl>
                                          <p:spTgt spid="67667"/>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67591"/>
                                        </p:tgtEl>
                                        <p:attrNameLst>
                                          <p:attrName>style.visibility</p:attrName>
                                        </p:attrNameLst>
                                      </p:cBhvr>
                                      <p:to>
                                        <p:strVal val="visible"/>
                                      </p:to>
                                    </p:set>
                                    <p:animEffect transition="in" filter="wipe(left)">
                                      <p:cBhvr>
                                        <p:cTn id="29" dur="500"/>
                                        <p:tgtEl>
                                          <p:spTgt spid="6759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7669"/>
                                        </p:tgtEl>
                                        <p:attrNameLst>
                                          <p:attrName>style.visibility</p:attrName>
                                        </p:attrNameLst>
                                      </p:cBhvr>
                                      <p:to>
                                        <p:strVal val="visible"/>
                                      </p:to>
                                    </p:set>
                                    <p:animEffect transition="in" filter="wipe(down)">
                                      <p:cBhvr>
                                        <p:cTn id="34" dur="500"/>
                                        <p:tgtEl>
                                          <p:spTgt spid="67669"/>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67596"/>
                                        </p:tgtEl>
                                        <p:attrNameLst>
                                          <p:attrName>style.visibility</p:attrName>
                                        </p:attrNameLst>
                                      </p:cBhvr>
                                      <p:to>
                                        <p:strVal val="visible"/>
                                      </p:to>
                                    </p:set>
                                    <p:animEffect transition="in" filter="wipe(left)">
                                      <p:cBhvr>
                                        <p:cTn id="38" dur="500"/>
                                        <p:tgtEl>
                                          <p:spTgt spid="6759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67672"/>
                                        </p:tgtEl>
                                        <p:attrNameLst>
                                          <p:attrName>style.visibility</p:attrName>
                                        </p:attrNameLst>
                                      </p:cBhvr>
                                      <p:to>
                                        <p:strVal val="visible"/>
                                      </p:to>
                                    </p:set>
                                    <p:animEffect transition="in" filter="wipe(up)">
                                      <p:cBhvr>
                                        <p:cTn id="43" dur="500"/>
                                        <p:tgtEl>
                                          <p:spTgt spid="67672"/>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67592"/>
                                        </p:tgtEl>
                                        <p:attrNameLst>
                                          <p:attrName>style.visibility</p:attrName>
                                        </p:attrNameLst>
                                      </p:cBhvr>
                                      <p:to>
                                        <p:strVal val="visible"/>
                                      </p:to>
                                    </p:set>
                                    <p:animEffect transition="in" filter="wipe(left)">
                                      <p:cBhvr>
                                        <p:cTn id="47" dur="500"/>
                                        <p:tgtEl>
                                          <p:spTgt spid="6759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7687"/>
                                        </p:tgtEl>
                                        <p:attrNameLst>
                                          <p:attrName>style.visibility</p:attrName>
                                        </p:attrNameLst>
                                      </p:cBhvr>
                                      <p:to>
                                        <p:strVal val="visible"/>
                                      </p:to>
                                    </p:set>
                                    <p:animEffect transition="in" filter="wipe(down)">
                                      <p:cBhvr>
                                        <p:cTn id="52" dur="500"/>
                                        <p:tgtEl>
                                          <p:spTgt spid="67687"/>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67593"/>
                                        </p:tgtEl>
                                        <p:attrNameLst>
                                          <p:attrName>style.visibility</p:attrName>
                                        </p:attrNameLst>
                                      </p:cBhvr>
                                      <p:to>
                                        <p:strVal val="visible"/>
                                      </p:to>
                                    </p:set>
                                    <p:animEffect transition="in" filter="wipe(left)">
                                      <p:cBhvr>
                                        <p:cTn id="56" dur="500"/>
                                        <p:tgtEl>
                                          <p:spTgt spid="6759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67675"/>
                                        </p:tgtEl>
                                        <p:attrNameLst>
                                          <p:attrName>style.visibility</p:attrName>
                                        </p:attrNameLst>
                                      </p:cBhvr>
                                      <p:to>
                                        <p:strVal val="visible"/>
                                      </p:to>
                                    </p:set>
                                    <p:animEffect transition="in" filter="wipe(up)">
                                      <p:cBhvr>
                                        <p:cTn id="61" dur="500"/>
                                        <p:tgtEl>
                                          <p:spTgt spid="67675"/>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67595"/>
                                        </p:tgtEl>
                                        <p:attrNameLst>
                                          <p:attrName>style.visibility</p:attrName>
                                        </p:attrNameLst>
                                      </p:cBhvr>
                                      <p:to>
                                        <p:strVal val="visible"/>
                                      </p:to>
                                    </p:set>
                                    <p:animEffect transition="in" filter="wipe(left)">
                                      <p:cBhvr>
                                        <p:cTn id="65" dur="500"/>
                                        <p:tgtEl>
                                          <p:spTgt spid="6759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67690"/>
                                        </p:tgtEl>
                                        <p:attrNameLst>
                                          <p:attrName>style.visibility</p:attrName>
                                        </p:attrNameLst>
                                      </p:cBhvr>
                                      <p:to>
                                        <p:strVal val="visible"/>
                                      </p:to>
                                    </p:set>
                                    <p:animEffect transition="in" filter="wipe(down)">
                                      <p:cBhvr>
                                        <p:cTn id="70" dur="500"/>
                                        <p:tgtEl>
                                          <p:spTgt spid="67690"/>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67594"/>
                                        </p:tgtEl>
                                        <p:attrNameLst>
                                          <p:attrName>style.visibility</p:attrName>
                                        </p:attrNameLst>
                                      </p:cBhvr>
                                      <p:to>
                                        <p:strVal val="visible"/>
                                      </p:to>
                                    </p:set>
                                    <p:animEffect transition="in" filter="wipe(left)">
                                      <p:cBhvr>
                                        <p:cTn id="74" dur="500"/>
                                        <p:tgtEl>
                                          <p:spTgt spid="6759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nodeType="clickEffect">
                                  <p:stCondLst>
                                    <p:cond delay="0"/>
                                  </p:stCondLst>
                                  <p:childTnLst>
                                    <p:set>
                                      <p:cBhvr>
                                        <p:cTn id="78" dur="1" fill="hold">
                                          <p:stCondLst>
                                            <p:cond delay="0"/>
                                          </p:stCondLst>
                                        </p:cTn>
                                        <p:tgtEl>
                                          <p:spTgt spid="67678"/>
                                        </p:tgtEl>
                                        <p:attrNameLst>
                                          <p:attrName>style.visibility</p:attrName>
                                        </p:attrNameLst>
                                      </p:cBhvr>
                                      <p:to>
                                        <p:strVal val="visible"/>
                                      </p:to>
                                    </p:set>
                                    <p:animEffect transition="in" filter="wipe(up)">
                                      <p:cBhvr>
                                        <p:cTn id="79" dur="500"/>
                                        <p:tgtEl>
                                          <p:spTgt spid="67678"/>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67598"/>
                                        </p:tgtEl>
                                        <p:attrNameLst>
                                          <p:attrName>style.visibility</p:attrName>
                                        </p:attrNameLst>
                                      </p:cBhvr>
                                      <p:to>
                                        <p:strVal val="visible"/>
                                      </p:to>
                                    </p:set>
                                    <p:animEffect transition="in" filter="wipe(left)">
                                      <p:cBhvr>
                                        <p:cTn id="83" dur="500"/>
                                        <p:tgtEl>
                                          <p:spTgt spid="67598"/>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67693"/>
                                        </p:tgtEl>
                                        <p:attrNameLst>
                                          <p:attrName>style.visibility</p:attrName>
                                        </p:attrNameLst>
                                      </p:cBhvr>
                                      <p:to>
                                        <p:strVal val="visible"/>
                                      </p:to>
                                    </p:set>
                                    <p:animEffect transition="in" filter="wipe(down)">
                                      <p:cBhvr>
                                        <p:cTn id="88" dur="500"/>
                                        <p:tgtEl>
                                          <p:spTgt spid="67693"/>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67600"/>
                                        </p:tgtEl>
                                        <p:attrNameLst>
                                          <p:attrName>style.visibility</p:attrName>
                                        </p:attrNameLst>
                                      </p:cBhvr>
                                      <p:to>
                                        <p:strVal val="visible"/>
                                      </p:to>
                                    </p:set>
                                    <p:animEffect transition="in" filter="wipe(left)">
                                      <p:cBhvr>
                                        <p:cTn id="92" dur="500"/>
                                        <p:tgtEl>
                                          <p:spTgt spid="6760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67681"/>
                                        </p:tgtEl>
                                        <p:attrNameLst>
                                          <p:attrName>style.visibility</p:attrName>
                                        </p:attrNameLst>
                                      </p:cBhvr>
                                      <p:to>
                                        <p:strVal val="visible"/>
                                      </p:to>
                                    </p:set>
                                    <p:animEffect transition="in" filter="wipe(up)">
                                      <p:cBhvr>
                                        <p:cTn id="97" dur="500"/>
                                        <p:tgtEl>
                                          <p:spTgt spid="67681"/>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67597"/>
                                        </p:tgtEl>
                                        <p:attrNameLst>
                                          <p:attrName>style.visibility</p:attrName>
                                        </p:attrNameLst>
                                      </p:cBhvr>
                                      <p:to>
                                        <p:strVal val="visible"/>
                                      </p:to>
                                    </p:set>
                                    <p:animEffect transition="in" filter="wipe(left)">
                                      <p:cBhvr>
                                        <p:cTn id="101" dur="500"/>
                                        <p:tgtEl>
                                          <p:spTgt spid="67597"/>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67696"/>
                                        </p:tgtEl>
                                        <p:attrNameLst>
                                          <p:attrName>style.visibility</p:attrName>
                                        </p:attrNameLst>
                                      </p:cBhvr>
                                      <p:to>
                                        <p:strVal val="visible"/>
                                      </p:to>
                                    </p:set>
                                    <p:animEffect transition="in" filter="wipe(down)">
                                      <p:cBhvr>
                                        <p:cTn id="106" dur="500"/>
                                        <p:tgtEl>
                                          <p:spTgt spid="67696"/>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67608"/>
                                        </p:tgtEl>
                                        <p:attrNameLst>
                                          <p:attrName>style.visibility</p:attrName>
                                        </p:attrNameLst>
                                      </p:cBhvr>
                                      <p:to>
                                        <p:strVal val="visible"/>
                                      </p:to>
                                    </p:set>
                                    <p:animEffect transition="in" filter="wipe(left)">
                                      <p:cBhvr>
                                        <p:cTn id="110" dur="500"/>
                                        <p:tgtEl>
                                          <p:spTgt spid="67608"/>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nodeType="clickEffect">
                                  <p:stCondLst>
                                    <p:cond delay="0"/>
                                  </p:stCondLst>
                                  <p:childTnLst>
                                    <p:set>
                                      <p:cBhvr>
                                        <p:cTn id="114" dur="1" fill="hold">
                                          <p:stCondLst>
                                            <p:cond delay="0"/>
                                          </p:stCondLst>
                                        </p:cTn>
                                        <p:tgtEl>
                                          <p:spTgt spid="67684"/>
                                        </p:tgtEl>
                                        <p:attrNameLst>
                                          <p:attrName>style.visibility</p:attrName>
                                        </p:attrNameLst>
                                      </p:cBhvr>
                                      <p:to>
                                        <p:strVal val="visible"/>
                                      </p:to>
                                    </p:set>
                                    <p:animEffect transition="in" filter="wipe(up)">
                                      <p:cBhvr>
                                        <p:cTn id="115" dur="500"/>
                                        <p:tgtEl>
                                          <p:spTgt spid="67684"/>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67625"/>
                                        </p:tgtEl>
                                        <p:attrNameLst>
                                          <p:attrName>style.visibility</p:attrName>
                                        </p:attrNameLst>
                                      </p:cBhvr>
                                      <p:to>
                                        <p:strVal val="visible"/>
                                      </p:to>
                                    </p:set>
                                    <p:animEffect transition="in" filter="wipe(left)">
                                      <p:cBhvr>
                                        <p:cTn id="119" dur="500"/>
                                        <p:tgtEl>
                                          <p:spTgt spid="67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p:bldP spid="67592" grpId="0"/>
      <p:bldP spid="67593" grpId="0"/>
      <p:bldP spid="67594" grpId="0"/>
      <p:bldP spid="67595" grpId="0"/>
      <p:bldP spid="67596" grpId="0"/>
      <p:bldP spid="67597" grpId="0"/>
      <p:bldP spid="67598" grpId="0"/>
      <p:bldP spid="67599" grpId="0"/>
      <p:bldP spid="67600" grpId="0"/>
      <p:bldP spid="67608" grpId="0"/>
      <p:bldP spid="67625" grpId="0"/>
      <p:bldP spid="67626" grpId="0"/>
      <p:bldP spid="676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65539" name="Group 45"/>
          <p:cNvGrpSpPr>
            <a:grpSpLocks/>
          </p:cNvGrpSpPr>
          <p:nvPr/>
        </p:nvGrpSpPr>
        <p:grpSpPr bwMode="auto">
          <a:xfrm>
            <a:off x="0" y="0"/>
            <a:ext cx="9144000" cy="1781175"/>
            <a:chOff x="0" y="0"/>
            <a:chExt cx="5760" cy="1122"/>
          </a:xfrm>
        </p:grpSpPr>
        <p:pic>
          <p:nvPicPr>
            <p:cNvPr id="65540"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65541"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65546" name="Rectangle 10"/>
          <p:cNvSpPr>
            <a:spLocks noChangeArrowheads="1"/>
          </p:cNvSpPr>
          <p:nvPr/>
        </p:nvSpPr>
        <p:spPr bwMode="auto">
          <a:xfrm>
            <a:off x="6659563" y="804863"/>
            <a:ext cx="2165350" cy="823912"/>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r>
              <a:rPr lang="zh-CN" altLang="en-US" sz="3600" b="1">
                <a:solidFill>
                  <a:schemeClr val="tx1"/>
                </a:solidFill>
                <a:ea typeface="微软雅黑" pitchFamily="34" charset="-122"/>
              </a:rPr>
              <a:t>发展</a:t>
            </a:r>
            <a:r>
              <a:rPr lang="zh-CN" altLang="en-US" sz="4800" b="1">
                <a:solidFill>
                  <a:srgbClr val="CC3300"/>
                </a:solidFill>
                <a:ea typeface="微软雅黑" pitchFamily="34" charset="-122"/>
              </a:rPr>
              <a:t>历</a:t>
            </a:r>
            <a:r>
              <a:rPr lang="zh-CN" altLang="en-US" sz="3600" b="1">
                <a:solidFill>
                  <a:schemeClr val="tx1"/>
                </a:solidFill>
                <a:ea typeface="微软雅黑" pitchFamily="34" charset="-122"/>
              </a:rPr>
              <a:t>程</a:t>
            </a:r>
          </a:p>
        </p:txBody>
      </p:sp>
      <p:sp>
        <p:nvSpPr>
          <p:cNvPr id="65547" name="Rectangle 11"/>
          <p:cNvSpPr>
            <a:spLocks noChangeArrowheads="1"/>
          </p:cNvSpPr>
          <p:nvPr/>
        </p:nvSpPr>
        <p:spPr bwMode="auto">
          <a:xfrm>
            <a:off x="6877050" y="1617663"/>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grpSp>
        <p:nvGrpSpPr>
          <p:cNvPr id="65549" name="Group 13"/>
          <p:cNvGrpSpPr>
            <a:grpSpLocks/>
          </p:cNvGrpSpPr>
          <p:nvPr/>
        </p:nvGrpSpPr>
        <p:grpSpPr bwMode="auto">
          <a:xfrm>
            <a:off x="0" y="4076700"/>
            <a:ext cx="9144000" cy="2781300"/>
            <a:chOff x="0" y="2568"/>
            <a:chExt cx="5760" cy="1752"/>
          </a:xfrm>
        </p:grpSpPr>
        <p:pic>
          <p:nvPicPr>
            <p:cNvPr id="65542" name="Picture 38" descr="厂区大门1副本 拷贝"/>
            <p:cNvPicPr>
              <a:picLocks noChangeAspect="1" noChangeArrowheads="1"/>
            </p:cNvPicPr>
            <p:nvPr/>
          </p:nvPicPr>
          <p:blipFill>
            <a:blip r:embed="rId5"/>
            <a:srcRect/>
            <a:stretch>
              <a:fillRect/>
            </a:stretch>
          </p:blipFill>
          <p:spPr bwMode="auto">
            <a:xfrm>
              <a:off x="0" y="2653"/>
              <a:ext cx="5760" cy="1667"/>
            </a:xfrm>
            <a:prstGeom prst="rect">
              <a:avLst/>
            </a:prstGeom>
            <a:noFill/>
            <a:ln w="9525">
              <a:noFill/>
              <a:miter lim="800000"/>
              <a:headEnd/>
              <a:tailEnd/>
            </a:ln>
          </p:spPr>
        </p:pic>
        <p:sp>
          <p:nvSpPr>
            <p:cNvPr id="65548" name="Rectangle 12"/>
            <p:cNvSpPr>
              <a:spLocks noChangeArrowheads="1"/>
            </p:cNvSpPr>
            <p:nvPr/>
          </p:nvSpPr>
          <p:spPr bwMode="auto">
            <a:xfrm>
              <a:off x="0" y="2568"/>
              <a:ext cx="5760" cy="998"/>
            </a:xfrm>
            <a:prstGeom prst="rect">
              <a:avLst/>
            </a:prstGeom>
            <a:gradFill rotWithShape="1">
              <a:gsLst>
                <a:gs pos="0">
                  <a:schemeClr val="bg1"/>
                </a:gs>
                <a:gs pos="100000">
                  <a:schemeClr val="bg1">
                    <a:gamma/>
                    <a:tint val="0"/>
                    <a:invGamma/>
                    <a:alpha val="0"/>
                  </a:schemeClr>
                </a:gs>
              </a:gsLst>
              <a:lin ang="5400000" scaled="1"/>
            </a:gradFill>
            <a:ln w="9525">
              <a:noFill/>
              <a:miter lim="800000"/>
              <a:headEnd/>
              <a:tailEnd/>
            </a:ln>
            <a:effectLst/>
          </p:spPr>
          <p:txBody>
            <a:bodyPr wrap="none" anchor="ctr"/>
            <a:lstStyle/>
            <a:p>
              <a:endParaRPr lang="zh-CN" altLang="en-US"/>
            </a:p>
          </p:txBody>
        </p:sp>
      </p:grpSp>
      <p:sp>
        <p:nvSpPr>
          <p:cNvPr id="73731" name="TextBox 11"/>
          <p:cNvSpPr txBox="1">
            <a:spLocks noChangeArrowheads="1"/>
          </p:cNvSpPr>
          <p:nvPr/>
        </p:nvSpPr>
        <p:spPr bwMode="auto">
          <a:xfrm>
            <a:off x="142844" y="2071678"/>
            <a:ext cx="9248810" cy="1846146"/>
          </a:xfrm>
          <a:prstGeom prst="rect">
            <a:avLst/>
          </a:prstGeom>
          <a:noFill/>
          <a:ln w="9525">
            <a:noFill/>
            <a:miter lim="800000"/>
            <a:headEnd/>
            <a:tailEnd/>
          </a:ln>
        </p:spPr>
        <p:txBody>
          <a:bodyPr wrap="square">
            <a:spAutoFit/>
          </a:bodyPr>
          <a:lstStyle/>
          <a:p>
            <a:pPr eaLnBrk="1" hangingPunct="1">
              <a:lnSpc>
                <a:spcPct val="200000"/>
              </a:lnSpc>
              <a:buClr>
                <a:srgbClr val="FF3300"/>
              </a:buClr>
              <a:buFont typeface="Wingdings" pitchFamily="2" charset="2"/>
              <a:buBlip>
                <a:blip r:embed="rId6"/>
              </a:buBlip>
            </a:pPr>
            <a:r>
              <a:rPr lang="zh-CN" altLang="en-US" sz="2000" dirty="0">
                <a:solidFill>
                  <a:schemeClr val="tx1"/>
                </a:solidFill>
                <a:latin typeface="微软雅黑" pitchFamily="34" charset="-122"/>
                <a:ea typeface="微软雅黑" pitchFamily="34" charset="-122"/>
              </a:rPr>
              <a:t> 中国西部最大的生物与化学合成药物（原料药和制剂）研发、生产和出口基地</a:t>
            </a:r>
          </a:p>
          <a:p>
            <a:pPr eaLnBrk="1" hangingPunct="1">
              <a:lnSpc>
                <a:spcPct val="200000"/>
              </a:lnSpc>
              <a:buClr>
                <a:srgbClr val="FF3300"/>
              </a:buClr>
              <a:buFont typeface="Wingdings" pitchFamily="2" charset="2"/>
              <a:buBlip>
                <a:blip r:embed="rId6"/>
              </a:buBlip>
            </a:pPr>
            <a:r>
              <a:rPr lang="zh-CN" altLang="en-US" sz="2000" dirty="0" smtClean="0">
                <a:solidFill>
                  <a:schemeClr val="tx1"/>
                </a:solidFill>
                <a:latin typeface="微软雅黑" pitchFamily="34" charset="-122"/>
                <a:ea typeface="微软雅黑" pitchFamily="34" charset="-122"/>
              </a:rPr>
              <a:t>全球</a:t>
            </a:r>
            <a:r>
              <a:rPr lang="zh-CN" altLang="en-US" sz="2000" dirty="0">
                <a:solidFill>
                  <a:schemeClr val="tx1"/>
                </a:solidFill>
                <a:latin typeface="微软雅黑" pitchFamily="34" charset="-122"/>
                <a:ea typeface="微软雅黑" pitchFamily="34" charset="-122"/>
              </a:rPr>
              <a:t>最大的洛伐他汀和磺胺嘧啶生产基地 </a:t>
            </a:r>
          </a:p>
          <a:p>
            <a:pPr eaLnBrk="1" hangingPunct="1">
              <a:lnSpc>
                <a:spcPct val="200000"/>
              </a:lnSpc>
              <a:buClr>
                <a:srgbClr val="FF3300"/>
              </a:buClr>
              <a:buFont typeface="Wingdings" pitchFamily="2" charset="2"/>
              <a:buBlip>
                <a:blip r:embed="rId6"/>
              </a:buBlip>
            </a:pPr>
            <a:r>
              <a:rPr lang="zh-CN" altLang="en-US" sz="2000" dirty="0">
                <a:solidFill>
                  <a:schemeClr val="tx1"/>
                </a:solidFill>
                <a:latin typeface="微软雅黑" pitchFamily="34" charset="-122"/>
                <a:ea typeface="微软雅黑" pitchFamily="34" charset="-122"/>
              </a:rPr>
              <a:t> 中国医药行业品牌竞争力前</a:t>
            </a:r>
            <a:r>
              <a:rPr lang="en-US" altLang="zh-CN" sz="2000" dirty="0">
                <a:solidFill>
                  <a:schemeClr val="tx1"/>
                </a:solidFill>
                <a:latin typeface="微软雅黑" pitchFamily="34" charset="-122"/>
                <a:ea typeface="微软雅黑" pitchFamily="34" charset="-122"/>
              </a:rPr>
              <a:t>50</a:t>
            </a:r>
            <a:r>
              <a:rPr lang="zh-CN" altLang="en-US" sz="2000" dirty="0">
                <a:solidFill>
                  <a:schemeClr val="tx1"/>
                </a:solidFill>
                <a:latin typeface="微软雅黑" pitchFamily="34" charset="-122"/>
                <a:ea typeface="微软雅黑" pitchFamily="34" charset="-122"/>
              </a:rPr>
              <a:t>强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1684" name="Group 4"/>
          <p:cNvGrpSpPr>
            <a:grpSpLocks/>
          </p:cNvGrpSpPr>
          <p:nvPr/>
        </p:nvGrpSpPr>
        <p:grpSpPr bwMode="auto">
          <a:xfrm>
            <a:off x="0" y="0"/>
            <a:ext cx="9144000" cy="1781175"/>
            <a:chOff x="0" y="0"/>
            <a:chExt cx="5760" cy="1122"/>
          </a:xfrm>
        </p:grpSpPr>
        <p:pic>
          <p:nvPicPr>
            <p:cNvPr id="71685" name="Picture 5" descr="未标题-1 拷贝"/>
            <p:cNvPicPr>
              <a:picLocks noChangeAspect="1" noChangeArrowheads="1"/>
            </p:cNvPicPr>
            <p:nvPr/>
          </p:nvPicPr>
          <p:blipFill>
            <a:blip r:embed="rId2">
              <a:lum bright="6000"/>
            </a:blip>
            <a:srcRect/>
            <a:stretch>
              <a:fillRect/>
            </a:stretch>
          </p:blipFill>
          <p:spPr bwMode="auto">
            <a:xfrm>
              <a:off x="0" y="0"/>
              <a:ext cx="5760" cy="1122"/>
            </a:xfrm>
            <a:prstGeom prst="rect">
              <a:avLst/>
            </a:prstGeom>
            <a:noFill/>
            <a:ln w="9525">
              <a:noFill/>
              <a:miter lim="800000"/>
              <a:headEnd/>
              <a:tailEnd/>
            </a:ln>
          </p:spPr>
        </p:pic>
        <p:pic>
          <p:nvPicPr>
            <p:cNvPr id="71686" name="Picture 6" descr="标志反白"/>
            <p:cNvPicPr>
              <a:picLocks noChangeAspect="1" noChangeArrowheads="1"/>
            </p:cNvPicPr>
            <p:nvPr/>
          </p:nvPicPr>
          <p:blipFill>
            <a:blip r:embed="rId3"/>
            <a:srcRect/>
            <a:stretch>
              <a:fillRect/>
            </a:stretch>
          </p:blipFill>
          <p:spPr bwMode="auto">
            <a:xfrm>
              <a:off x="204" y="164"/>
              <a:ext cx="1088" cy="284"/>
            </a:xfrm>
            <a:prstGeom prst="rect">
              <a:avLst/>
            </a:prstGeom>
            <a:noFill/>
            <a:ln w="9525">
              <a:noFill/>
              <a:miter lim="800000"/>
              <a:headEnd/>
              <a:tailEnd/>
            </a:ln>
          </p:spPr>
        </p:pic>
      </p:grpSp>
      <p:sp>
        <p:nvSpPr>
          <p:cNvPr id="71688" name="AutoShape 6"/>
          <p:cNvSpPr>
            <a:spLocks noChangeArrowheads="1"/>
          </p:cNvSpPr>
          <p:nvPr/>
        </p:nvSpPr>
        <p:spPr bwMode="auto">
          <a:xfrm>
            <a:off x="1044575" y="2060575"/>
            <a:ext cx="9072563" cy="6767513"/>
          </a:xfrm>
          <a:prstGeom prst="roundRect">
            <a:avLst>
              <a:gd name="adj" fmla="val 12454"/>
            </a:avLst>
          </a:prstGeom>
          <a:gradFill rotWithShape="1">
            <a:gsLst>
              <a:gs pos="0">
                <a:srgbClr val="0075C2"/>
              </a:gs>
              <a:gs pos="100000">
                <a:srgbClr val="3FB1FF">
                  <a:alpha val="29999"/>
                </a:srgbClr>
              </a:gs>
            </a:gsLst>
            <a:lin ang="5400000" scaled="1"/>
          </a:gradFill>
          <a:ln w="9525">
            <a:solidFill>
              <a:schemeClr val="bg1"/>
            </a:solidFill>
            <a:round/>
            <a:headEnd/>
            <a:tailEnd/>
          </a:ln>
        </p:spPr>
        <p:txBody>
          <a:bodyPr wrap="none" anchor="ctr"/>
          <a:lstStyle/>
          <a:p>
            <a:pPr eaLnBrk="1" hangingPunct="1"/>
            <a:endParaRPr lang="zh-CN" altLang="en-US"/>
          </a:p>
        </p:txBody>
      </p:sp>
      <p:sp>
        <p:nvSpPr>
          <p:cNvPr id="125994" name="Rectangle 42"/>
          <p:cNvSpPr>
            <a:spLocks noChangeArrowheads="1"/>
          </p:cNvSpPr>
          <p:nvPr/>
        </p:nvSpPr>
        <p:spPr bwMode="auto">
          <a:xfrm>
            <a:off x="1581150" y="2366963"/>
            <a:ext cx="4398963" cy="7016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eaLnBrk="1" hangingPunct="1"/>
            <a:r>
              <a:rPr lang="zh-CN" altLang="en-US" sz="4000" b="1">
                <a:latin typeface="微软雅黑" pitchFamily="34" charset="-122"/>
                <a:ea typeface="微软雅黑" pitchFamily="34" charset="-122"/>
              </a:rPr>
              <a:t>重庆医药制造基地 </a:t>
            </a:r>
          </a:p>
        </p:txBody>
      </p:sp>
      <p:sp>
        <p:nvSpPr>
          <p:cNvPr id="125996" name="Rectangle 44"/>
          <p:cNvSpPr>
            <a:spLocks noChangeArrowheads="1"/>
          </p:cNvSpPr>
          <p:nvPr/>
        </p:nvSpPr>
        <p:spPr bwMode="auto">
          <a:xfrm>
            <a:off x="1547813" y="3357563"/>
            <a:ext cx="7993062" cy="1679575"/>
          </a:xfrm>
          <a:prstGeom prst="rect">
            <a:avLst/>
          </a:prstGeom>
          <a:noFill/>
          <a:ln w="9525">
            <a:noFill/>
            <a:miter lim="800000"/>
            <a:headEnd/>
            <a:tailEnd/>
          </a:ln>
          <a:effectLst>
            <a:prstShdw prst="shdw17" dist="17961" dir="2700000">
              <a:srgbClr val="997A3D"/>
            </a:prstShdw>
          </a:effectLst>
        </p:spPr>
        <p:txBody>
          <a:bodyPr anchor="ctr">
            <a:spAutoFit/>
          </a:bodyPr>
          <a:lstStyle/>
          <a:p>
            <a:pPr>
              <a:lnSpc>
                <a:spcPct val="130000"/>
              </a:lnSpc>
              <a:buFontTx/>
              <a:buBlip>
                <a:blip r:embed="rId4"/>
              </a:buBlip>
            </a:pPr>
            <a:r>
              <a:rPr lang="zh-CN" altLang="en-US" sz="2000" dirty="0" smtClean="0">
                <a:latin typeface="微软雅黑" pitchFamily="34" charset="-122"/>
                <a:ea typeface="微软雅黑" pitchFamily="34" charset="-122"/>
              </a:rPr>
              <a:t>  国际化高水平的绿色药品制造基地</a:t>
            </a:r>
            <a:endParaRPr lang="zh-CN" altLang="en-US" sz="2000" dirty="0">
              <a:latin typeface="微软雅黑" pitchFamily="34" charset="-122"/>
              <a:ea typeface="微软雅黑" pitchFamily="34" charset="-122"/>
            </a:endParaRPr>
          </a:p>
          <a:p>
            <a:pPr>
              <a:lnSpc>
                <a:spcPct val="130000"/>
              </a:lnSpc>
              <a:buFontTx/>
              <a:buBlip>
                <a:blip r:embed="rId4"/>
              </a:buBlip>
            </a:pPr>
            <a:r>
              <a:rPr lang="en-US" altLang="zh-CN" sz="2000" dirty="0">
                <a:latin typeface="微软雅黑" pitchFamily="34" charset="-122"/>
                <a:ea typeface="微软雅黑" pitchFamily="34" charset="-122"/>
              </a:rPr>
              <a:t>  2010</a:t>
            </a:r>
            <a:r>
              <a:rPr lang="zh-CN" altLang="en-US" sz="2000" dirty="0">
                <a:latin typeface="微软雅黑" pitchFamily="34" charset="-122"/>
                <a:ea typeface="微软雅黑" pitchFamily="34" charset="-122"/>
              </a:rPr>
              <a:t>年</a:t>
            </a:r>
            <a:r>
              <a:rPr lang="en-US" altLang="zh-CN" sz="2000" dirty="0">
                <a:latin typeface="微软雅黑" pitchFamily="34" charset="-122"/>
                <a:ea typeface="微软雅黑" pitchFamily="34" charset="-122"/>
              </a:rPr>
              <a:t>7</a:t>
            </a:r>
            <a:r>
              <a:rPr lang="zh-CN" altLang="en-US" sz="2000" dirty="0">
                <a:latin typeface="微软雅黑" pitchFamily="34" charset="-122"/>
                <a:ea typeface="微软雅黑" pitchFamily="34" charset="-122"/>
              </a:rPr>
              <a:t>月动工；于</a:t>
            </a:r>
            <a:r>
              <a:rPr lang="en-US" altLang="zh-CN" sz="2000" dirty="0">
                <a:latin typeface="微软雅黑" pitchFamily="34" charset="-122"/>
                <a:ea typeface="微软雅黑" pitchFamily="34" charset="-122"/>
              </a:rPr>
              <a:t>2013</a:t>
            </a:r>
            <a:r>
              <a:rPr lang="zh-CN" altLang="en-US" sz="2000" dirty="0" smtClean="0">
                <a:latin typeface="微软雅黑" pitchFamily="34" charset="-122"/>
                <a:ea typeface="微软雅黑" pitchFamily="34" charset="-122"/>
              </a:rPr>
              <a:t>年投运</a:t>
            </a:r>
            <a:endParaRPr lang="zh-CN" altLang="en-US" sz="2000" dirty="0">
              <a:latin typeface="微软雅黑" pitchFamily="34" charset="-122"/>
              <a:ea typeface="微软雅黑" pitchFamily="34" charset="-122"/>
            </a:endParaRPr>
          </a:p>
          <a:p>
            <a:pPr>
              <a:lnSpc>
                <a:spcPct val="130000"/>
              </a:lnSpc>
            </a:pPr>
            <a:endParaRPr lang="zh-CN" altLang="en-US" sz="2000" dirty="0">
              <a:latin typeface="微软雅黑" pitchFamily="34" charset="-122"/>
              <a:ea typeface="微软雅黑" pitchFamily="34" charset="-122"/>
            </a:endParaRPr>
          </a:p>
          <a:p>
            <a:pPr eaLnBrk="1" hangingPunct="1">
              <a:lnSpc>
                <a:spcPct val="130000"/>
              </a:lnSpc>
              <a:buClr>
                <a:srgbClr val="FF3300"/>
              </a:buClr>
              <a:buFontTx/>
              <a:buBlip>
                <a:blip r:embed="rId4"/>
              </a:buBlip>
            </a:pPr>
            <a:endParaRPr lang="zh-CN" altLang="en-US" sz="2000" b="1" dirty="0">
              <a:latin typeface="微软雅黑" pitchFamily="34" charset="-122"/>
              <a:ea typeface="微软雅黑" pitchFamily="34" charset="-122"/>
            </a:endParaRPr>
          </a:p>
        </p:txBody>
      </p:sp>
      <p:pic>
        <p:nvPicPr>
          <p:cNvPr id="71695" name="Picture 19" descr="HL0_01691-2 拷贝aaa"/>
          <p:cNvPicPr>
            <a:picLocks noChangeAspect="1" noChangeArrowheads="1"/>
          </p:cNvPicPr>
          <p:nvPr/>
        </p:nvPicPr>
        <p:blipFill>
          <a:blip r:embed="rId5"/>
          <a:srcRect/>
          <a:stretch>
            <a:fillRect/>
          </a:stretch>
        </p:blipFill>
        <p:spPr bwMode="auto">
          <a:xfrm>
            <a:off x="1042988" y="4841899"/>
            <a:ext cx="8101012" cy="2016125"/>
          </a:xfrm>
          <a:prstGeom prst="rect">
            <a:avLst/>
          </a:prstGeom>
          <a:noFill/>
          <a:ln w="9525">
            <a:noFill/>
            <a:miter lim="800000"/>
            <a:headEnd/>
            <a:tailEnd/>
          </a:ln>
        </p:spPr>
      </p:pic>
      <p:sp>
        <p:nvSpPr>
          <p:cNvPr id="71696" name="Rectangle 16"/>
          <p:cNvSpPr>
            <a:spLocks noChangeArrowheads="1"/>
          </p:cNvSpPr>
          <p:nvPr/>
        </p:nvSpPr>
        <p:spPr bwMode="auto">
          <a:xfrm>
            <a:off x="2592388" y="766763"/>
            <a:ext cx="6227762" cy="10683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eaLnBrk="1" hangingPunct="1"/>
            <a:r>
              <a:rPr lang="zh-CN" altLang="en-US" sz="2800" b="1">
                <a:solidFill>
                  <a:schemeClr val="tx1"/>
                </a:solidFill>
                <a:ea typeface="微软雅黑" pitchFamily="34" charset="-122"/>
              </a:rPr>
              <a:t>生产、营销一体化的</a:t>
            </a:r>
          </a:p>
          <a:p>
            <a:pPr algn="r" eaLnBrk="1" hangingPunct="1"/>
            <a:r>
              <a:rPr lang="zh-CN" altLang="en-US" sz="3600" b="1">
                <a:solidFill>
                  <a:srgbClr val="CC3300"/>
                </a:solidFill>
                <a:ea typeface="微软雅黑" pitchFamily="34" charset="-122"/>
              </a:rPr>
              <a:t>综合型制药企业</a:t>
            </a:r>
          </a:p>
        </p:txBody>
      </p:sp>
      <p:sp>
        <p:nvSpPr>
          <p:cNvPr id="71697" name="Rectangle 17"/>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2708" name="Group 4"/>
          <p:cNvGrpSpPr>
            <a:grpSpLocks/>
          </p:cNvGrpSpPr>
          <p:nvPr/>
        </p:nvGrpSpPr>
        <p:grpSpPr bwMode="auto">
          <a:xfrm>
            <a:off x="0" y="0"/>
            <a:ext cx="9144000" cy="1781175"/>
            <a:chOff x="0" y="0"/>
            <a:chExt cx="5760" cy="1122"/>
          </a:xfrm>
        </p:grpSpPr>
        <p:pic>
          <p:nvPicPr>
            <p:cNvPr id="72709" name="Picture 5" descr="未标题-1 拷贝"/>
            <p:cNvPicPr>
              <a:picLocks noChangeAspect="1" noChangeArrowheads="1"/>
            </p:cNvPicPr>
            <p:nvPr/>
          </p:nvPicPr>
          <p:blipFill>
            <a:blip r:embed="rId2">
              <a:lum bright="6000"/>
            </a:blip>
            <a:srcRect/>
            <a:stretch>
              <a:fillRect/>
            </a:stretch>
          </p:blipFill>
          <p:spPr bwMode="auto">
            <a:xfrm>
              <a:off x="0" y="0"/>
              <a:ext cx="5760" cy="1122"/>
            </a:xfrm>
            <a:prstGeom prst="rect">
              <a:avLst/>
            </a:prstGeom>
            <a:noFill/>
            <a:ln w="9525">
              <a:noFill/>
              <a:miter lim="800000"/>
              <a:headEnd/>
              <a:tailEnd/>
            </a:ln>
          </p:spPr>
        </p:pic>
        <p:pic>
          <p:nvPicPr>
            <p:cNvPr id="72710" name="Picture 6" descr="标志反白"/>
            <p:cNvPicPr>
              <a:picLocks noChangeAspect="1" noChangeArrowheads="1"/>
            </p:cNvPicPr>
            <p:nvPr/>
          </p:nvPicPr>
          <p:blipFill>
            <a:blip r:embed="rId3"/>
            <a:srcRect/>
            <a:stretch>
              <a:fillRect/>
            </a:stretch>
          </p:blipFill>
          <p:spPr bwMode="auto">
            <a:xfrm>
              <a:off x="204" y="164"/>
              <a:ext cx="1088" cy="284"/>
            </a:xfrm>
            <a:prstGeom prst="rect">
              <a:avLst/>
            </a:prstGeom>
            <a:noFill/>
            <a:ln w="9525">
              <a:noFill/>
              <a:miter lim="800000"/>
              <a:headEnd/>
              <a:tailEnd/>
            </a:ln>
          </p:spPr>
        </p:pic>
      </p:grpSp>
      <p:sp>
        <p:nvSpPr>
          <p:cNvPr id="72712" name="AutoShape 6"/>
          <p:cNvSpPr>
            <a:spLocks noChangeArrowheads="1"/>
          </p:cNvSpPr>
          <p:nvPr/>
        </p:nvSpPr>
        <p:spPr bwMode="auto">
          <a:xfrm>
            <a:off x="1038225" y="2073275"/>
            <a:ext cx="9072563" cy="6767513"/>
          </a:xfrm>
          <a:prstGeom prst="roundRect">
            <a:avLst>
              <a:gd name="adj" fmla="val 12454"/>
            </a:avLst>
          </a:prstGeom>
          <a:gradFill rotWithShape="1">
            <a:gsLst>
              <a:gs pos="0">
                <a:srgbClr val="0075C2"/>
              </a:gs>
              <a:gs pos="100000">
                <a:srgbClr val="3FB1FF">
                  <a:alpha val="29999"/>
                </a:srgbClr>
              </a:gs>
            </a:gsLst>
            <a:lin ang="5400000" scaled="1"/>
          </a:gradFill>
          <a:ln w="9525">
            <a:solidFill>
              <a:schemeClr val="bg1"/>
            </a:solidFill>
            <a:round/>
            <a:headEnd/>
            <a:tailEnd/>
          </a:ln>
        </p:spPr>
        <p:txBody>
          <a:bodyPr wrap="none" anchor="ctr"/>
          <a:lstStyle/>
          <a:p>
            <a:pPr eaLnBrk="1" hangingPunct="1"/>
            <a:endParaRPr lang="zh-CN" altLang="en-US"/>
          </a:p>
        </p:txBody>
      </p:sp>
      <p:sp>
        <p:nvSpPr>
          <p:cNvPr id="128034" name="Rectangle 34"/>
          <p:cNvSpPr>
            <a:spLocks noChangeArrowheads="1"/>
          </p:cNvSpPr>
          <p:nvPr/>
        </p:nvSpPr>
        <p:spPr bwMode="auto">
          <a:xfrm>
            <a:off x="1547813" y="3286124"/>
            <a:ext cx="7524750" cy="728982"/>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nSpc>
                <a:spcPct val="120000"/>
              </a:lnSpc>
              <a:buFontTx/>
              <a:buBlip>
                <a:blip r:embed="rId4"/>
              </a:buBlip>
            </a:pPr>
            <a:r>
              <a:rPr lang="en-US" altLang="zh-CN" sz="1800" dirty="0">
                <a:latin typeface="微软雅黑" pitchFamily="34" charset="-122"/>
                <a:ea typeface="微软雅黑" pitchFamily="34" charset="-122"/>
              </a:rPr>
              <a:t>  </a:t>
            </a:r>
            <a:r>
              <a:rPr lang="zh-CN" altLang="en-US" sz="1800" dirty="0">
                <a:latin typeface="微软雅黑" pitchFamily="34" charset="-122"/>
                <a:ea typeface="微软雅黑" pitchFamily="34" charset="-122"/>
              </a:rPr>
              <a:t>建于</a:t>
            </a:r>
            <a:r>
              <a:rPr lang="en-US" altLang="zh-CN" sz="1800" dirty="0">
                <a:latin typeface="微软雅黑" pitchFamily="34" charset="-122"/>
                <a:ea typeface="微软雅黑" pitchFamily="34" charset="-122"/>
              </a:rPr>
              <a:t>1965</a:t>
            </a:r>
            <a:r>
              <a:rPr lang="zh-CN" altLang="en-US" sz="1800" dirty="0">
                <a:latin typeface="微软雅黑" pitchFamily="34" charset="-122"/>
                <a:ea typeface="微软雅黑" pitchFamily="34" charset="-122"/>
              </a:rPr>
              <a:t>年</a:t>
            </a:r>
            <a:r>
              <a:rPr lang="en-US" altLang="zh-CN" sz="1800" dirty="0">
                <a:latin typeface="微软雅黑" pitchFamily="34" charset="-122"/>
                <a:ea typeface="微软雅黑" pitchFamily="34" charset="-122"/>
              </a:rPr>
              <a:t>, </a:t>
            </a:r>
            <a:r>
              <a:rPr lang="zh-CN" altLang="en-US" sz="1800" dirty="0">
                <a:latin typeface="微软雅黑" pitchFamily="34" charset="-122"/>
                <a:ea typeface="微软雅黑" pitchFamily="34" charset="-122"/>
              </a:rPr>
              <a:t>专注于化学合成制药</a:t>
            </a:r>
          </a:p>
          <a:p>
            <a:pPr>
              <a:lnSpc>
                <a:spcPct val="120000"/>
              </a:lnSpc>
              <a:buFontTx/>
              <a:buBlip>
                <a:blip r:embed="rId4"/>
              </a:buBlip>
            </a:pPr>
            <a:r>
              <a:rPr lang="zh-CN" altLang="en-US" sz="1800" dirty="0">
                <a:latin typeface="微软雅黑" pitchFamily="34" charset="-122"/>
                <a:ea typeface="微软雅黑" pitchFamily="34" charset="-122"/>
              </a:rPr>
              <a:t>  约</a:t>
            </a:r>
            <a:r>
              <a:rPr lang="en-US" altLang="zh-CN" sz="1800" dirty="0">
                <a:latin typeface="微软雅黑" pitchFamily="34" charset="-122"/>
                <a:ea typeface="微软雅黑" pitchFamily="34" charset="-122"/>
              </a:rPr>
              <a:t>260,000</a:t>
            </a:r>
            <a:r>
              <a:rPr lang="zh-CN" altLang="en-US" sz="1800" dirty="0">
                <a:latin typeface="微软雅黑" pitchFamily="34" charset="-122"/>
                <a:ea typeface="微软雅黑" pitchFamily="34" charset="-122"/>
              </a:rPr>
              <a:t>平方米的厂房设施</a:t>
            </a:r>
            <a:r>
              <a:rPr lang="en-US" altLang="zh-CN" sz="1800" dirty="0">
                <a:latin typeface="微软雅黑" pitchFamily="34" charset="-122"/>
                <a:ea typeface="微软雅黑" pitchFamily="34" charset="-122"/>
              </a:rPr>
              <a:t>; </a:t>
            </a:r>
            <a:r>
              <a:rPr lang="zh-CN" altLang="en-US" sz="1800" dirty="0">
                <a:latin typeface="微软雅黑" pitchFamily="34" charset="-122"/>
                <a:ea typeface="微软雅黑" pitchFamily="34" charset="-122"/>
              </a:rPr>
              <a:t>良好的</a:t>
            </a:r>
            <a:r>
              <a:rPr lang="en-US" altLang="zh-CN" sz="1800" dirty="0">
                <a:latin typeface="微软雅黑" pitchFamily="34" charset="-122"/>
                <a:ea typeface="微软雅黑" pitchFamily="34" charset="-122"/>
              </a:rPr>
              <a:t>GMP</a:t>
            </a:r>
            <a:r>
              <a:rPr lang="zh-CN" altLang="en-US" sz="1800" dirty="0">
                <a:latin typeface="微软雅黑" pitchFamily="34" charset="-122"/>
                <a:ea typeface="微软雅黑" pitchFamily="34" charset="-122"/>
              </a:rPr>
              <a:t>符合</a:t>
            </a:r>
            <a:r>
              <a:rPr lang="zh-CN" altLang="en-US" sz="1800" dirty="0" smtClean="0">
                <a:latin typeface="微软雅黑" pitchFamily="34" charset="-122"/>
                <a:ea typeface="微软雅黑" pitchFamily="34" charset="-122"/>
              </a:rPr>
              <a:t>性</a:t>
            </a:r>
            <a:endParaRPr lang="zh-CN" altLang="en-US" sz="1800" dirty="0">
              <a:latin typeface="微软雅黑" pitchFamily="34" charset="-122"/>
              <a:ea typeface="微软雅黑" pitchFamily="34" charset="-122"/>
            </a:endParaRPr>
          </a:p>
        </p:txBody>
      </p:sp>
      <p:sp>
        <p:nvSpPr>
          <p:cNvPr id="128035" name="Rectangle 35"/>
          <p:cNvSpPr>
            <a:spLocks noChangeArrowheads="1"/>
          </p:cNvSpPr>
          <p:nvPr/>
        </p:nvSpPr>
        <p:spPr bwMode="auto">
          <a:xfrm>
            <a:off x="1547813" y="2211388"/>
            <a:ext cx="8353425" cy="946150"/>
          </a:xfrm>
          <a:prstGeom prst="rect">
            <a:avLst/>
          </a:prstGeom>
          <a:noFill/>
          <a:ln w="9525">
            <a:noFill/>
            <a:miter lim="800000"/>
            <a:headEnd/>
            <a:tailEnd/>
          </a:ln>
          <a:effectLst>
            <a:prstShdw prst="shdw17" dist="17961" dir="2700000">
              <a:srgbClr val="997A3D"/>
            </a:prstShdw>
          </a:effectLst>
        </p:spPr>
        <p:txBody>
          <a:bodyPr anchor="ctr">
            <a:spAutoFit/>
          </a:bodyPr>
          <a:lstStyle/>
          <a:p>
            <a:pPr eaLnBrk="1" hangingPunct="1"/>
            <a:r>
              <a:rPr lang="zh-CN" altLang="en-US" sz="4000" b="1" dirty="0">
                <a:latin typeface="微软雅黑" pitchFamily="34" charset="-122"/>
                <a:ea typeface="微软雅黑" pitchFamily="34" charset="-122"/>
              </a:rPr>
              <a:t>洛碛生产基地</a:t>
            </a:r>
            <a:r>
              <a:rPr lang="zh-CN" altLang="en-US" sz="4000" b="1" dirty="0">
                <a:latin typeface="黑体" pitchFamily="2" charset="-122"/>
                <a:ea typeface="黑体" pitchFamily="2" charset="-122"/>
              </a:rPr>
              <a:t> </a:t>
            </a:r>
            <a:r>
              <a:rPr lang="en-US" altLang="zh-CN" sz="1600" b="1" dirty="0">
                <a:latin typeface="微软雅黑" pitchFamily="34" charset="-122"/>
                <a:ea typeface="微软雅黑" pitchFamily="34" charset="-122"/>
              </a:rPr>
              <a:t>(</a:t>
            </a:r>
            <a:r>
              <a:rPr lang="zh-CN" altLang="en-US" sz="1600" b="1" dirty="0">
                <a:latin typeface="微软雅黑" pitchFamily="34" charset="-122"/>
                <a:ea typeface="微软雅黑" pitchFamily="34" charset="-122"/>
              </a:rPr>
              <a:t>西南合成制药股份有限公司一分厂</a:t>
            </a:r>
            <a:r>
              <a:rPr lang="zh-CN" altLang="en-US" sz="1600" dirty="0">
                <a:latin typeface="微软雅黑" pitchFamily="34" charset="-122"/>
                <a:ea typeface="微软雅黑" pitchFamily="34" charset="-122"/>
              </a:rPr>
              <a:t> </a:t>
            </a:r>
            <a:r>
              <a:rPr lang="en-US" altLang="zh-CN" sz="1600" b="1" dirty="0">
                <a:latin typeface="微软雅黑" pitchFamily="34" charset="-122"/>
                <a:ea typeface="微软雅黑" pitchFamily="34" charset="-122"/>
              </a:rPr>
              <a:t>)</a:t>
            </a:r>
          </a:p>
          <a:p>
            <a:pPr eaLnBrk="1" hangingPunct="1"/>
            <a:endParaRPr lang="zh-CN" altLang="en-US" sz="1600" b="1" dirty="0">
              <a:latin typeface="微软雅黑" pitchFamily="34" charset="-122"/>
              <a:ea typeface="微软雅黑" pitchFamily="34" charset="-122"/>
            </a:endParaRPr>
          </a:p>
        </p:txBody>
      </p:sp>
      <p:pic>
        <p:nvPicPr>
          <p:cNvPr id="72715" name="Picture 36" descr="一分厂全景2"/>
          <p:cNvPicPr>
            <a:picLocks noChangeAspect="1" noChangeArrowheads="1"/>
          </p:cNvPicPr>
          <p:nvPr/>
        </p:nvPicPr>
        <p:blipFill>
          <a:blip r:embed="rId5"/>
          <a:srcRect/>
          <a:stretch>
            <a:fillRect/>
          </a:stretch>
        </p:blipFill>
        <p:spPr bwMode="auto">
          <a:xfrm>
            <a:off x="1055688" y="4857760"/>
            <a:ext cx="8101012" cy="1989138"/>
          </a:xfrm>
          <a:prstGeom prst="rect">
            <a:avLst/>
          </a:prstGeom>
          <a:noFill/>
          <a:ln w="9525">
            <a:noFill/>
            <a:miter lim="800000"/>
            <a:headEnd/>
            <a:tailEnd/>
          </a:ln>
        </p:spPr>
      </p:pic>
      <p:sp>
        <p:nvSpPr>
          <p:cNvPr id="72723" name="Rectangle 19"/>
          <p:cNvSpPr>
            <a:spLocks noChangeArrowheads="1"/>
          </p:cNvSpPr>
          <p:nvPr/>
        </p:nvSpPr>
        <p:spPr bwMode="auto">
          <a:xfrm>
            <a:off x="2592388" y="766763"/>
            <a:ext cx="6227762" cy="10683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eaLnBrk="1" hangingPunct="1"/>
            <a:r>
              <a:rPr lang="zh-CN" altLang="en-US" sz="2800" b="1">
                <a:solidFill>
                  <a:schemeClr val="tx1"/>
                </a:solidFill>
                <a:ea typeface="微软雅黑" pitchFamily="34" charset="-122"/>
              </a:rPr>
              <a:t>生产、营销一体化的</a:t>
            </a:r>
          </a:p>
          <a:p>
            <a:pPr algn="r" eaLnBrk="1" hangingPunct="1"/>
            <a:r>
              <a:rPr lang="zh-CN" altLang="en-US" sz="3600" b="1">
                <a:solidFill>
                  <a:srgbClr val="CC3300"/>
                </a:solidFill>
                <a:ea typeface="微软雅黑" pitchFamily="34" charset="-122"/>
              </a:rPr>
              <a:t>综合型制药企业</a:t>
            </a:r>
          </a:p>
        </p:txBody>
      </p:sp>
      <p:sp>
        <p:nvSpPr>
          <p:cNvPr id="72724" name="Rectangle 20"/>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3732" name="Group 4"/>
          <p:cNvGrpSpPr>
            <a:grpSpLocks/>
          </p:cNvGrpSpPr>
          <p:nvPr/>
        </p:nvGrpSpPr>
        <p:grpSpPr bwMode="auto">
          <a:xfrm>
            <a:off x="0" y="0"/>
            <a:ext cx="9144000" cy="1781175"/>
            <a:chOff x="0" y="0"/>
            <a:chExt cx="5760" cy="1122"/>
          </a:xfrm>
        </p:grpSpPr>
        <p:pic>
          <p:nvPicPr>
            <p:cNvPr id="73733" name="Picture 5" descr="未标题-1 拷贝"/>
            <p:cNvPicPr>
              <a:picLocks noChangeAspect="1" noChangeArrowheads="1"/>
            </p:cNvPicPr>
            <p:nvPr/>
          </p:nvPicPr>
          <p:blipFill>
            <a:blip r:embed="rId2">
              <a:lum bright="6000"/>
            </a:blip>
            <a:srcRect/>
            <a:stretch>
              <a:fillRect/>
            </a:stretch>
          </p:blipFill>
          <p:spPr bwMode="auto">
            <a:xfrm>
              <a:off x="0" y="0"/>
              <a:ext cx="5760" cy="1122"/>
            </a:xfrm>
            <a:prstGeom prst="rect">
              <a:avLst/>
            </a:prstGeom>
            <a:noFill/>
            <a:ln w="9525">
              <a:noFill/>
              <a:miter lim="800000"/>
              <a:headEnd/>
              <a:tailEnd/>
            </a:ln>
          </p:spPr>
        </p:pic>
        <p:pic>
          <p:nvPicPr>
            <p:cNvPr id="73734" name="Picture 6" descr="标志反白"/>
            <p:cNvPicPr>
              <a:picLocks noChangeAspect="1" noChangeArrowheads="1"/>
            </p:cNvPicPr>
            <p:nvPr/>
          </p:nvPicPr>
          <p:blipFill>
            <a:blip r:embed="rId3"/>
            <a:srcRect/>
            <a:stretch>
              <a:fillRect/>
            </a:stretch>
          </p:blipFill>
          <p:spPr bwMode="auto">
            <a:xfrm>
              <a:off x="204" y="164"/>
              <a:ext cx="1088" cy="284"/>
            </a:xfrm>
            <a:prstGeom prst="rect">
              <a:avLst/>
            </a:prstGeom>
            <a:noFill/>
            <a:ln w="9525">
              <a:noFill/>
              <a:miter lim="800000"/>
              <a:headEnd/>
              <a:tailEnd/>
            </a:ln>
          </p:spPr>
        </p:pic>
      </p:grpSp>
      <p:sp>
        <p:nvSpPr>
          <p:cNvPr id="73736" name="AutoShape 6"/>
          <p:cNvSpPr>
            <a:spLocks noChangeArrowheads="1"/>
          </p:cNvSpPr>
          <p:nvPr/>
        </p:nvSpPr>
        <p:spPr bwMode="auto">
          <a:xfrm>
            <a:off x="1044575" y="2060575"/>
            <a:ext cx="9072563" cy="6767513"/>
          </a:xfrm>
          <a:prstGeom prst="roundRect">
            <a:avLst>
              <a:gd name="adj" fmla="val 12454"/>
            </a:avLst>
          </a:prstGeom>
          <a:gradFill rotWithShape="1">
            <a:gsLst>
              <a:gs pos="0">
                <a:srgbClr val="0075C2"/>
              </a:gs>
              <a:gs pos="100000">
                <a:srgbClr val="3FB1FF">
                  <a:alpha val="29999"/>
                </a:srgbClr>
              </a:gs>
            </a:gsLst>
            <a:lin ang="5400000" scaled="1"/>
          </a:gradFill>
          <a:ln w="9525">
            <a:solidFill>
              <a:schemeClr val="bg1"/>
            </a:solidFill>
            <a:round/>
            <a:headEnd/>
            <a:tailEnd/>
          </a:ln>
        </p:spPr>
        <p:txBody>
          <a:bodyPr wrap="none" anchor="ctr"/>
          <a:lstStyle/>
          <a:p>
            <a:pPr eaLnBrk="1" hangingPunct="1"/>
            <a:endParaRPr lang="zh-CN" altLang="en-US"/>
          </a:p>
        </p:txBody>
      </p:sp>
      <p:sp>
        <p:nvSpPr>
          <p:cNvPr id="129056" name="Rectangle 32"/>
          <p:cNvSpPr>
            <a:spLocks noChangeArrowheads="1"/>
          </p:cNvSpPr>
          <p:nvPr/>
        </p:nvSpPr>
        <p:spPr bwMode="auto">
          <a:xfrm>
            <a:off x="1476375" y="2295525"/>
            <a:ext cx="8137525" cy="701675"/>
          </a:xfrm>
          <a:prstGeom prst="rect">
            <a:avLst/>
          </a:prstGeom>
          <a:noFill/>
          <a:ln w="9525">
            <a:noFill/>
            <a:miter lim="800000"/>
            <a:headEnd/>
            <a:tailEnd/>
          </a:ln>
          <a:effectLst>
            <a:prstShdw prst="shdw17" dist="17961" dir="2700000">
              <a:srgbClr val="997A3D"/>
            </a:prstShdw>
          </a:effectLst>
        </p:spPr>
        <p:txBody>
          <a:bodyPr anchor="ctr">
            <a:spAutoFit/>
          </a:bodyPr>
          <a:lstStyle/>
          <a:p>
            <a:pPr eaLnBrk="1" hangingPunct="1"/>
            <a:r>
              <a:rPr lang="zh-CN" altLang="en-US" sz="4000" b="1">
                <a:latin typeface="微软雅黑" pitchFamily="34" charset="-122"/>
                <a:ea typeface="微软雅黑" pitchFamily="34" charset="-122"/>
              </a:rPr>
              <a:t>寸滩生产基地</a:t>
            </a:r>
            <a:r>
              <a:rPr lang="zh-CN" altLang="en-US" sz="1300" b="1">
                <a:latin typeface="微软雅黑" pitchFamily="34" charset="-122"/>
                <a:ea typeface="微软雅黑" pitchFamily="34" charset="-122"/>
              </a:rPr>
              <a:t>（</a:t>
            </a:r>
            <a:r>
              <a:rPr lang="zh-CN" altLang="en-US" sz="1300" b="1">
                <a:ea typeface="微软雅黑" pitchFamily="34" charset="-122"/>
              </a:rPr>
              <a:t>西南合成制药股份有限公司二分厂、三分厂，方鑫化工）</a:t>
            </a:r>
          </a:p>
        </p:txBody>
      </p:sp>
      <p:sp>
        <p:nvSpPr>
          <p:cNvPr id="129058" name="Rectangle 34"/>
          <p:cNvSpPr>
            <a:spLocks noChangeArrowheads="1"/>
          </p:cNvSpPr>
          <p:nvPr/>
        </p:nvSpPr>
        <p:spPr bwMode="auto">
          <a:xfrm>
            <a:off x="1476375" y="3194050"/>
            <a:ext cx="5681042" cy="75713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lnSpc>
                <a:spcPct val="120000"/>
              </a:lnSpc>
              <a:buFontTx/>
              <a:buBlip>
                <a:blip r:embed="rId4"/>
              </a:buBlip>
            </a:pPr>
            <a:r>
              <a:rPr lang="en-US" altLang="zh-CN" sz="1800" dirty="0">
                <a:latin typeface="微软雅黑" pitchFamily="34" charset="-122"/>
                <a:ea typeface="微软雅黑" pitchFamily="34" charset="-122"/>
              </a:rPr>
              <a:t>  </a:t>
            </a:r>
            <a:r>
              <a:rPr lang="zh-CN" altLang="en-US" sz="1800" dirty="0">
                <a:latin typeface="微软雅黑" pitchFamily="34" charset="-122"/>
                <a:ea typeface="微软雅黑" pitchFamily="34" charset="-122"/>
              </a:rPr>
              <a:t>建于</a:t>
            </a:r>
            <a:r>
              <a:rPr lang="en-US" altLang="zh-CN" sz="1800" dirty="0">
                <a:latin typeface="微软雅黑" pitchFamily="34" charset="-122"/>
                <a:ea typeface="微软雅黑" pitchFamily="34" charset="-122"/>
              </a:rPr>
              <a:t>1990</a:t>
            </a:r>
            <a:r>
              <a:rPr lang="zh-CN" altLang="en-US" sz="1800" dirty="0">
                <a:latin typeface="微软雅黑" pitchFamily="34" charset="-122"/>
                <a:ea typeface="微软雅黑" pitchFamily="34" charset="-122"/>
              </a:rPr>
              <a:t>年，专注于化学合成制药</a:t>
            </a:r>
          </a:p>
          <a:p>
            <a:pPr>
              <a:lnSpc>
                <a:spcPct val="120000"/>
              </a:lnSpc>
              <a:buFontTx/>
              <a:buBlip>
                <a:blip r:embed="rId4"/>
              </a:buBlip>
            </a:pPr>
            <a:r>
              <a:rPr lang="zh-CN" altLang="en-US" sz="1800" dirty="0">
                <a:latin typeface="微软雅黑" pitchFamily="34" charset="-122"/>
                <a:ea typeface="微软雅黑" pitchFamily="34" charset="-122"/>
              </a:rPr>
              <a:t>  约 </a:t>
            </a:r>
            <a:r>
              <a:rPr lang="en-US" altLang="zh-CN" sz="1800" dirty="0">
                <a:latin typeface="微软雅黑" pitchFamily="34" charset="-122"/>
                <a:ea typeface="微软雅黑" pitchFamily="34" charset="-122"/>
              </a:rPr>
              <a:t>400,000 </a:t>
            </a:r>
            <a:r>
              <a:rPr lang="zh-CN" altLang="en-US" sz="1800" dirty="0">
                <a:latin typeface="微软雅黑" pitchFamily="34" charset="-122"/>
                <a:ea typeface="微软雅黑" pitchFamily="34" charset="-122"/>
              </a:rPr>
              <a:t>平方米的厂房设施</a:t>
            </a:r>
            <a:r>
              <a:rPr lang="en-US" altLang="zh-CN" sz="1800" dirty="0">
                <a:latin typeface="微软雅黑" pitchFamily="34" charset="-122"/>
                <a:ea typeface="微软雅黑" pitchFamily="34" charset="-122"/>
              </a:rPr>
              <a:t>; </a:t>
            </a:r>
            <a:r>
              <a:rPr lang="zh-CN" altLang="en-US" sz="1800" dirty="0">
                <a:latin typeface="微软雅黑" pitchFamily="34" charset="-122"/>
                <a:ea typeface="微软雅黑" pitchFamily="34" charset="-122"/>
              </a:rPr>
              <a:t>良好的</a:t>
            </a:r>
            <a:r>
              <a:rPr lang="en-US" altLang="zh-CN" sz="1800" dirty="0">
                <a:latin typeface="微软雅黑" pitchFamily="34" charset="-122"/>
                <a:ea typeface="微软雅黑" pitchFamily="34" charset="-122"/>
              </a:rPr>
              <a:t>GMP </a:t>
            </a:r>
            <a:r>
              <a:rPr lang="zh-CN" altLang="en-US" sz="1800" dirty="0">
                <a:latin typeface="微软雅黑" pitchFamily="34" charset="-122"/>
                <a:ea typeface="微软雅黑" pitchFamily="34" charset="-122"/>
              </a:rPr>
              <a:t>符合</a:t>
            </a:r>
            <a:r>
              <a:rPr lang="zh-CN" altLang="en-US" sz="1800" dirty="0" smtClean="0">
                <a:latin typeface="微软雅黑" pitchFamily="34" charset="-122"/>
                <a:ea typeface="微软雅黑" pitchFamily="34" charset="-122"/>
              </a:rPr>
              <a:t>性</a:t>
            </a:r>
            <a:endParaRPr lang="zh-CN" altLang="en-US" sz="1800" dirty="0">
              <a:latin typeface="微软雅黑" pitchFamily="34" charset="-122"/>
              <a:ea typeface="微软雅黑" pitchFamily="34" charset="-122"/>
            </a:endParaRPr>
          </a:p>
        </p:txBody>
      </p:sp>
      <p:pic>
        <p:nvPicPr>
          <p:cNvPr id="73740" name="Picture 36" descr="二分厂全景"/>
          <p:cNvPicPr>
            <a:picLocks noChangeAspect="1" noChangeArrowheads="1"/>
          </p:cNvPicPr>
          <p:nvPr/>
        </p:nvPicPr>
        <p:blipFill>
          <a:blip r:embed="rId5"/>
          <a:srcRect/>
          <a:stretch>
            <a:fillRect/>
          </a:stretch>
        </p:blipFill>
        <p:spPr bwMode="auto">
          <a:xfrm>
            <a:off x="1042988" y="5013325"/>
            <a:ext cx="8101012" cy="1871663"/>
          </a:xfrm>
          <a:prstGeom prst="rect">
            <a:avLst/>
          </a:prstGeom>
          <a:noFill/>
          <a:ln w="9525">
            <a:noFill/>
            <a:miter lim="800000"/>
            <a:headEnd/>
            <a:tailEnd/>
          </a:ln>
        </p:spPr>
      </p:pic>
      <p:sp>
        <p:nvSpPr>
          <p:cNvPr id="73751" name="Rectangle 23"/>
          <p:cNvSpPr>
            <a:spLocks noChangeArrowheads="1"/>
          </p:cNvSpPr>
          <p:nvPr/>
        </p:nvSpPr>
        <p:spPr bwMode="auto">
          <a:xfrm>
            <a:off x="2592388" y="766763"/>
            <a:ext cx="6227762" cy="10683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eaLnBrk="1" hangingPunct="1"/>
            <a:r>
              <a:rPr lang="zh-CN" altLang="en-US" sz="2800" b="1">
                <a:solidFill>
                  <a:schemeClr val="tx1"/>
                </a:solidFill>
                <a:ea typeface="微软雅黑" pitchFamily="34" charset="-122"/>
              </a:rPr>
              <a:t>生产、营销一体化的</a:t>
            </a:r>
          </a:p>
          <a:p>
            <a:pPr algn="r" eaLnBrk="1" hangingPunct="1"/>
            <a:r>
              <a:rPr lang="zh-CN" altLang="en-US" sz="3600" b="1">
                <a:solidFill>
                  <a:srgbClr val="CC3300"/>
                </a:solidFill>
                <a:ea typeface="微软雅黑" pitchFamily="34" charset="-122"/>
              </a:rPr>
              <a:t>综合型制药企业</a:t>
            </a:r>
          </a:p>
        </p:txBody>
      </p:sp>
      <p:sp>
        <p:nvSpPr>
          <p:cNvPr id="73752" name="Rectangle 24"/>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74756" name="Group 4"/>
          <p:cNvGrpSpPr>
            <a:grpSpLocks/>
          </p:cNvGrpSpPr>
          <p:nvPr/>
        </p:nvGrpSpPr>
        <p:grpSpPr bwMode="auto">
          <a:xfrm>
            <a:off x="0" y="0"/>
            <a:ext cx="9144000" cy="1781175"/>
            <a:chOff x="0" y="0"/>
            <a:chExt cx="5760" cy="1122"/>
          </a:xfrm>
        </p:grpSpPr>
        <p:pic>
          <p:nvPicPr>
            <p:cNvPr id="74757" name="Picture 5" descr="未标题-1 拷贝"/>
            <p:cNvPicPr>
              <a:picLocks noChangeAspect="1" noChangeArrowheads="1"/>
            </p:cNvPicPr>
            <p:nvPr/>
          </p:nvPicPr>
          <p:blipFill>
            <a:blip r:embed="rId2">
              <a:lum bright="6000"/>
            </a:blip>
            <a:srcRect/>
            <a:stretch>
              <a:fillRect/>
            </a:stretch>
          </p:blipFill>
          <p:spPr bwMode="auto">
            <a:xfrm>
              <a:off x="0" y="0"/>
              <a:ext cx="5760" cy="1122"/>
            </a:xfrm>
            <a:prstGeom prst="rect">
              <a:avLst/>
            </a:prstGeom>
            <a:noFill/>
            <a:ln w="9525">
              <a:noFill/>
              <a:miter lim="800000"/>
              <a:headEnd/>
              <a:tailEnd/>
            </a:ln>
          </p:spPr>
        </p:pic>
        <p:pic>
          <p:nvPicPr>
            <p:cNvPr id="74758" name="Picture 6" descr="标志反白"/>
            <p:cNvPicPr>
              <a:picLocks noChangeAspect="1" noChangeArrowheads="1"/>
            </p:cNvPicPr>
            <p:nvPr/>
          </p:nvPicPr>
          <p:blipFill>
            <a:blip r:embed="rId3"/>
            <a:srcRect/>
            <a:stretch>
              <a:fillRect/>
            </a:stretch>
          </p:blipFill>
          <p:spPr bwMode="auto">
            <a:xfrm>
              <a:off x="204" y="164"/>
              <a:ext cx="1088" cy="284"/>
            </a:xfrm>
            <a:prstGeom prst="rect">
              <a:avLst/>
            </a:prstGeom>
            <a:noFill/>
            <a:ln w="9525">
              <a:noFill/>
              <a:miter lim="800000"/>
              <a:headEnd/>
              <a:tailEnd/>
            </a:ln>
          </p:spPr>
        </p:pic>
      </p:grpSp>
      <p:sp>
        <p:nvSpPr>
          <p:cNvPr id="74760" name="AutoShape 6"/>
          <p:cNvSpPr>
            <a:spLocks noChangeArrowheads="1"/>
          </p:cNvSpPr>
          <p:nvPr/>
        </p:nvSpPr>
        <p:spPr bwMode="auto">
          <a:xfrm>
            <a:off x="1044575" y="2060575"/>
            <a:ext cx="9072563" cy="6767513"/>
          </a:xfrm>
          <a:prstGeom prst="roundRect">
            <a:avLst>
              <a:gd name="adj" fmla="val 12454"/>
            </a:avLst>
          </a:prstGeom>
          <a:gradFill rotWithShape="1">
            <a:gsLst>
              <a:gs pos="0">
                <a:srgbClr val="0075C2"/>
              </a:gs>
              <a:gs pos="100000">
                <a:srgbClr val="3FB1FF">
                  <a:alpha val="29999"/>
                </a:srgbClr>
              </a:gs>
            </a:gsLst>
            <a:lin ang="5400000" scaled="1"/>
          </a:gradFill>
          <a:ln w="9525">
            <a:solidFill>
              <a:schemeClr val="bg1"/>
            </a:solidFill>
            <a:round/>
            <a:headEnd/>
            <a:tailEnd/>
          </a:ln>
        </p:spPr>
        <p:txBody>
          <a:bodyPr wrap="none" anchor="ctr"/>
          <a:lstStyle/>
          <a:p>
            <a:pPr eaLnBrk="1" hangingPunct="1"/>
            <a:endParaRPr lang="zh-CN" altLang="en-US"/>
          </a:p>
        </p:txBody>
      </p:sp>
      <p:sp>
        <p:nvSpPr>
          <p:cNvPr id="130079" name="Rectangle 31"/>
          <p:cNvSpPr>
            <a:spLocks noChangeArrowheads="1"/>
          </p:cNvSpPr>
          <p:nvPr/>
        </p:nvSpPr>
        <p:spPr bwMode="auto">
          <a:xfrm>
            <a:off x="1619250" y="2266950"/>
            <a:ext cx="7451725" cy="946150"/>
          </a:xfrm>
          <a:prstGeom prst="rect">
            <a:avLst/>
          </a:prstGeom>
          <a:noFill/>
          <a:ln w="9525">
            <a:noFill/>
            <a:miter lim="800000"/>
            <a:headEnd/>
            <a:tailEnd/>
          </a:ln>
          <a:effectLst>
            <a:prstShdw prst="shdw17" dist="17961" dir="2700000">
              <a:srgbClr val="997A3D"/>
            </a:prstShdw>
          </a:effectLst>
        </p:spPr>
        <p:txBody>
          <a:bodyPr anchor="ctr">
            <a:spAutoFit/>
          </a:bodyPr>
          <a:lstStyle/>
          <a:p>
            <a:pPr eaLnBrk="1" hangingPunct="1"/>
            <a:r>
              <a:rPr lang="zh-CN" altLang="en-US" sz="4000" b="1">
                <a:ea typeface="黑体" pitchFamily="2" charset="-122"/>
              </a:rPr>
              <a:t>东阳生产基地</a:t>
            </a:r>
            <a:r>
              <a:rPr lang="en-US"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重庆大新药业）</a:t>
            </a:r>
          </a:p>
          <a:p>
            <a:pPr eaLnBrk="1" hangingPunct="1"/>
            <a:endParaRPr lang="zh-CN" altLang="en-US" sz="1600" b="1">
              <a:latin typeface="微软雅黑" pitchFamily="34" charset="-122"/>
              <a:ea typeface="微软雅黑" pitchFamily="34" charset="-122"/>
            </a:endParaRPr>
          </a:p>
        </p:txBody>
      </p:sp>
      <p:sp>
        <p:nvSpPr>
          <p:cNvPr id="130080" name="Rectangle 32"/>
          <p:cNvSpPr>
            <a:spLocks noChangeArrowheads="1"/>
          </p:cNvSpPr>
          <p:nvPr/>
        </p:nvSpPr>
        <p:spPr bwMode="auto">
          <a:xfrm>
            <a:off x="1692275" y="3129360"/>
            <a:ext cx="7667625" cy="799706"/>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nSpc>
                <a:spcPct val="120000"/>
              </a:lnSpc>
              <a:buFontTx/>
              <a:buBlip>
                <a:blip r:embed="rId4"/>
              </a:buBlip>
            </a:pPr>
            <a:r>
              <a:rPr lang="zh-CN" altLang="en-US" sz="2000" dirty="0">
                <a:latin typeface="微软雅黑" pitchFamily="34" charset="-122"/>
                <a:ea typeface="微软雅黑" pitchFamily="34" charset="-122"/>
              </a:rPr>
              <a:t> 建于</a:t>
            </a:r>
            <a:r>
              <a:rPr lang="en-US" altLang="zh-CN" sz="2000" dirty="0">
                <a:latin typeface="微软雅黑" pitchFamily="34" charset="-122"/>
                <a:ea typeface="微软雅黑" pitchFamily="34" charset="-122"/>
              </a:rPr>
              <a:t>1941</a:t>
            </a:r>
            <a:r>
              <a:rPr lang="zh-CN" altLang="en-US" sz="2000" dirty="0">
                <a:latin typeface="微软雅黑" pitchFamily="34" charset="-122"/>
                <a:ea typeface="微软雅黑" pitchFamily="34" charset="-122"/>
              </a:rPr>
              <a:t>年，专注于生物发酵制药</a:t>
            </a:r>
          </a:p>
          <a:p>
            <a:pPr>
              <a:lnSpc>
                <a:spcPct val="120000"/>
              </a:lnSpc>
              <a:buFontTx/>
              <a:buBlip>
                <a:blip r:embed="rId4"/>
              </a:buBlip>
            </a:pPr>
            <a:r>
              <a:rPr lang="zh-CN" altLang="en-US" sz="2000" dirty="0">
                <a:latin typeface="微软雅黑" pitchFamily="34" charset="-122"/>
                <a:ea typeface="微软雅黑" pitchFamily="34" charset="-122"/>
              </a:rPr>
              <a:t> 约</a:t>
            </a:r>
            <a:r>
              <a:rPr lang="en-US" altLang="zh-CN" sz="2000" dirty="0">
                <a:latin typeface="微软雅黑" pitchFamily="34" charset="-122"/>
                <a:ea typeface="微软雅黑" pitchFamily="34" charset="-122"/>
              </a:rPr>
              <a:t>200,000 </a:t>
            </a:r>
            <a:r>
              <a:rPr lang="zh-CN" altLang="en-US" sz="2000" dirty="0">
                <a:latin typeface="微软雅黑" pitchFamily="34" charset="-122"/>
                <a:ea typeface="微软雅黑" pitchFamily="34" charset="-122"/>
              </a:rPr>
              <a:t>平方米的厂房设施</a:t>
            </a:r>
            <a:r>
              <a:rPr lang="en-US" altLang="zh-CN" sz="2000" dirty="0">
                <a:latin typeface="微软雅黑" pitchFamily="34" charset="-122"/>
                <a:ea typeface="微软雅黑" pitchFamily="34" charset="-122"/>
              </a:rPr>
              <a:t>; </a:t>
            </a:r>
            <a:r>
              <a:rPr lang="zh-CN" altLang="en-US" sz="2000" dirty="0">
                <a:latin typeface="微软雅黑" pitchFamily="34" charset="-122"/>
                <a:ea typeface="微软雅黑" pitchFamily="34" charset="-122"/>
              </a:rPr>
              <a:t>良好的</a:t>
            </a:r>
            <a:r>
              <a:rPr lang="en-US" altLang="zh-CN" sz="2000" dirty="0">
                <a:latin typeface="微软雅黑" pitchFamily="34" charset="-122"/>
                <a:ea typeface="微软雅黑" pitchFamily="34" charset="-122"/>
              </a:rPr>
              <a:t>GMP</a:t>
            </a:r>
            <a:r>
              <a:rPr lang="zh-CN" altLang="en-US" sz="2000" dirty="0">
                <a:latin typeface="微软雅黑" pitchFamily="34" charset="-122"/>
                <a:ea typeface="微软雅黑" pitchFamily="34" charset="-122"/>
              </a:rPr>
              <a:t>符合</a:t>
            </a:r>
            <a:r>
              <a:rPr lang="zh-CN" altLang="en-US" sz="2000" dirty="0" smtClean="0">
                <a:latin typeface="微软雅黑" pitchFamily="34" charset="-122"/>
                <a:ea typeface="微软雅黑" pitchFamily="34" charset="-122"/>
              </a:rPr>
              <a:t>性</a:t>
            </a:r>
            <a:endParaRPr lang="zh-CN" altLang="en-US" sz="2000" dirty="0">
              <a:latin typeface="微软雅黑" pitchFamily="34" charset="-122"/>
              <a:ea typeface="微软雅黑" pitchFamily="34" charset="-122"/>
            </a:endParaRPr>
          </a:p>
        </p:txBody>
      </p:sp>
      <p:pic>
        <p:nvPicPr>
          <p:cNvPr id="74763" name="Picture 39" descr="厂区 拷贝"/>
          <p:cNvPicPr>
            <a:picLocks noChangeAspect="1" noChangeArrowheads="1"/>
          </p:cNvPicPr>
          <p:nvPr/>
        </p:nvPicPr>
        <p:blipFill>
          <a:blip r:embed="rId5"/>
          <a:srcRect/>
          <a:stretch>
            <a:fillRect/>
          </a:stretch>
        </p:blipFill>
        <p:spPr bwMode="auto">
          <a:xfrm>
            <a:off x="1042988" y="4937125"/>
            <a:ext cx="8101012" cy="1947863"/>
          </a:xfrm>
          <a:prstGeom prst="rect">
            <a:avLst/>
          </a:prstGeom>
          <a:noFill/>
          <a:ln w="9525">
            <a:noFill/>
            <a:miter lim="800000"/>
            <a:headEnd/>
            <a:tailEnd/>
          </a:ln>
        </p:spPr>
      </p:pic>
      <p:sp>
        <p:nvSpPr>
          <p:cNvPr id="74771" name="Rectangle 19"/>
          <p:cNvSpPr>
            <a:spLocks noChangeArrowheads="1"/>
          </p:cNvSpPr>
          <p:nvPr/>
        </p:nvSpPr>
        <p:spPr bwMode="auto">
          <a:xfrm>
            <a:off x="2592388" y="766763"/>
            <a:ext cx="6227762" cy="10683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eaLnBrk="1" hangingPunct="1"/>
            <a:r>
              <a:rPr lang="zh-CN" altLang="en-US" sz="2800" b="1">
                <a:solidFill>
                  <a:schemeClr val="tx1"/>
                </a:solidFill>
                <a:ea typeface="微软雅黑" pitchFamily="34" charset="-122"/>
              </a:rPr>
              <a:t>生产、营销一体化的</a:t>
            </a:r>
          </a:p>
          <a:p>
            <a:pPr algn="r" eaLnBrk="1" hangingPunct="1"/>
            <a:r>
              <a:rPr lang="zh-CN" altLang="en-US" sz="3600" b="1">
                <a:solidFill>
                  <a:srgbClr val="CC3300"/>
                </a:solidFill>
                <a:ea typeface="微软雅黑" pitchFamily="34" charset="-122"/>
              </a:rPr>
              <a:t>综合型制药企业</a:t>
            </a:r>
          </a:p>
        </p:txBody>
      </p:sp>
      <p:sp>
        <p:nvSpPr>
          <p:cNvPr id="74772" name="Rectangle 20"/>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8"/>
          <p:cNvSpPr>
            <a:spLocks noChangeArrowheads="1"/>
          </p:cNvSpPr>
          <p:nvPr/>
        </p:nvSpPr>
        <p:spPr bwMode="auto">
          <a:xfrm>
            <a:off x="0" y="0"/>
            <a:ext cx="9144000" cy="2133600"/>
          </a:xfrm>
          <a:prstGeom prst="rect">
            <a:avLst/>
          </a:prstGeom>
          <a:gradFill rotWithShape="1">
            <a:gsLst>
              <a:gs pos="0">
                <a:srgbClr val="66CCFF"/>
              </a:gs>
              <a:gs pos="100000">
                <a:srgbClr val="FFFFFF">
                  <a:alpha val="0"/>
                </a:srgbClr>
              </a:gs>
            </a:gsLst>
            <a:lin ang="5400000" scaled="1"/>
          </a:gradFill>
          <a:ln w="9525">
            <a:noFill/>
            <a:miter lim="800000"/>
            <a:headEnd/>
            <a:tailEnd/>
          </a:ln>
        </p:spPr>
        <p:txBody>
          <a:bodyPr wrap="none" anchor="ctr"/>
          <a:lstStyle/>
          <a:p>
            <a:pPr eaLnBrk="1" hangingPunct="1"/>
            <a:endParaRPr lang="zh-CN" altLang="en-US"/>
          </a:p>
        </p:txBody>
      </p:sp>
      <p:grpSp>
        <p:nvGrpSpPr>
          <p:cNvPr id="69635" name="Group 45"/>
          <p:cNvGrpSpPr>
            <a:grpSpLocks/>
          </p:cNvGrpSpPr>
          <p:nvPr/>
        </p:nvGrpSpPr>
        <p:grpSpPr bwMode="auto">
          <a:xfrm>
            <a:off x="0" y="0"/>
            <a:ext cx="9144000" cy="1781175"/>
            <a:chOff x="0" y="0"/>
            <a:chExt cx="5760" cy="1122"/>
          </a:xfrm>
        </p:grpSpPr>
        <p:pic>
          <p:nvPicPr>
            <p:cNvPr id="69636" name="Picture 5" descr="未标题-1 拷贝"/>
            <p:cNvPicPr>
              <a:picLocks noChangeAspect="1" noChangeArrowheads="1"/>
            </p:cNvPicPr>
            <p:nvPr/>
          </p:nvPicPr>
          <p:blipFill>
            <a:blip r:embed="rId3">
              <a:lum bright="6000"/>
            </a:blip>
            <a:srcRect/>
            <a:stretch>
              <a:fillRect/>
            </a:stretch>
          </p:blipFill>
          <p:spPr bwMode="auto">
            <a:xfrm>
              <a:off x="0" y="0"/>
              <a:ext cx="5760" cy="1122"/>
            </a:xfrm>
            <a:prstGeom prst="rect">
              <a:avLst/>
            </a:prstGeom>
            <a:noFill/>
            <a:ln w="9525">
              <a:noFill/>
              <a:miter lim="800000"/>
              <a:headEnd/>
              <a:tailEnd/>
            </a:ln>
          </p:spPr>
        </p:pic>
        <p:pic>
          <p:nvPicPr>
            <p:cNvPr id="69637" name="Picture 6" descr="标志反白"/>
            <p:cNvPicPr>
              <a:picLocks noChangeAspect="1" noChangeArrowheads="1"/>
            </p:cNvPicPr>
            <p:nvPr/>
          </p:nvPicPr>
          <p:blipFill>
            <a:blip r:embed="rId4"/>
            <a:srcRect/>
            <a:stretch>
              <a:fillRect/>
            </a:stretch>
          </p:blipFill>
          <p:spPr bwMode="auto">
            <a:xfrm>
              <a:off x="204" y="164"/>
              <a:ext cx="1088" cy="284"/>
            </a:xfrm>
            <a:prstGeom prst="rect">
              <a:avLst/>
            </a:prstGeom>
            <a:noFill/>
            <a:ln w="9525">
              <a:noFill/>
              <a:miter lim="800000"/>
              <a:headEnd/>
              <a:tailEnd/>
            </a:ln>
          </p:spPr>
        </p:pic>
      </p:grpSp>
      <p:sp>
        <p:nvSpPr>
          <p:cNvPr id="69642" name="Rectangle 10"/>
          <p:cNvSpPr>
            <a:spLocks noChangeArrowheads="1"/>
          </p:cNvSpPr>
          <p:nvPr/>
        </p:nvSpPr>
        <p:spPr bwMode="auto">
          <a:xfrm>
            <a:off x="2592388" y="766763"/>
            <a:ext cx="6227762" cy="10683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eaLnBrk="1" hangingPunct="1"/>
            <a:r>
              <a:rPr lang="zh-CN" altLang="en-US" sz="2800" b="1">
                <a:solidFill>
                  <a:schemeClr val="tx1"/>
                </a:solidFill>
                <a:ea typeface="微软雅黑" pitchFamily="34" charset="-122"/>
              </a:rPr>
              <a:t>生产、营销一体化的</a:t>
            </a:r>
          </a:p>
          <a:p>
            <a:pPr algn="r" eaLnBrk="1" hangingPunct="1"/>
            <a:r>
              <a:rPr lang="zh-CN" altLang="en-US" sz="3600" b="1">
                <a:solidFill>
                  <a:srgbClr val="CC3300"/>
                </a:solidFill>
                <a:ea typeface="微软雅黑" pitchFamily="34" charset="-122"/>
              </a:rPr>
              <a:t>综合型制药企业</a:t>
            </a:r>
          </a:p>
        </p:txBody>
      </p:sp>
      <p:sp>
        <p:nvSpPr>
          <p:cNvPr id="69643" name="Rectangle 11"/>
          <p:cNvSpPr>
            <a:spLocks noChangeArrowheads="1"/>
          </p:cNvSpPr>
          <p:nvPr/>
        </p:nvSpPr>
        <p:spPr bwMode="auto">
          <a:xfrm>
            <a:off x="6877050" y="1844675"/>
            <a:ext cx="2173288" cy="82550"/>
          </a:xfrm>
          <a:prstGeom prst="rect">
            <a:avLst/>
          </a:prstGeom>
          <a:gradFill rotWithShape="1">
            <a:gsLst>
              <a:gs pos="0">
                <a:srgbClr val="66CCFF"/>
              </a:gs>
              <a:gs pos="100000">
                <a:srgbClr val="66CCFF">
                  <a:gamma/>
                  <a:tint val="0"/>
                  <a:invGamma/>
                  <a:alpha val="0"/>
                </a:srgbClr>
              </a:gs>
            </a:gsLst>
            <a:lin ang="0" scaled="1"/>
          </a:gradFill>
          <a:ln w="9525">
            <a:noFill/>
            <a:miter lim="800000"/>
            <a:headEnd/>
            <a:tailEnd/>
          </a:ln>
          <a:effectLst/>
        </p:spPr>
        <p:txBody>
          <a:bodyPr wrap="none" anchor="ctr"/>
          <a:lstStyle/>
          <a:p>
            <a:endParaRPr lang="zh-CN" altLang="en-US"/>
          </a:p>
        </p:txBody>
      </p:sp>
      <p:pic>
        <p:nvPicPr>
          <p:cNvPr id="69650" name="Picture 67" descr="地球2"/>
          <p:cNvPicPr>
            <a:picLocks noChangeAspect="1" noChangeArrowheads="1"/>
          </p:cNvPicPr>
          <p:nvPr/>
        </p:nvPicPr>
        <p:blipFill>
          <a:blip r:embed="rId5"/>
          <a:srcRect/>
          <a:stretch>
            <a:fillRect/>
          </a:stretch>
        </p:blipFill>
        <p:spPr bwMode="auto">
          <a:xfrm>
            <a:off x="250825" y="2276475"/>
            <a:ext cx="6180138" cy="4365625"/>
          </a:xfrm>
          <a:prstGeom prst="rect">
            <a:avLst/>
          </a:prstGeom>
          <a:noFill/>
          <a:ln w="9525">
            <a:noFill/>
            <a:miter lim="800000"/>
            <a:headEnd/>
            <a:tailEnd/>
          </a:ln>
        </p:spPr>
      </p:pic>
      <p:grpSp>
        <p:nvGrpSpPr>
          <p:cNvPr id="69681" name="Group 49"/>
          <p:cNvGrpSpPr>
            <a:grpSpLocks/>
          </p:cNvGrpSpPr>
          <p:nvPr/>
        </p:nvGrpSpPr>
        <p:grpSpPr bwMode="auto">
          <a:xfrm>
            <a:off x="395288" y="3500438"/>
            <a:ext cx="3671887" cy="1789112"/>
            <a:chOff x="249" y="2205"/>
            <a:chExt cx="2313" cy="1127"/>
          </a:xfrm>
        </p:grpSpPr>
        <p:sp>
          <p:nvSpPr>
            <p:cNvPr id="69654" name="Text Box 74"/>
            <p:cNvSpPr txBox="1">
              <a:spLocks noChangeArrowheads="1"/>
            </p:cNvSpPr>
            <p:nvPr/>
          </p:nvSpPr>
          <p:spPr bwMode="auto">
            <a:xfrm>
              <a:off x="249" y="2205"/>
              <a:ext cx="2313" cy="1127"/>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重庆方港医药有限公司</a:t>
              </a:r>
            </a:p>
            <a:p>
              <a:pPr eaLnBrk="1" hangingPunct="1">
                <a:lnSpc>
                  <a:spcPct val="120000"/>
                </a:lnSpc>
              </a:pPr>
              <a:r>
                <a:rPr lang="zh-CN" altLang="en-US" sz="1600" b="1">
                  <a:solidFill>
                    <a:srgbClr val="0072C5"/>
                  </a:solidFill>
                  <a:ea typeface="微软雅黑" pitchFamily="34" charset="-122"/>
                </a:rPr>
                <a:t>西南合成与大新药业专业制剂营销平台</a:t>
              </a:r>
            </a:p>
            <a:p>
              <a:pPr>
                <a:lnSpc>
                  <a:spcPct val="140000"/>
                </a:lnSpc>
                <a:buFontTx/>
                <a:buBlip>
                  <a:blip r:embed="rId6"/>
                </a:buBlip>
              </a:pPr>
              <a:r>
                <a:rPr lang="zh-CN" altLang="en-US">
                  <a:solidFill>
                    <a:schemeClr val="tx1"/>
                  </a:solidFill>
                  <a:latin typeface="微软雅黑" pitchFamily="34" charset="-122"/>
                  <a:ea typeface="微软雅黑" pitchFamily="34" charset="-122"/>
                </a:rPr>
                <a:t>通过中国</a:t>
              </a:r>
              <a:r>
                <a:rPr lang="en-US" altLang="zh-CN">
                  <a:solidFill>
                    <a:schemeClr val="tx1"/>
                  </a:solidFill>
                  <a:latin typeface="微软雅黑" pitchFamily="34" charset="-122"/>
                  <a:ea typeface="微软雅黑" pitchFamily="34" charset="-122"/>
                </a:rPr>
                <a:t>GSP</a:t>
              </a:r>
              <a:r>
                <a:rPr lang="zh-CN" altLang="en-US">
                  <a:solidFill>
                    <a:schemeClr val="tx1"/>
                  </a:solidFill>
                  <a:latin typeface="微软雅黑" pitchFamily="34" charset="-122"/>
                  <a:ea typeface="微软雅黑" pitchFamily="34" charset="-122"/>
                </a:rPr>
                <a:t>认证</a:t>
              </a:r>
            </a:p>
            <a:p>
              <a:pPr>
                <a:lnSpc>
                  <a:spcPct val="105000"/>
                </a:lnSpc>
                <a:buFontTx/>
                <a:buBlip>
                  <a:blip r:embed="rId6"/>
                </a:buBlip>
              </a:pPr>
              <a:r>
                <a:rPr lang="zh-CN" altLang="en-US">
                  <a:solidFill>
                    <a:schemeClr val="tx1"/>
                  </a:solidFill>
                  <a:latin typeface="微软雅黑" pitchFamily="34" charset="-122"/>
                  <a:ea typeface="微软雅黑" pitchFamily="34" charset="-122"/>
                </a:rPr>
                <a:t>全国有</a:t>
              </a:r>
              <a:r>
                <a:rPr lang="en-US" altLang="zh-CN">
                  <a:solidFill>
                    <a:schemeClr val="tx1"/>
                  </a:solidFill>
                  <a:latin typeface="微软雅黑" pitchFamily="34" charset="-122"/>
                  <a:ea typeface="微软雅黑" pitchFamily="34" charset="-122"/>
                </a:rPr>
                <a:t>30</a:t>
              </a:r>
              <a:r>
                <a:rPr lang="zh-CN" altLang="en-US">
                  <a:solidFill>
                    <a:schemeClr val="tx1"/>
                  </a:solidFill>
                  <a:latin typeface="微软雅黑" pitchFamily="34" charset="-122"/>
                  <a:ea typeface="微软雅黑" pitchFamily="34" charset="-122"/>
                </a:rPr>
                <a:t>个省级办事处，拥有超过</a:t>
              </a:r>
              <a:r>
                <a:rPr lang="en-US" altLang="zh-CN">
                  <a:solidFill>
                    <a:schemeClr val="tx1"/>
                  </a:solidFill>
                  <a:latin typeface="微软雅黑" pitchFamily="34" charset="-122"/>
                  <a:ea typeface="微软雅黑" pitchFamily="34" charset="-122"/>
                </a:rPr>
                <a:t>200</a:t>
              </a:r>
              <a:r>
                <a:rPr lang="zh-CN" altLang="en-US">
                  <a:solidFill>
                    <a:schemeClr val="tx1"/>
                  </a:solidFill>
                  <a:latin typeface="微软雅黑" pitchFamily="34" charset="-122"/>
                  <a:ea typeface="微软雅黑" pitchFamily="34" charset="-122"/>
                </a:rPr>
                <a:t>人的销售团队</a:t>
              </a:r>
              <a:endParaRPr lang="en-US" altLang="zh-CN">
                <a:solidFill>
                  <a:schemeClr val="tx1"/>
                </a:solidFill>
                <a:latin typeface="微软雅黑" pitchFamily="34" charset="-122"/>
                <a:ea typeface="微软雅黑" pitchFamily="34" charset="-122"/>
              </a:endParaRPr>
            </a:p>
            <a:p>
              <a:pPr eaLnBrk="1" hangingPunct="1">
                <a:lnSpc>
                  <a:spcPct val="120000"/>
                </a:lnSpc>
              </a:pPr>
              <a:endParaRPr lang="zh-CN" altLang="en-US" b="1">
                <a:solidFill>
                  <a:schemeClr val="tx1"/>
                </a:solidFill>
                <a:latin typeface="微软雅黑" pitchFamily="34" charset="-122"/>
                <a:ea typeface="微软雅黑" pitchFamily="34" charset="-122"/>
              </a:endParaRPr>
            </a:p>
          </p:txBody>
        </p:sp>
        <p:grpSp>
          <p:nvGrpSpPr>
            <p:cNvPr id="69677" name="Group 45"/>
            <p:cNvGrpSpPr>
              <a:grpSpLocks/>
            </p:cNvGrpSpPr>
            <p:nvPr/>
          </p:nvGrpSpPr>
          <p:grpSpPr bwMode="auto">
            <a:xfrm>
              <a:off x="385" y="3203"/>
              <a:ext cx="2085" cy="90"/>
              <a:chOff x="385" y="3203"/>
              <a:chExt cx="2085" cy="90"/>
            </a:xfrm>
          </p:grpSpPr>
          <p:sp>
            <p:nvSpPr>
              <p:cNvPr id="69655" name="Line 82"/>
              <p:cNvSpPr>
                <a:spLocks noChangeShapeType="1"/>
              </p:cNvSpPr>
              <p:nvPr/>
            </p:nvSpPr>
            <p:spPr bwMode="auto">
              <a:xfrm flipH="1" flipV="1">
                <a:off x="385" y="3249"/>
                <a:ext cx="1860" cy="0"/>
              </a:xfrm>
              <a:prstGeom prst="line">
                <a:avLst/>
              </a:prstGeom>
              <a:noFill/>
              <a:ln w="9525">
                <a:solidFill>
                  <a:schemeClr val="tx1"/>
                </a:solidFill>
                <a:round/>
                <a:headEnd/>
                <a:tailEnd/>
              </a:ln>
            </p:spPr>
            <p:txBody>
              <a:bodyPr/>
              <a:lstStyle/>
              <a:p>
                <a:endParaRPr lang="zh-CN" altLang="en-US"/>
              </a:p>
            </p:txBody>
          </p:sp>
          <p:sp>
            <p:nvSpPr>
              <p:cNvPr id="69667" name="Oval 35"/>
              <p:cNvSpPr>
                <a:spLocks noChangeArrowheads="1"/>
              </p:cNvSpPr>
              <p:nvPr/>
            </p:nvSpPr>
            <p:spPr bwMode="auto">
              <a:xfrm>
                <a:off x="2244" y="3203"/>
                <a:ext cx="226" cy="90"/>
              </a:xfrm>
              <a:prstGeom prst="ellipse">
                <a:avLst/>
              </a:prstGeom>
              <a:solidFill>
                <a:srgbClr val="808080"/>
              </a:solidFill>
              <a:ln w="9525">
                <a:noFill/>
                <a:round/>
                <a:headEnd/>
                <a:tailEnd/>
              </a:ln>
              <a:effectLst/>
            </p:spPr>
            <p:txBody>
              <a:bodyPr wrap="none" anchor="ctr"/>
              <a:lstStyle/>
              <a:p>
                <a:endParaRPr lang="zh-CN" altLang="en-US"/>
              </a:p>
            </p:txBody>
          </p:sp>
        </p:grpSp>
      </p:grpSp>
      <p:grpSp>
        <p:nvGrpSpPr>
          <p:cNvPr id="69678" name="Group 46"/>
          <p:cNvGrpSpPr>
            <a:grpSpLocks/>
          </p:cNvGrpSpPr>
          <p:nvPr/>
        </p:nvGrpSpPr>
        <p:grpSpPr bwMode="auto">
          <a:xfrm>
            <a:off x="4211638" y="5157788"/>
            <a:ext cx="4932362" cy="1744662"/>
            <a:chOff x="2653" y="3249"/>
            <a:chExt cx="3107" cy="1099"/>
          </a:xfrm>
        </p:grpSpPr>
        <p:grpSp>
          <p:nvGrpSpPr>
            <p:cNvPr id="69659" name="Group 86"/>
            <p:cNvGrpSpPr>
              <a:grpSpLocks/>
            </p:cNvGrpSpPr>
            <p:nvPr/>
          </p:nvGrpSpPr>
          <p:grpSpPr bwMode="auto">
            <a:xfrm flipV="1">
              <a:off x="2789" y="3339"/>
              <a:ext cx="2495" cy="881"/>
              <a:chOff x="3878" y="2795"/>
              <a:chExt cx="1587" cy="181"/>
            </a:xfrm>
          </p:grpSpPr>
          <p:sp>
            <p:nvSpPr>
              <p:cNvPr id="69660" name="Line 87"/>
              <p:cNvSpPr>
                <a:spLocks noChangeShapeType="1"/>
              </p:cNvSpPr>
              <p:nvPr/>
            </p:nvSpPr>
            <p:spPr bwMode="auto">
              <a:xfrm flipV="1">
                <a:off x="3878" y="2795"/>
                <a:ext cx="45" cy="181"/>
              </a:xfrm>
              <a:prstGeom prst="line">
                <a:avLst/>
              </a:prstGeom>
              <a:noFill/>
              <a:ln w="9525">
                <a:solidFill>
                  <a:schemeClr val="tx1"/>
                </a:solidFill>
                <a:round/>
                <a:headEnd/>
                <a:tailEnd/>
              </a:ln>
            </p:spPr>
            <p:txBody>
              <a:bodyPr/>
              <a:lstStyle/>
              <a:p>
                <a:endParaRPr lang="zh-CN" altLang="en-US"/>
              </a:p>
            </p:txBody>
          </p:sp>
          <p:sp>
            <p:nvSpPr>
              <p:cNvPr id="69661" name="Line 88"/>
              <p:cNvSpPr>
                <a:spLocks noChangeShapeType="1"/>
              </p:cNvSpPr>
              <p:nvPr/>
            </p:nvSpPr>
            <p:spPr bwMode="auto">
              <a:xfrm>
                <a:off x="3923" y="2795"/>
                <a:ext cx="1542" cy="0"/>
              </a:xfrm>
              <a:prstGeom prst="line">
                <a:avLst/>
              </a:prstGeom>
              <a:noFill/>
              <a:ln w="9525">
                <a:solidFill>
                  <a:schemeClr val="tx1"/>
                </a:solidFill>
                <a:round/>
                <a:headEnd/>
                <a:tailEnd/>
              </a:ln>
            </p:spPr>
            <p:txBody>
              <a:bodyPr/>
              <a:lstStyle/>
              <a:p>
                <a:endParaRPr lang="zh-CN" altLang="en-US"/>
              </a:p>
            </p:txBody>
          </p:sp>
        </p:grpSp>
        <p:sp>
          <p:nvSpPr>
            <p:cNvPr id="69668" name="Oval 36"/>
            <p:cNvSpPr>
              <a:spLocks noChangeArrowheads="1"/>
            </p:cNvSpPr>
            <p:nvPr/>
          </p:nvSpPr>
          <p:spPr bwMode="auto">
            <a:xfrm>
              <a:off x="2653" y="3249"/>
              <a:ext cx="226" cy="90"/>
            </a:xfrm>
            <a:prstGeom prst="ellipse">
              <a:avLst/>
            </a:prstGeom>
            <a:solidFill>
              <a:srgbClr val="808080"/>
            </a:solidFill>
            <a:ln w="9525">
              <a:noFill/>
              <a:round/>
              <a:headEnd/>
              <a:tailEnd/>
            </a:ln>
            <a:effectLst/>
          </p:spPr>
          <p:txBody>
            <a:bodyPr wrap="none" anchor="ctr"/>
            <a:lstStyle/>
            <a:p>
              <a:endParaRPr lang="zh-CN" altLang="en-US"/>
            </a:p>
          </p:txBody>
        </p:sp>
        <p:sp>
          <p:nvSpPr>
            <p:cNvPr id="69672" name="Text Box 91"/>
            <p:cNvSpPr txBox="1">
              <a:spLocks noChangeArrowheads="1"/>
            </p:cNvSpPr>
            <p:nvPr/>
          </p:nvSpPr>
          <p:spPr bwMode="auto">
            <a:xfrm>
              <a:off x="3019" y="3249"/>
              <a:ext cx="2741" cy="1099"/>
            </a:xfrm>
            <a:prstGeom prst="rect">
              <a:avLst/>
            </a:prstGeom>
            <a:noFill/>
            <a:ln w="9525">
              <a:noFill/>
              <a:miter lim="800000"/>
              <a:headEnd/>
              <a:tailEnd/>
            </a:ln>
          </p:spPr>
          <p:txBody>
            <a:bodyPr>
              <a:spAutoFit/>
            </a:bodyPr>
            <a:lstStyle/>
            <a:p>
              <a:pPr eaLnBrk="1" hangingPunct="1">
                <a:lnSpc>
                  <a:spcPct val="120000"/>
                </a:lnSpc>
              </a:pPr>
              <a:r>
                <a:rPr lang="zh-CN" altLang="en-US" sz="2200" b="1" dirty="0">
                  <a:solidFill>
                    <a:srgbClr val="0072C5"/>
                  </a:solidFill>
                  <a:ea typeface="微软雅黑" pitchFamily="34" charset="-122"/>
                </a:rPr>
                <a:t>武汉叶开泰医药科技有限公司</a:t>
              </a:r>
            </a:p>
            <a:p>
              <a:pPr eaLnBrk="1" hangingPunct="1">
                <a:lnSpc>
                  <a:spcPct val="120000"/>
                </a:lnSpc>
              </a:pPr>
              <a:r>
                <a:rPr lang="zh-CN" altLang="en-US" sz="1600" b="1" dirty="0">
                  <a:solidFill>
                    <a:srgbClr val="0072C5"/>
                  </a:solidFill>
                  <a:ea typeface="微软雅黑" pitchFamily="34" charset="-122"/>
                </a:rPr>
                <a:t>华中地区大型医药物流平台</a:t>
              </a:r>
            </a:p>
            <a:p>
              <a:pPr eaLnBrk="1" hangingPunct="1">
                <a:lnSpc>
                  <a:spcPct val="120000"/>
                </a:lnSpc>
                <a:buFontTx/>
                <a:buBlip>
                  <a:blip r:embed="rId6"/>
                </a:buBlip>
              </a:pPr>
              <a:r>
                <a:rPr lang="zh-CN" altLang="en-US" dirty="0">
                  <a:solidFill>
                    <a:schemeClr val="tx1"/>
                  </a:solidFill>
                  <a:latin typeface="微软雅黑" pitchFamily="34" charset="-122"/>
                  <a:ea typeface="微软雅黑" pitchFamily="34" charset="-122"/>
                </a:rPr>
                <a:t>  在华中地区医药高端市场有较为完善的销售</a:t>
              </a:r>
            </a:p>
            <a:p>
              <a:pPr eaLnBrk="1" hangingPunct="1"/>
              <a:r>
                <a:rPr lang="zh-CN" altLang="en-US" sz="1600" dirty="0">
                  <a:solidFill>
                    <a:schemeClr val="tx1"/>
                  </a:solidFill>
                  <a:latin typeface="微软雅黑" pitchFamily="34" charset="-122"/>
                  <a:ea typeface="微软雅黑" pitchFamily="34" charset="-122"/>
                </a:rPr>
                <a:t>    </a:t>
              </a:r>
              <a:r>
                <a:rPr lang="zh-CN" altLang="en-US" dirty="0">
                  <a:solidFill>
                    <a:schemeClr val="tx1"/>
                  </a:solidFill>
                  <a:latin typeface="微软雅黑" pitchFamily="34" charset="-122"/>
                  <a:ea typeface="微软雅黑" pitchFamily="34" charset="-122"/>
                </a:rPr>
                <a:t>网络和强势的市场定位，拥有药品物料配送</a:t>
              </a:r>
            </a:p>
            <a:p>
              <a:pPr eaLnBrk="1" hangingPunct="1"/>
              <a:r>
                <a:rPr lang="zh-CN" altLang="en-US" sz="1600" dirty="0">
                  <a:solidFill>
                    <a:schemeClr val="tx1"/>
                  </a:solidFill>
                  <a:latin typeface="微软雅黑" pitchFamily="34" charset="-122"/>
                  <a:ea typeface="微软雅黑" pitchFamily="34" charset="-122"/>
                </a:rPr>
                <a:t>    </a:t>
              </a:r>
              <a:r>
                <a:rPr lang="zh-CN" altLang="en-US" dirty="0">
                  <a:solidFill>
                    <a:schemeClr val="tx1"/>
                  </a:solidFill>
                  <a:latin typeface="微软雅黑" pitchFamily="34" charset="-122"/>
                  <a:ea typeface="微软雅黑" pitchFamily="34" charset="-122"/>
                </a:rPr>
                <a:t>等多元化经营模式。 </a:t>
              </a:r>
              <a:r>
                <a:rPr lang="zh-CN" altLang="en-US" dirty="0">
                  <a:latin typeface="微软雅黑" pitchFamily="34" charset="-122"/>
                  <a:ea typeface="微软雅黑" pitchFamily="34" charset="-122"/>
                </a:rPr>
                <a:t/>
              </a:r>
              <a:br>
                <a:rPr lang="zh-CN" altLang="en-US" dirty="0">
                  <a:latin typeface="微软雅黑" pitchFamily="34" charset="-122"/>
                  <a:ea typeface="微软雅黑" pitchFamily="34" charset="-122"/>
                </a:rPr>
              </a:br>
              <a:endParaRPr lang="zh-CN" altLang="en-US" dirty="0">
                <a:latin typeface="微软雅黑" pitchFamily="34" charset="-122"/>
                <a:ea typeface="微软雅黑" pitchFamily="34" charset="-122"/>
              </a:endParaRPr>
            </a:p>
          </p:txBody>
        </p:sp>
      </p:grpSp>
      <p:grpSp>
        <p:nvGrpSpPr>
          <p:cNvPr id="69683" name="Group 51"/>
          <p:cNvGrpSpPr>
            <a:grpSpLocks/>
          </p:cNvGrpSpPr>
          <p:nvPr/>
        </p:nvGrpSpPr>
        <p:grpSpPr bwMode="auto">
          <a:xfrm>
            <a:off x="3779838" y="1916113"/>
            <a:ext cx="4392612" cy="2232025"/>
            <a:chOff x="2381" y="1207"/>
            <a:chExt cx="2767" cy="1406"/>
          </a:xfrm>
        </p:grpSpPr>
        <p:sp>
          <p:nvSpPr>
            <p:cNvPr id="69662" name="Text Box 90"/>
            <p:cNvSpPr txBox="1">
              <a:spLocks noChangeArrowheads="1"/>
            </p:cNvSpPr>
            <p:nvPr/>
          </p:nvSpPr>
          <p:spPr bwMode="auto">
            <a:xfrm>
              <a:off x="2381" y="1207"/>
              <a:ext cx="2767" cy="798"/>
            </a:xfrm>
            <a:prstGeom prst="rect">
              <a:avLst/>
            </a:prstGeom>
            <a:noFill/>
            <a:ln w="9525">
              <a:noFill/>
              <a:miter lim="800000"/>
              <a:headEnd/>
              <a:tailEnd/>
            </a:ln>
          </p:spPr>
          <p:txBody>
            <a:bodyPr>
              <a:spAutoFit/>
            </a:bodyPr>
            <a:lstStyle/>
            <a:p>
              <a:pPr eaLnBrk="1" hangingPunct="1">
                <a:lnSpc>
                  <a:spcPct val="120000"/>
                </a:lnSpc>
              </a:pPr>
              <a:r>
                <a:rPr lang="zh-CN" altLang="en-US" sz="2200" b="1">
                  <a:solidFill>
                    <a:srgbClr val="0072C5"/>
                  </a:solidFill>
                  <a:ea typeface="微软雅黑" pitchFamily="34" charset="-122"/>
                </a:rPr>
                <a:t>北京北医医药有限公司</a:t>
              </a:r>
            </a:p>
            <a:p>
              <a:pPr eaLnBrk="1" hangingPunct="1">
                <a:lnSpc>
                  <a:spcPct val="120000"/>
                </a:lnSpc>
              </a:pPr>
              <a:r>
                <a:rPr lang="zh-CN" altLang="en-US" sz="1600" b="1">
                  <a:solidFill>
                    <a:srgbClr val="0072C5"/>
                  </a:solidFill>
                  <a:ea typeface="微软雅黑" pitchFamily="34" charset="-122"/>
                </a:rPr>
                <a:t>中国北方大型医药物流平台</a:t>
              </a:r>
            </a:p>
            <a:p>
              <a:pPr eaLnBrk="1" hangingPunct="1">
                <a:lnSpc>
                  <a:spcPct val="120000"/>
                </a:lnSpc>
                <a:buFontTx/>
                <a:buBlip>
                  <a:blip r:embed="rId6"/>
                </a:buBlip>
              </a:pPr>
              <a:r>
                <a:rPr lang="zh-CN" altLang="en-US" b="1">
                  <a:solidFill>
                    <a:schemeClr val="tx1"/>
                  </a:solidFill>
                  <a:latin typeface="Arial" pitchFamily="34" charset="0"/>
                  <a:ea typeface="微软雅黑" pitchFamily="34" charset="-122"/>
                </a:rPr>
                <a:t>   </a:t>
              </a:r>
              <a:r>
                <a:rPr lang="zh-CN" altLang="en-US">
                  <a:solidFill>
                    <a:schemeClr val="tx1"/>
                  </a:solidFill>
                  <a:latin typeface="微软雅黑" pitchFamily="34" charset="-122"/>
                  <a:ea typeface="微软雅黑" pitchFamily="34" charset="-122"/>
                </a:rPr>
                <a:t>专业从事中成药、化学原料药、西药制剂、医疗</a:t>
              </a:r>
            </a:p>
            <a:p>
              <a:pPr eaLnBrk="1" hangingPunct="1">
                <a:lnSpc>
                  <a:spcPct val="105000"/>
                </a:lnSpc>
              </a:pPr>
              <a:r>
                <a:rPr lang="zh-CN" altLang="en-US">
                  <a:solidFill>
                    <a:schemeClr val="tx1"/>
                  </a:solidFill>
                  <a:latin typeface="微软雅黑" pitchFamily="34" charset="-122"/>
                  <a:ea typeface="微软雅黑" pitchFamily="34" charset="-122"/>
                </a:rPr>
                <a:t>     器械等销售的专业医药物流公司</a:t>
              </a:r>
            </a:p>
          </p:txBody>
        </p:sp>
        <p:grpSp>
          <p:nvGrpSpPr>
            <p:cNvPr id="69682" name="Group 50"/>
            <p:cNvGrpSpPr>
              <a:grpSpLocks/>
            </p:cNvGrpSpPr>
            <p:nvPr/>
          </p:nvGrpSpPr>
          <p:grpSpPr bwMode="auto">
            <a:xfrm>
              <a:off x="2419" y="2025"/>
              <a:ext cx="2569" cy="588"/>
              <a:chOff x="2419" y="2025"/>
              <a:chExt cx="2569" cy="588"/>
            </a:xfrm>
          </p:grpSpPr>
          <p:sp>
            <p:nvSpPr>
              <p:cNvPr id="69657" name="Line 83"/>
              <p:cNvSpPr>
                <a:spLocks noChangeShapeType="1"/>
              </p:cNvSpPr>
              <p:nvPr/>
            </p:nvSpPr>
            <p:spPr bwMode="auto">
              <a:xfrm>
                <a:off x="2429" y="2026"/>
                <a:ext cx="450" cy="456"/>
              </a:xfrm>
              <a:custGeom>
                <a:avLst/>
                <a:gdLst/>
                <a:ahLst/>
                <a:cxnLst>
                  <a:cxn ang="0">
                    <a:pos x="450" y="456"/>
                  </a:cxn>
                  <a:cxn ang="0">
                    <a:pos x="0" y="0"/>
                  </a:cxn>
                </a:cxnLst>
                <a:rect l="0" t="0" r="r" b="b"/>
                <a:pathLst>
                  <a:path w="450" h="456">
                    <a:moveTo>
                      <a:pt x="450" y="456"/>
                    </a:moveTo>
                    <a:lnTo>
                      <a:pt x="0" y="0"/>
                    </a:lnTo>
                  </a:path>
                </a:pathLst>
              </a:custGeom>
              <a:noFill/>
              <a:ln w="9525">
                <a:solidFill>
                  <a:schemeClr val="tx1"/>
                </a:solidFill>
                <a:round/>
                <a:headEnd/>
                <a:tailEnd/>
              </a:ln>
            </p:spPr>
            <p:txBody>
              <a:bodyPr/>
              <a:lstStyle/>
              <a:p>
                <a:endParaRPr lang="zh-CN" altLang="en-US"/>
              </a:p>
            </p:txBody>
          </p:sp>
          <p:sp>
            <p:nvSpPr>
              <p:cNvPr id="69658" name="Line 84"/>
              <p:cNvSpPr>
                <a:spLocks noChangeShapeType="1"/>
              </p:cNvSpPr>
              <p:nvPr/>
            </p:nvSpPr>
            <p:spPr bwMode="auto">
              <a:xfrm>
                <a:off x="2419" y="2025"/>
                <a:ext cx="2569" cy="1"/>
              </a:xfrm>
              <a:custGeom>
                <a:avLst/>
                <a:gdLst/>
                <a:ahLst/>
                <a:cxnLst>
                  <a:cxn ang="0">
                    <a:pos x="0" y="1"/>
                  </a:cxn>
                  <a:cxn ang="0">
                    <a:pos x="2569" y="0"/>
                  </a:cxn>
                </a:cxnLst>
                <a:rect l="0" t="0" r="r" b="b"/>
                <a:pathLst>
                  <a:path w="2569" h="1">
                    <a:moveTo>
                      <a:pt x="0" y="1"/>
                    </a:moveTo>
                    <a:lnTo>
                      <a:pt x="2569" y="0"/>
                    </a:lnTo>
                  </a:path>
                </a:pathLst>
              </a:custGeom>
              <a:noFill/>
              <a:ln w="9525">
                <a:solidFill>
                  <a:schemeClr val="tx1"/>
                </a:solidFill>
                <a:round/>
                <a:headEnd/>
                <a:tailEnd/>
              </a:ln>
            </p:spPr>
            <p:txBody>
              <a:bodyPr/>
              <a:lstStyle/>
              <a:p>
                <a:endParaRPr lang="zh-CN" altLang="en-US"/>
              </a:p>
            </p:txBody>
          </p:sp>
          <p:sp>
            <p:nvSpPr>
              <p:cNvPr id="69673" name="AutoShape 41"/>
              <p:cNvSpPr>
                <a:spLocks noChangeArrowheads="1"/>
              </p:cNvSpPr>
              <p:nvPr/>
            </p:nvSpPr>
            <p:spPr bwMode="auto">
              <a:xfrm>
                <a:off x="2725" y="2387"/>
                <a:ext cx="272" cy="226"/>
              </a:xfrm>
              <a:prstGeom prst="star5">
                <a:avLst/>
              </a:prstGeom>
              <a:solidFill>
                <a:srgbClr val="FF0000"/>
              </a:solidFill>
              <a:ln w="9525">
                <a:noFill/>
                <a:miter lim="800000"/>
                <a:headEnd/>
                <a:tailEnd/>
              </a:ln>
              <a:effectLst/>
            </p:spPr>
            <p:txBody>
              <a:bodyPr wrap="none" anchor="ctr"/>
              <a:lstStyle/>
              <a:p>
                <a:endParaRPr lang="zh-CN" altLang="en-US"/>
              </a:p>
            </p:txBody>
          </p:sp>
        </p:grpSp>
      </p:grpSp>
      <p:grpSp>
        <p:nvGrpSpPr>
          <p:cNvPr id="69679" name="Group 47"/>
          <p:cNvGrpSpPr>
            <a:grpSpLocks/>
          </p:cNvGrpSpPr>
          <p:nvPr/>
        </p:nvGrpSpPr>
        <p:grpSpPr bwMode="auto">
          <a:xfrm>
            <a:off x="4930775" y="3357563"/>
            <a:ext cx="4713288" cy="1798637"/>
            <a:chOff x="3106" y="2115"/>
            <a:chExt cx="2969" cy="1133"/>
          </a:xfrm>
        </p:grpSpPr>
        <p:sp>
          <p:nvSpPr>
            <p:cNvPr id="69663" name="Text Box 91"/>
            <p:cNvSpPr txBox="1">
              <a:spLocks noChangeArrowheads="1"/>
            </p:cNvSpPr>
            <p:nvPr/>
          </p:nvSpPr>
          <p:spPr bwMode="auto">
            <a:xfrm>
              <a:off x="3334" y="2115"/>
              <a:ext cx="2741" cy="1127"/>
            </a:xfrm>
            <a:prstGeom prst="rect">
              <a:avLst/>
            </a:prstGeom>
            <a:noFill/>
            <a:ln w="9525">
              <a:noFill/>
              <a:miter lim="800000"/>
              <a:headEnd/>
              <a:tailEnd/>
            </a:ln>
          </p:spPr>
          <p:txBody>
            <a:bodyPr>
              <a:spAutoFit/>
            </a:bodyPr>
            <a:lstStyle/>
            <a:p>
              <a:pPr eaLnBrk="1" hangingPunct="1">
                <a:lnSpc>
                  <a:spcPct val="120000"/>
                </a:lnSpc>
              </a:pPr>
              <a:r>
                <a:rPr lang="zh-CN" altLang="en-US" sz="2200" b="1" dirty="0">
                  <a:solidFill>
                    <a:srgbClr val="0072C5"/>
                  </a:solidFill>
                  <a:ea typeface="微软雅黑" pitchFamily="34" charset="-122"/>
                </a:rPr>
                <a:t>上海方正拓康贸易有限公司</a:t>
              </a:r>
            </a:p>
            <a:p>
              <a:pPr eaLnBrk="1" hangingPunct="1">
                <a:lnSpc>
                  <a:spcPct val="120000"/>
                </a:lnSpc>
              </a:pPr>
              <a:r>
                <a:rPr lang="zh-CN" altLang="en-US" sz="1600" b="1" dirty="0">
                  <a:solidFill>
                    <a:srgbClr val="0072C5"/>
                  </a:solidFill>
                  <a:ea typeface="微软雅黑" pitchFamily="34" charset="-122"/>
                </a:rPr>
                <a:t>国际业务</a:t>
              </a:r>
            </a:p>
            <a:p>
              <a:pPr>
                <a:lnSpc>
                  <a:spcPct val="140000"/>
                </a:lnSpc>
                <a:buFontTx/>
                <a:buBlip>
                  <a:blip r:embed="rId6"/>
                </a:buBlip>
              </a:pPr>
              <a:r>
                <a:rPr lang="zh-CN" altLang="en-US" dirty="0">
                  <a:solidFill>
                    <a:schemeClr val="tx1"/>
                  </a:solidFill>
                  <a:latin typeface="微软雅黑" pitchFamily="34" charset="-122"/>
                  <a:ea typeface="微软雅黑" pitchFamily="34" charset="-122"/>
                </a:rPr>
                <a:t>成立于</a:t>
              </a:r>
              <a:r>
                <a:rPr lang="en-US" altLang="zh-CN" dirty="0">
                  <a:solidFill>
                    <a:schemeClr val="tx1"/>
                  </a:solidFill>
                  <a:latin typeface="微软雅黑" pitchFamily="34" charset="-122"/>
                  <a:ea typeface="微软雅黑" pitchFamily="34" charset="-122"/>
                </a:rPr>
                <a:t>2008</a:t>
              </a:r>
              <a:r>
                <a:rPr lang="zh-CN" altLang="en-US" dirty="0">
                  <a:solidFill>
                    <a:schemeClr val="tx1"/>
                  </a:solidFill>
                  <a:latin typeface="微软雅黑" pitchFamily="34" charset="-122"/>
                  <a:ea typeface="微软雅黑" pitchFamily="34" charset="-122"/>
                </a:rPr>
                <a:t>年，专注于为全球客户供应</a:t>
              </a:r>
            </a:p>
            <a:p>
              <a:pPr>
                <a:lnSpc>
                  <a:spcPct val="105000"/>
                </a:lnSpc>
              </a:pPr>
              <a:r>
                <a:rPr lang="zh-CN" altLang="en-US" dirty="0">
                  <a:solidFill>
                    <a:schemeClr val="tx1"/>
                  </a:solidFill>
                  <a:latin typeface="微软雅黑" pitchFamily="34" charset="-122"/>
                  <a:ea typeface="微软雅黑" pitchFamily="34" charset="-122"/>
                </a:rPr>
                <a:t>      高质量产品和最好服务的国际营销平台</a:t>
              </a:r>
            </a:p>
            <a:p>
              <a:pPr>
                <a:lnSpc>
                  <a:spcPct val="105000"/>
                </a:lnSpc>
                <a:buFontTx/>
                <a:buBlip>
                  <a:blip r:embed="rId6"/>
                </a:buBlip>
              </a:pPr>
              <a:r>
                <a:rPr lang="zh-CN" altLang="en-US" dirty="0">
                  <a:solidFill>
                    <a:schemeClr val="tx1"/>
                  </a:solidFill>
                  <a:latin typeface="微软雅黑" pitchFamily="34" charset="-122"/>
                  <a:ea typeface="微软雅黑" pitchFamily="34" charset="-122"/>
                </a:rPr>
                <a:t>销售人员约</a:t>
              </a:r>
              <a:r>
                <a:rPr lang="en-US" altLang="zh-CN" dirty="0">
                  <a:solidFill>
                    <a:schemeClr val="tx1"/>
                  </a:solidFill>
                  <a:latin typeface="微软雅黑" pitchFamily="34" charset="-122"/>
                  <a:ea typeface="微软雅黑" pitchFamily="34" charset="-122"/>
                </a:rPr>
                <a:t>50</a:t>
              </a:r>
              <a:r>
                <a:rPr lang="zh-CN" altLang="en-US" dirty="0">
                  <a:solidFill>
                    <a:schemeClr val="tx1"/>
                  </a:solidFill>
                  <a:latin typeface="微软雅黑" pitchFamily="34" charset="-122"/>
                  <a:ea typeface="微软雅黑" pitchFamily="34" charset="-122"/>
                </a:rPr>
                <a:t>人</a:t>
              </a:r>
            </a:p>
            <a:p>
              <a:pPr eaLnBrk="1" hangingPunct="1">
                <a:lnSpc>
                  <a:spcPct val="120000"/>
                </a:lnSpc>
              </a:pPr>
              <a:endParaRPr lang="zh-CN" altLang="en-US" dirty="0">
                <a:solidFill>
                  <a:schemeClr val="tx1"/>
                </a:solidFill>
                <a:latin typeface="微软雅黑" pitchFamily="34" charset="-122"/>
                <a:ea typeface="微软雅黑" pitchFamily="34" charset="-122"/>
              </a:endParaRPr>
            </a:p>
          </p:txBody>
        </p:sp>
        <p:grpSp>
          <p:nvGrpSpPr>
            <p:cNvPr id="69669" name="Group 85"/>
            <p:cNvGrpSpPr>
              <a:grpSpLocks/>
            </p:cNvGrpSpPr>
            <p:nvPr/>
          </p:nvGrpSpPr>
          <p:grpSpPr bwMode="auto">
            <a:xfrm>
              <a:off x="3243" y="3113"/>
              <a:ext cx="2109" cy="46"/>
              <a:chOff x="3878" y="2795"/>
              <a:chExt cx="1587" cy="181"/>
            </a:xfrm>
          </p:grpSpPr>
          <p:sp>
            <p:nvSpPr>
              <p:cNvPr id="69670" name="Line 83"/>
              <p:cNvSpPr>
                <a:spLocks noChangeShapeType="1"/>
              </p:cNvSpPr>
              <p:nvPr/>
            </p:nvSpPr>
            <p:spPr bwMode="auto">
              <a:xfrm flipV="1">
                <a:off x="3878" y="2795"/>
                <a:ext cx="45" cy="181"/>
              </a:xfrm>
              <a:prstGeom prst="line">
                <a:avLst/>
              </a:prstGeom>
              <a:noFill/>
              <a:ln w="9525">
                <a:solidFill>
                  <a:schemeClr val="tx1"/>
                </a:solidFill>
                <a:round/>
                <a:headEnd/>
                <a:tailEnd/>
              </a:ln>
            </p:spPr>
            <p:txBody>
              <a:bodyPr/>
              <a:lstStyle/>
              <a:p>
                <a:endParaRPr lang="zh-CN" altLang="en-US"/>
              </a:p>
            </p:txBody>
          </p:sp>
          <p:sp>
            <p:nvSpPr>
              <p:cNvPr id="69671" name="Line 84"/>
              <p:cNvSpPr>
                <a:spLocks noChangeShapeType="1"/>
              </p:cNvSpPr>
              <p:nvPr/>
            </p:nvSpPr>
            <p:spPr bwMode="auto">
              <a:xfrm>
                <a:off x="3923" y="2795"/>
                <a:ext cx="1542" cy="0"/>
              </a:xfrm>
              <a:prstGeom prst="line">
                <a:avLst/>
              </a:prstGeom>
              <a:noFill/>
              <a:ln w="9525">
                <a:solidFill>
                  <a:schemeClr val="tx1"/>
                </a:solidFill>
                <a:round/>
                <a:headEnd/>
                <a:tailEnd/>
              </a:ln>
            </p:spPr>
            <p:txBody>
              <a:bodyPr/>
              <a:lstStyle/>
              <a:p>
                <a:endParaRPr lang="zh-CN" altLang="en-US"/>
              </a:p>
            </p:txBody>
          </p:sp>
        </p:grpSp>
        <p:sp>
          <p:nvSpPr>
            <p:cNvPr id="69666" name="Oval 34"/>
            <p:cNvSpPr>
              <a:spLocks noChangeArrowheads="1"/>
            </p:cNvSpPr>
            <p:nvPr/>
          </p:nvSpPr>
          <p:spPr bwMode="auto">
            <a:xfrm>
              <a:off x="3106" y="3158"/>
              <a:ext cx="226" cy="90"/>
            </a:xfrm>
            <a:prstGeom prst="ellipse">
              <a:avLst/>
            </a:prstGeom>
            <a:solidFill>
              <a:srgbClr val="808080"/>
            </a:solidFill>
            <a:ln w="9525">
              <a:noFill/>
              <a:round/>
              <a:headEnd/>
              <a:tailEnd/>
            </a:ln>
            <a:effec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UID" val="87B2C109-D1E6-11D4-A9F0-00A0C9AAF2D8"/>
  <p:tag name="NAME" val="Rectangle"/>
  <p:tag name="GRAPHICFILE" val="\\ny_bdc_02\projects\Merrill Lynch\Global Pitchbook 1-19-00\TestServerEnvironment\Global Libraries\Shape Library\Rectangle.WMF"/>
  <p:tag name="CIRCLEGROUP" val="true"/>
  <p:tag name="LEGALDAYONE" val="True"/>
  <p:tag name="PITCHBOOKPALETTE" val="3.5"/>
  <p:tag name="ORIGLEFT" val="514.1251"/>
  <p:tag name="ORIGTOP" val="180.125"/>
</p:tagLst>
</file>

<file path=ppt/theme/theme1.xml><?xml version="1.0" encoding="utf-8"?>
<a:theme xmlns:a="http://schemas.openxmlformats.org/drawingml/2006/main" name="医疗医药PPT模版">
  <a:themeElements>
    <a:clrScheme name="医疗医药PPT模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医疗医药PPT模版">
      <a:majorFont>
        <a:latin typeface="FrutigerNext LT Medium"/>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a:ea typeface="MS PGothic"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a:ea typeface="MS PGothic" pitchFamily="34" charset="-128"/>
          </a:defRPr>
        </a:defPPr>
      </a:lstStyle>
    </a:lnDef>
  </a:objectDefaults>
  <a:extraClrSchemeLst>
    <a:extraClrScheme>
      <a:clrScheme name="医疗医药PPT模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医疗医药PPT模版 2">
        <a:dk1>
          <a:srgbClr val="000000"/>
        </a:dk1>
        <a:lt1>
          <a:srgbClr val="FFFFFF"/>
        </a:lt1>
        <a:dk2>
          <a:srgbClr val="990000"/>
        </a:dk2>
        <a:lt2>
          <a:srgbClr val="808080"/>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医疗医药PPT模版 3">
        <a:dk1>
          <a:srgbClr val="000000"/>
        </a:dk1>
        <a:lt1>
          <a:srgbClr val="FFFFFF"/>
        </a:lt1>
        <a:dk2>
          <a:srgbClr val="990000"/>
        </a:dk2>
        <a:lt2>
          <a:srgbClr val="969696"/>
        </a:lt2>
        <a:accent1>
          <a:srgbClr val="DDDDDD"/>
        </a:accent1>
        <a:accent2>
          <a:srgbClr val="99CCFF"/>
        </a:accent2>
        <a:accent3>
          <a:srgbClr val="FFFFFF"/>
        </a:accent3>
        <a:accent4>
          <a:srgbClr val="000000"/>
        </a:accent4>
        <a:accent5>
          <a:srgbClr val="EBEBEB"/>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医疗医药PPT模版 4">
        <a:dk1>
          <a:srgbClr val="000000"/>
        </a:dk1>
        <a:lt1>
          <a:srgbClr val="FFFFFF"/>
        </a:lt1>
        <a:dk2>
          <a:srgbClr val="990000"/>
        </a:dk2>
        <a:lt2>
          <a:srgbClr val="777777"/>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医疗医药PPT模版 5">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医疗医药PPT模版 6">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医疗医药PPT模版 7">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医疗医药PPT模版 8">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医疗医药PPT模版 9">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医疗医药PPT模版 10">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医疗医药PPT模版 11">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69696"/>
        </a:folHlink>
      </a:clrScheme>
      <a:clrMap bg1="lt1" tx1="dk1" bg2="lt2" tx2="dk2" accent1="accent1" accent2="accent2" accent3="accent3" accent4="accent4" accent5="accent5" accent6="accent6" hlink="hlink" folHlink="folHlink"/>
    </a:extraClrScheme>
    <a:extraClrScheme>
      <a:clrScheme name="医疗医药PPT模版 12">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医疗医药PPT模版 13">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自定义设计方案">
  <a:themeElements>
    <a:clrScheme name="2_自定义设计方案 1">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2_自定义设计方案">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rgbClr val="0075C2"/>
            </a:gs>
            <a:gs pos="100000">
              <a:srgbClr val="00CCFF">
                <a:alpha val="59000"/>
              </a:srgbClr>
            </a:gs>
          </a:gsLst>
          <a:lin ang="5400000" scaled="1"/>
        </a:gradFill>
        <a:ln w="9525" algn="ctr">
          <a:noFill/>
          <a:miter lim="800000"/>
          <a:headEnd/>
          <a:tailEnd/>
        </a:ln>
      </a:spPr>
      <a:bodyPr wrap="square" lIns="79200" tIns="39600" rIns="79200" bIns="39600" anchor="ctr">
        <a:spAutoFit/>
      </a:bodyPr>
      <a:lstStyle>
        <a:defPPr>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a:ea typeface="MS PGothic" pitchFamily="34" charset="-128"/>
          </a:defRPr>
        </a:defPPr>
      </a:lstStyle>
    </a:lnDef>
  </a:objectDefaults>
  <a:extraClrSchemeLst>
    <a:extraClrScheme>
      <a:clrScheme name="2_自定义设计方案 1">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2_自定义设计方案 2">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2_自定义设计方案 3">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2_自定义设计方案 4">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2_自定义设计方案 5">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2_自定义设计方案 6">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2_自定义设计方案 7">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69696"/>
        </a:folHlink>
      </a:clrScheme>
      <a:clrMap bg1="lt1" tx1="dk1" bg2="lt2" tx2="dk2" accent1="accent1" accent2="accent2" accent3="accent3" accent4="accent4" accent5="accent5" accent6="accent6" hlink="hlink" folHlink="folHlink"/>
    </a:extraClrScheme>
    <a:extraClrScheme>
      <a:clrScheme name="2_自定义设计方案 8">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2_自定义设计方案 9">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a:ea typeface="MS PGothic"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a:ea typeface="MS PGothic" pitchFamily="34" charset="-128"/>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医疗医药PPT模版</Template>
  <TotalTime>4214364</TotalTime>
  <Words>1643</Words>
  <Application>Microsoft Office PowerPoint</Application>
  <PresentationFormat>全屏显示(4:3)</PresentationFormat>
  <Paragraphs>277</Paragraphs>
  <Slides>22</Slides>
  <Notes>17</Notes>
  <HiddenSlides>0</HiddenSlides>
  <MMClips>0</MMClips>
  <ScaleCrop>false</ScaleCrop>
  <HeadingPairs>
    <vt:vector size="4" baseType="variant">
      <vt:variant>
        <vt:lpstr>主题</vt:lpstr>
      </vt:variant>
      <vt:variant>
        <vt:i4>3</vt:i4>
      </vt:variant>
      <vt:variant>
        <vt:lpstr>幻灯片标题</vt:lpstr>
      </vt:variant>
      <vt:variant>
        <vt:i4>22</vt:i4>
      </vt:variant>
    </vt:vector>
  </HeadingPairs>
  <TitlesOfParts>
    <vt:vector size="25" baseType="lpstr">
      <vt:lpstr>医疗医药PPT模版</vt:lpstr>
      <vt:lpstr>2_自定义设计方案</vt:lpstr>
      <vt:lpstr>1_自定义设计方案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zhangguodong</dc:creator>
  <cp:lastModifiedBy>yangle</cp:lastModifiedBy>
  <cp:revision>524</cp:revision>
  <cp:lastPrinted>2013-01-14T05:24:27Z</cp:lastPrinted>
  <dcterms:created xsi:type="dcterms:W3CDTF">2009-09-23T18:03:15Z</dcterms:created>
  <dcterms:modified xsi:type="dcterms:W3CDTF">2013-04-24T04:40:09Z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0008004a88000000000001024100</vt:lpwstr>
  </property>
</Properties>
</file>