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Override5.xml" ContentType="application/vnd.openxmlformats-officedocument.themeOverr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heme/themeOverride3.xml" ContentType="application/vnd.openxmlformats-officedocument.themeOverr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heme/themeOverride6.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theme/themeOverride4.xml" ContentType="application/vnd.openxmlformats-officedocument.themeOverr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83" r:id="rId4"/>
    <p:sldId id="273" r:id="rId5"/>
    <p:sldId id="305" r:id="rId6"/>
    <p:sldId id="270" r:id="rId7"/>
    <p:sldId id="282" r:id="rId8"/>
    <p:sldId id="271" r:id="rId9"/>
    <p:sldId id="285" r:id="rId10"/>
    <p:sldId id="286" r:id="rId11"/>
    <p:sldId id="306" r:id="rId12"/>
    <p:sldId id="307" r:id="rId13"/>
    <p:sldId id="308" r:id="rId14"/>
    <p:sldId id="309" r:id="rId15"/>
    <p:sldId id="291" r:id="rId16"/>
    <p:sldId id="298" r:id="rId17"/>
    <p:sldId id="299" r:id="rId18"/>
    <p:sldId id="310" r:id="rId19"/>
    <p:sldId id="300" r:id="rId20"/>
    <p:sldId id="301" r:id="rId21"/>
    <p:sldId id="311" r:id="rId22"/>
    <p:sldId id="293" r:id="rId23"/>
    <p:sldId id="276" r:id="rId24"/>
    <p:sldId id="294" r:id="rId25"/>
    <p:sldId id="277" r:id="rId26"/>
    <p:sldId id="289" r:id="rId27"/>
    <p:sldId id="290" r:id="rId28"/>
    <p:sldId id="313" r:id="rId29"/>
    <p:sldId id="312" r:id="rId30"/>
    <p:sldId id="297" r:id="rId31"/>
    <p:sldId id="295" r:id="rId32"/>
    <p:sldId id="279" r:id="rId33"/>
    <p:sldId id="268" r:id="rId34"/>
  </p:sldIdLst>
  <p:sldSz cx="9144000" cy="5715000" type="screen16x10"/>
  <p:notesSz cx="6797675" cy="9874250"/>
  <p:defaultTextStyle>
    <a:defPPr>
      <a:defRPr lang="zh-CN"/>
    </a:defPPr>
    <a:lvl1pPr algn="l" rtl="0" fontAlgn="base">
      <a:spcBef>
        <a:spcPct val="0"/>
      </a:spcBef>
      <a:spcAft>
        <a:spcPct val="0"/>
      </a:spcAft>
      <a:defRPr kern="1200">
        <a:solidFill>
          <a:schemeClr val="tx1"/>
        </a:solidFill>
        <a:latin typeface="Arial" charset="0"/>
        <a:ea typeface="微软雅黑"/>
        <a:cs typeface="微软雅黑"/>
      </a:defRPr>
    </a:lvl1pPr>
    <a:lvl2pPr marL="457200" algn="l" rtl="0" fontAlgn="base">
      <a:spcBef>
        <a:spcPct val="0"/>
      </a:spcBef>
      <a:spcAft>
        <a:spcPct val="0"/>
      </a:spcAft>
      <a:defRPr kern="1200">
        <a:solidFill>
          <a:schemeClr val="tx1"/>
        </a:solidFill>
        <a:latin typeface="Arial" charset="0"/>
        <a:ea typeface="微软雅黑"/>
        <a:cs typeface="微软雅黑"/>
      </a:defRPr>
    </a:lvl2pPr>
    <a:lvl3pPr marL="914400" algn="l" rtl="0" fontAlgn="base">
      <a:spcBef>
        <a:spcPct val="0"/>
      </a:spcBef>
      <a:spcAft>
        <a:spcPct val="0"/>
      </a:spcAft>
      <a:defRPr kern="1200">
        <a:solidFill>
          <a:schemeClr val="tx1"/>
        </a:solidFill>
        <a:latin typeface="Arial" charset="0"/>
        <a:ea typeface="微软雅黑"/>
        <a:cs typeface="微软雅黑"/>
      </a:defRPr>
    </a:lvl3pPr>
    <a:lvl4pPr marL="1371600" algn="l" rtl="0" fontAlgn="base">
      <a:spcBef>
        <a:spcPct val="0"/>
      </a:spcBef>
      <a:spcAft>
        <a:spcPct val="0"/>
      </a:spcAft>
      <a:defRPr kern="1200">
        <a:solidFill>
          <a:schemeClr val="tx1"/>
        </a:solidFill>
        <a:latin typeface="Arial" charset="0"/>
        <a:ea typeface="微软雅黑"/>
        <a:cs typeface="微软雅黑"/>
      </a:defRPr>
    </a:lvl4pPr>
    <a:lvl5pPr marL="1828800" algn="l" rtl="0" fontAlgn="base">
      <a:spcBef>
        <a:spcPct val="0"/>
      </a:spcBef>
      <a:spcAft>
        <a:spcPct val="0"/>
      </a:spcAft>
      <a:defRPr kern="1200">
        <a:solidFill>
          <a:schemeClr val="tx1"/>
        </a:solidFill>
        <a:latin typeface="Arial" charset="0"/>
        <a:ea typeface="微软雅黑"/>
        <a:cs typeface="微软雅黑"/>
      </a:defRPr>
    </a:lvl5pPr>
    <a:lvl6pPr marL="2286000" algn="l" defTabSz="914400" rtl="0" eaLnBrk="1" latinLnBrk="0" hangingPunct="1">
      <a:defRPr kern="1200">
        <a:solidFill>
          <a:schemeClr val="tx1"/>
        </a:solidFill>
        <a:latin typeface="Arial" charset="0"/>
        <a:ea typeface="微软雅黑"/>
        <a:cs typeface="微软雅黑"/>
      </a:defRPr>
    </a:lvl6pPr>
    <a:lvl7pPr marL="2743200" algn="l" defTabSz="914400" rtl="0" eaLnBrk="1" latinLnBrk="0" hangingPunct="1">
      <a:defRPr kern="1200">
        <a:solidFill>
          <a:schemeClr val="tx1"/>
        </a:solidFill>
        <a:latin typeface="Arial" charset="0"/>
        <a:ea typeface="微软雅黑"/>
        <a:cs typeface="微软雅黑"/>
      </a:defRPr>
    </a:lvl7pPr>
    <a:lvl8pPr marL="3200400" algn="l" defTabSz="914400" rtl="0" eaLnBrk="1" latinLnBrk="0" hangingPunct="1">
      <a:defRPr kern="1200">
        <a:solidFill>
          <a:schemeClr val="tx1"/>
        </a:solidFill>
        <a:latin typeface="Arial" charset="0"/>
        <a:ea typeface="微软雅黑"/>
        <a:cs typeface="微软雅黑"/>
      </a:defRPr>
    </a:lvl8pPr>
    <a:lvl9pPr marL="3657600" algn="l" defTabSz="914400" rtl="0" eaLnBrk="1" latinLnBrk="0" hangingPunct="1">
      <a:defRPr kern="1200">
        <a:solidFill>
          <a:schemeClr val="tx1"/>
        </a:solidFill>
        <a:latin typeface="Arial" charset="0"/>
        <a:ea typeface="微软雅黑"/>
        <a:cs typeface="微软雅黑"/>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2" autoAdjust="0"/>
    <p:restoredTop sz="94660"/>
  </p:normalViewPr>
  <p:slideViewPr>
    <p:cSldViewPr>
      <p:cViewPr varScale="1">
        <p:scale>
          <a:sx n="77" d="100"/>
          <a:sy n="77" d="100"/>
        </p:scale>
        <p:origin x="-312" y="-90"/>
      </p:cViewPr>
      <p:guideLst>
        <p:guide orient="horz" pos="180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noChangeArrowheads="1"/>
          </p:cNvSpPr>
          <p:nvPr>
            <p:ph type="hdr" sz="quarter" idx="4294967295"/>
          </p:nvPr>
        </p:nvSpPr>
        <p:spPr bwMode="auto">
          <a:xfrm>
            <a:off x="0" y="0"/>
            <a:ext cx="2946400" cy="493713"/>
          </a:xfrm>
          <a:prstGeom prst="rect">
            <a:avLst/>
          </a:prstGeom>
          <a:noFill/>
          <a:ln>
            <a:noFill/>
          </a:ln>
          <a:extLst/>
        </p:spPr>
        <p:txBody>
          <a:bodyPr vert="horz" wrap="square" lIns="91440" tIns="45720" rIns="91440" bIns="45720" numCol="1" anchor="t" anchorCtr="0" compatLnSpc="1">
            <a:prstTxWarp prst="textNoShape">
              <a:avLst/>
            </a:prstTxWarp>
          </a:bodyPr>
          <a:lstStyle>
            <a:lvl1pPr>
              <a:defRPr>
                <a:latin typeface="Arial" pitchFamily="34" charset="0"/>
                <a:ea typeface="+mn-ea"/>
                <a:cs typeface="+mn-cs"/>
              </a:defRPr>
            </a:lvl1pPr>
          </a:lstStyle>
          <a:p>
            <a:pPr>
              <a:defRPr/>
            </a:pPr>
            <a:endParaRPr lang="zh-CN" altLang="zh-CN"/>
          </a:p>
        </p:txBody>
      </p:sp>
      <p:sp>
        <p:nvSpPr>
          <p:cNvPr id="2051" name="日期占位符 2"/>
          <p:cNvSpPr>
            <a:spLocks noGrp="1" noChangeArrowheads="1"/>
          </p:cNvSpPr>
          <p:nvPr>
            <p:ph type="dt" idx="1"/>
          </p:nvPr>
        </p:nvSpPr>
        <p:spPr bwMode="auto">
          <a:xfrm>
            <a:off x="3849688" y="0"/>
            <a:ext cx="2946400" cy="493713"/>
          </a:xfrm>
          <a:prstGeom prst="rect">
            <a:avLst/>
          </a:prstGeom>
          <a:noFill/>
          <a:ln>
            <a:noFill/>
          </a:ln>
          <a:extLst/>
        </p:spPr>
        <p:txBody>
          <a:bodyPr vert="horz" wrap="square" lIns="91440" tIns="45720" rIns="91440" bIns="45720" numCol="1" anchor="t" anchorCtr="0" compatLnSpc="1">
            <a:prstTxWarp prst="textNoShape">
              <a:avLst/>
            </a:prstTxWarp>
          </a:bodyPr>
          <a:lstStyle>
            <a:lvl1pPr>
              <a:defRPr>
                <a:latin typeface="Arial" pitchFamily="34" charset="0"/>
                <a:ea typeface="+mn-ea"/>
                <a:cs typeface="+mn-cs"/>
              </a:defRPr>
            </a:lvl1pPr>
          </a:lstStyle>
          <a:p>
            <a:pPr>
              <a:defRPr/>
            </a:pPr>
            <a:fld id="{165AD699-C035-4AB1-8371-0149D0C559C3}" type="datetime1">
              <a:rPr lang="zh-CN" altLang="en-US"/>
              <a:pPr>
                <a:defRPr/>
              </a:pPr>
              <a:t>2014-5-23</a:t>
            </a:fld>
            <a:endParaRPr lang="zh-CN" altLang="en-US"/>
          </a:p>
        </p:txBody>
      </p:sp>
      <p:sp>
        <p:nvSpPr>
          <p:cNvPr id="14340" name="幻灯片图像占位符 3"/>
          <p:cNvSpPr>
            <a:spLocks noGrp="1" noRot="1" noChangeAspect="1" noChangeArrowheads="1"/>
          </p:cNvSpPr>
          <p:nvPr>
            <p:ph type="sldImg" idx="2"/>
          </p:nvPr>
        </p:nvSpPr>
        <p:spPr bwMode="auto">
          <a:xfrm>
            <a:off x="436563" y="741363"/>
            <a:ext cx="5924550" cy="3702050"/>
          </a:xfrm>
          <a:prstGeom prst="rect">
            <a:avLst/>
          </a:prstGeom>
          <a:noFill/>
          <a:ln w="12700">
            <a:noFill/>
            <a:miter lim="800000"/>
            <a:headEnd/>
            <a:tailEnd/>
          </a:ln>
        </p:spPr>
      </p:sp>
      <p:sp>
        <p:nvSpPr>
          <p:cNvPr id="27653" name="备注占位符 4"/>
          <p:cNvSpPr>
            <a:spLocks noGrp="1" noRot="1" noChangeAspect="1" noChangeArrowheads="1"/>
          </p:cNvSpPr>
          <p:nvPr/>
        </p:nvSpPr>
        <p:spPr bwMode="auto">
          <a:xfrm>
            <a:off x="679450" y="4691063"/>
            <a:ext cx="5438775" cy="4443412"/>
          </a:xfrm>
          <a:prstGeom prst="rect">
            <a:avLst/>
          </a:prstGeom>
          <a:noFill/>
          <a:ln w="12700">
            <a:noFill/>
            <a:miter lim="800000"/>
            <a:headEnd/>
            <a:tailEnd/>
          </a:ln>
        </p:spPr>
        <p:txBody>
          <a:bodyPr anchor="ctr"/>
          <a:lstStyle/>
          <a:p>
            <a:pPr defTabSz="0" eaLnBrk="0" hangingPunct="0">
              <a:spcBef>
                <a:spcPct val="30000"/>
              </a:spcBef>
              <a:defRPr/>
            </a:pPr>
            <a:r>
              <a:rPr lang="zh-CN" sz="1200">
                <a:latin typeface="Arial" pitchFamily="34" charset="0"/>
                <a:ea typeface="宋体" pitchFamily="2" charset="-122"/>
                <a:cs typeface="+mn-cs"/>
              </a:rPr>
              <a:t>单击此处编辑母版文本样式</a:t>
            </a:r>
          </a:p>
          <a:p>
            <a:pPr defTabSz="0" eaLnBrk="0" hangingPunct="0">
              <a:spcBef>
                <a:spcPct val="30000"/>
              </a:spcBef>
              <a:defRPr/>
            </a:pPr>
            <a:r>
              <a:rPr lang="zh-CN" sz="1200">
                <a:latin typeface="Arial" pitchFamily="34" charset="0"/>
                <a:ea typeface="宋体" pitchFamily="2" charset="-122"/>
                <a:cs typeface="+mn-cs"/>
              </a:rPr>
              <a:t>第二级</a:t>
            </a:r>
          </a:p>
          <a:p>
            <a:pPr defTabSz="0" eaLnBrk="0" hangingPunct="0">
              <a:spcBef>
                <a:spcPct val="30000"/>
              </a:spcBef>
              <a:defRPr/>
            </a:pPr>
            <a:r>
              <a:rPr lang="zh-CN" sz="1200">
                <a:latin typeface="Arial" pitchFamily="34" charset="0"/>
                <a:ea typeface="宋体" pitchFamily="2" charset="-122"/>
                <a:cs typeface="+mn-cs"/>
              </a:rPr>
              <a:t>第三级</a:t>
            </a:r>
          </a:p>
          <a:p>
            <a:pPr defTabSz="0" eaLnBrk="0" hangingPunct="0">
              <a:spcBef>
                <a:spcPct val="30000"/>
              </a:spcBef>
              <a:defRPr/>
            </a:pPr>
            <a:r>
              <a:rPr lang="zh-CN" sz="1200">
                <a:latin typeface="Arial" pitchFamily="34" charset="0"/>
                <a:ea typeface="宋体" pitchFamily="2" charset="-122"/>
                <a:cs typeface="+mn-cs"/>
              </a:rPr>
              <a:t>第四级</a:t>
            </a:r>
          </a:p>
          <a:p>
            <a:pPr defTabSz="0" eaLnBrk="0" hangingPunct="0">
              <a:spcBef>
                <a:spcPct val="30000"/>
              </a:spcBef>
              <a:defRPr/>
            </a:pPr>
            <a:r>
              <a:rPr lang="zh-CN" sz="1200">
                <a:latin typeface="Arial" pitchFamily="34" charset="0"/>
                <a:ea typeface="宋体" pitchFamily="2" charset="-122"/>
                <a:cs typeface="+mn-cs"/>
              </a:rPr>
              <a:t>第五级</a:t>
            </a:r>
          </a:p>
        </p:txBody>
      </p:sp>
      <p:sp>
        <p:nvSpPr>
          <p:cNvPr id="2054" name="页脚占位符 5"/>
          <p:cNvSpPr>
            <a:spLocks noGrp="1" noChangeArrowheads="1"/>
          </p:cNvSpPr>
          <p:nvPr>
            <p:ph type="ftr" sz="quarter" idx="4"/>
          </p:nvPr>
        </p:nvSpPr>
        <p:spPr bwMode="auto">
          <a:xfrm>
            <a:off x="0" y="9378950"/>
            <a:ext cx="2946400" cy="493713"/>
          </a:xfrm>
          <a:prstGeom prst="rect">
            <a:avLst/>
          </a:prstGeom>
          <a:noFill/>
          <a:ln>
            <a:noFill/>
          </a:ln>
          <a:extLst/>
        </p:spPr>
        <p:txBody>
          <a:bodyPr vert="horz" wrap="square" lIns="91440" tIns="45720" rIns="91440" bIns="45720" numCol="1" anchor="b" anchorCtr="0" compatLnSpc="1">
            <a:prstTxWarp prst="textNoShape">
              <a:avLst/>
            </a:prstTxWarp>
          </a:bodyPr>
          <a:lstStyle>
            <a:lvl1pPr>
              <a:defRPr>
                <a:latin typeface="Arial" pitchFamily="34" charset="0"/>
                <a:ea typeface="+mn-ea"/>
                <a:cs typeface="+mn-cs"/>
              </a:defRPr>
            </a:lvl1pPr>
          </a:lstStyle>
          <a:p>
            <a:pPr>
              <a:defRPr/>
            </a:pPr>
            <a:endParaRPr lang="zh-CN" altLang="zh-CN"/>
          </a:p>
        </p:txBody>
      </p:sp>
      <p:sp>
        <p:nvSpPr>
          <p:cNvPr id="2055" name="灯片编号占位符 6"/>
          <p:cNvSpPr>
            <a:spLocks noGrp="1" noChangeArrowheads="1"/>
          </p:cNvSpPr>
          <p:nvPr>
            <p:ph type="sldNum" sz="quarter" idx="5"/>
          </p:nvPr>
        </p:nvSpPr>
        <p:spPr bwMode="auto">
          <a:xfrm>
            <a:off x="3849688" y="9378950"/>
            <a:ext cx="2946400" cy="493713"/>
          </a:xfrm>
          <a:prstGeom prst="rect">
            <a:avLst/>
          </a:prstGeom>
          <a:noFill/>
          <a:ln>
            <a:noFill/>
          </a:ln>
          <a:extLst/>
        </p:spPr>
        <p:txBody>
          <a:bodyPr vert="horz" wrap="square" lIns="91440" tIns="45720" rIns="91440" bIns="45720" numCol="1" anchor="b" anchorCtr="0" compatLnSpc="1">
            <a:prstTxWarp prst="textNoShape">
              <a:avLst/>
            </a:prstTxWarp>
          </a:bodyPr>
          <a:lstStyle>
            <a:lvl1pPr>
              <a:defRPr>
                <a:latin typeface="Arial" pitchFamily="34" charset="0"/>
                <a:ea typeface="+mn-ea"/>
                <a:cs typeface="+mn-cs"/>
              </a:defRPr>
            </a:lvl1pPr>
          </a:lstStyle>
          <a:p>
            <a:pPr>
              <a:defRPr/>
            </a:pPr>
            <a:fld id="{7C745541-3697-4DB5-96BF-740A8E12E605}"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f hdr="0" ftr="0"/>
  <p:notesStyle>
    <a:lvl1pPr algn="l" defTabSz="0"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defTabSz="0"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defTabSz="0"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defTabSz="0"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defTabSz="0"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hemeOverride" Target="../theme/themeOverride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hemeOverride" Target="../theme/themeOverride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hemeOverride" Target="../theme/themeOverride5.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hemeOverride" Target="../theme/themeOverride6.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idx="4294967295"/>
          </p:nvPr>
        </p:nvSpPr>
        <p:spPr>
          <a:xfrm>
            <a:off x="2128518413" y="2147483647"/>
            <a:ext cx="561975" cy="350838"/>
          </a:xfrm>
        </p:spPr>
      </p:sp>
      <p:sp>
        <p:nvSpPr>
          <p:cNvPr id="19459" name="备注占位符 2"/>
          <p:cNvSpPr>
            <a:spLocks noGrp="1" noRot="1" noChangeAspect="1" noChangeArrowheads="1"/>
          </p:cNvSpPr>
          <p:nvPr>
            <p:ph type="body" idx="1"/>
          </p:nvPr>
        </p:nvSpPr>
        <p:spPr bwMode="auto">
          <a:xfrm>
            <a:off x="452438" y="1439863"/>
            <a:ext cx="8158162" cy="4073525"/>
          </a:xfrm>
          <a:prstGeom prst="rect">
            <a:avLst/>
          </a:prstGeom>
          <a:noFill/>
          <a:ln>
            <a:miter lim="800000"/>
            <a:headEnd/>
            <a:tailEnd/>
          </a:ln>
        </p:spPr>
        <p:txBody>
          <a:bodyPr/>
          <a:lstStyle/>
          <a:p>
            <a:pPr>
              <a:lnSpc>
                <a:spcPct val="90000"/>
              </a:lnSpc>
              <a:buClr>
                <a:schemeClr val="tx1"/>
              </a:buClr>
            </a:pPr>
            <a:r>
              <a:rPr lang="zh-CN" altLang="en-US" smtClean="0">
                <a:latin typeface="Arial" charset="0"/>
              </a:rPr>
              <a:t>管理不在于知而在于行，实践出真知</a:t>
            </a:r>
          </a:p>
          <a:p>
            <a:pPr>
              <a:lnSpc>
                <a:spcPct val="90000"/>
              </a:lnSpc>
              <a:buClr>
                <a:schemeClr val="tx1"/>
              </a:buClr>
            </a:pPr>
            <a:r>
              <a:rPr lang="zh-CN" altLang="en-US" smtClean="0">
                <a:latin typeface="Arial" charset="0"/>
              </a:rPr>
              <a:t>在现今激烈竞争的环境中，是执行力的差异化淘汰着一个又一个企业，同时，更因为执行力的差别，淘汰着一个又一个经理人。不幸的是，管理理论的泛滥和执行的悖论又使一个又一个困惑的经理人走进了一个又一个迷茫</a:t>
            </a:r>
            <a:r>
              <a:rPr lang="en-US" altLang="zh-CN" smtClean="0">
                <a:latin typeface="Arial" charset="0"/>
              </a:rPr>
              <a:t>……</a:t>
            </a:r>
            <a:endParaRPr lang="zh-CN" altLang="en-US" smtClean="0">
              <a:latin typeface="Arial" charset="0"/>
            </a:endParaRPr>
          </a:p>
          <a:p>
            <a:pPr>
              <a:lnSpc>
                <a:spcPct val="90000"/>
              </a:lnSpc>
              <a:buClr>
                <a:schemeClr val="tx1"/>
              </a:buClr>
            </a:pPr>
            <a:r>
              <a:rPr lang="zh-CN" altLang="en-US" smtClean="0">
                <a:latin typeface="Arial" charset="0"/>
              </a:rPr>
              <a:t>于是，我们应该从管理深处的哲学来揭密</a:t>
            </a:r>
            <a:r>
              <a:rPr lang="en-US" altLang="zh-CN" smtClean="0">
                <a:latin typeface="Arial" charset="0"/>
              </a:rPr>
              <a:t>——“</a:t>
            </a:r>
            <a:r>
              <a:rPr lang="zh-CN" altLang="en-US" smtClean="0">
                <a:latin typeface="Arial" charset="0"/>
              </a:rPr>
              <a:t>人的本性决定一切”；从人的本性中揭密</a:t>
            </a:r>
            <a:r>
              <a:rPr lang="en-US" altLang="zh-CN" smtClean="0">
                <a:latin typeface="Arial" charset="0"/>
              </a:rPr>
              <a:t>——“</a:t>
            </a:r>
            <a:r>
              <a:rPr lang="zh-CN" altLang="en-US" smtClean="0">
                <a:latin typeface="Arial" charset="0"/>
              </a:rPr>
              <a:t>人性的本质与管理的价值取向和方法论”。从而，使经理人豁然开朗，并倍数提升执行力及其潜能。</a:t>
            </a:r>
          </a:p>
          <a:p>
            <a:pPr>
              <a:lnSpc>
                <a:spcPct val="90000"/>
              </a:lnSpc>
              <a:buClr>
                <a:schemeClr val="tx1"/>
              </a:buClr>
            </a:pPr>
            <a:r>
              <a:rPr lang="zh-CN" altLang="en-US" smtClean="0">
                <a:latin typeface="Arial" charset="0"/>
              </a:rPr>
              <a:t>本课程适合企业中高层管理者、渴望成为优秀管理者的后备人才、管理顾问及管理培训师等</a:t>
            </a:r>
          </a:p>
          <a:p>
            <a:pPr>
              <a:lnSpc>
                <a:spcPct val="110000"/>
              </a:lnSpc>
              <a:buClr>
                <a:schemeClr val="tx1"/>
              </a:buClr>
            </a:pPr>
            <a:r>
              <a:rPr lang="zh-CN" altLang="en-US" smtClean="0">
                <a:latin typeface="Arial" charset="0"/>
              </a:rPr>
              <a:t>最高效执行的流程</a:t>
            </a:r>
            <a:r>
              <a:rPr lang="en-US" altLang="zh-CN" smtClean="0">
                <a:latin typeface="Arial" charset="0"/>
              </a:rPr>
              <a:t>——</a:t>
            </a:r>
            <a:r>
              <a:rPr lang="zh-CN" altLang="en-US" smtClean="0">
                <a:latin typeface="Arial" charset="0"/>
              </a:rPr>
              <a:t>四大流程</a:t>
            </a:r>
          </a:p>
          <a:p>
            <a:pPr>
              <a:lnSpc>
                <a:spcPct val="110000"/>
              </a:lnSpc>
              <a:buClr>
                <a:schemeClr val="tx1"/>
              </a:buClr>
            </a:pPr>
            <a:r>
              <a:rPr lang="zh-CN" altLang="en-US" smtClean="0">
                <a:latin typeface="Arial" charset="0"/>
              </a:rPr>
              <a:t>最有力的激励机制</a:t>
            </a:r>
            <a:r>
              <a:rPr lang="en-US" altLang="zh-CN" smtClean="0">
                <a:latin typeface="Arial" charset="0"/>
              </a:rPr>
              <a:t>——</a:t>
            </a:r>
            <a:r>
              <a:rPr lang="zh-CN" altLang="en-US" smtClean="0">
                <a:latin typeface="Arial" charset="0"/>
              </a:rPr>
              <a:t>三大法则</a:t>
            </a:r>
          </a:p>
          <a:p>
            <a:pPr>
              <a:lnSpc>
                <a:spcPct val="110000"/>
              </a:lnSpc>
              <a:buClr>
                <a:schemeClr val="tx1"/>
              </a:buClr>
            </a:pPr>
            <a:r>
              <a:rPr lang="zh-CN" altLang="en-US" smtClean="0">
                <a:latin typeface="Arial" charset="0"/>
              </a:rPr>
              <a:t>最简单的执行策略</a:t>
            </a:r>
            <a:r>
              <a:rPr lang="en-US" altLang="zh-CN" smtClean="0">
                <a:latin typeface="Arial" charset="0"/>
              </a:rPr>
              <a:t>——</a:t>
            </a:r>
            <a:r>
              <a:rPr lang="zh-CN" altLang="en-US" smtClean="0">
                <a:latin typeface="Arial" charset="0"/>
              </a:rPr>
              <a:t>十字策略</a:t>
            </a:r>
          </a:p>
          <a:p>
            <a:pPr>
              <a:lnSpc>
                <a:spcPct val="110000"/>
              </a:lnSpc>
              <a:buClr>
                <a:schemeClr val="tx1"/>
              </a:buClr>
            </a:pPr>
            <a:r>
              <a:rPr lang="zh-CN" altLang="en-US" smtClean="0">
                <a:latin typeface="Arial" charset="0"/>
              </a:rPr>
              <a:t>颠覆现行管理悖论</a:t>
            </a:r>
            <a:r>
              <a:rPr lang="en-US" altLang="zh-CN" smtClean="0">
                <a:latin typeface="Arial" charset="0"/>
              </a:rPr>
              <a:t>——</a:t>
            </a:r>
            <a:r>
              <a:rPr lang="zh-CN" altLang="en-US" smtClean="0">
                <a:latin typeface="Arial" charset="0"/>
              </a:rPr>
              <a:t>九大变革</a:t>
            </a:r>
          </a:p>
          <a:p>
            <a:pPr>
              <a:lnSpc>
                <a:spcPct val="110000"/>
              </a:lnSpc>
              <a:buClr>
                <a:schemeClr val="tx1"/>
              </a:buClr>
            </a:pPr>
            <a:r>
              <a:rPr lang="zh-CN" altLang="en-US" smtClean="0">
                <a:latin typeface="Arial" charset="0"/>
              </a:rPr>
              <a:t>最有力的战略武器</a:t>
            </a:r>
            <a:r>
              <a:rPr lang="en-US" altLang="zh-CN" smtClean="0">
                <a:latin typeface="Arial" charset="0"/>
              </a:rPr>
              <a:t>——</a:t>
            </a:r>
            <a:r>
              <a:rPr lang="zh-CN" altLang="en-US" smtClean="0">
                <a:latin typeface="Arial" charset="0"/>
              </a:rPr>
              <a:t>强势文化</a:t>
            </a:r>
          </a:p>
          <a:p>
            <a:pPr>
              <a:lnSpc>
                <a:spcPct val="110000"/>
              </a:lnSpc>
              <a:buClr>
                <a:schemeClr val="tx1"/>
              </a:buClr>
            </a:pPr>
            <a:r>
              <a:rPr lang="zh-CN" altLang="en-US" smtClean="0">
                <a:latin typeface="Arial" charset="0"/>
              </a:rPr>
              <a:t>最清晰的工作管理</a:t>
            </a:r>
            <a:r>
              <a:rPr lang="en-US" altLang="zh-CN" smtClean="0">
                <a:latin typeface="Arial" charset="0"/>
              </a:rPr>
              <a:t>——</a:t>
            </a:r>
            <a:r>
              <a:rPr lang="zh-CN" altLang="en-US" smtClean="0">
                <a:latin typeface="Arial" charset="0"/>
              </a:rPr>
              <a:t>执行四意识</a:t>
            </a:r>
          </a:p>
          <a:p>
            <a:pPr>
              <a:lnSpc>
                <a:spcPct val="110000"/>
              </a:lnSpc>
              <a:buClr>
                <a:schemeClr val="tx1"/>
              </a:buClr>
            </a:pPr>
            <a:r>
              <a:rPr lang="zh-CN" altLang="en-US" smtClean="0">
                <a:latin typeface="Arial" charset="0"/>
              </a:rPr>
              <a:t>最简洁的执行方针</a:t>
            </a:r>
            <a:r>
              <a:rPr lang="en-US" altLang="zh-CN" smtClean="0">
                <a:latin typeface="Arial" charset="0"/>
              </a:rPr>
              <a:t>——</a:t>
            </a:r>
            <a:r>
              <a:rPr lang="zh-CN" altLang="en-US" smtClean="0">
                <a:latin typeface="Arial" charset="0"/>
              </a:rPr>
              <a:t>执行四步骤</a:t>
            </a:r>
          </a:p>
          <a:p>
            <a:pPr>
              <a:lnSpc>
                <a:spcPct val="110000"/>
              </a:lnSpc>
              <a:buClr>
                <a:schemeClr val="tx1"/>
              </a:buClr>
            </a:pPr>
            <a:r>
              <a:rPr lang="zh-CN" altLang="en-US" smtClean="0">
                <a:latin typeface="Arial" charset="0"/>
              </a:rPr>
              <a:t>企业文化建设</a:t>
            </a:r>
            <a:r>
              <a:rPr lang="en-US" altLang="zh-CN" smtClean="0">
                <a:latin typeface="Arial" charset="0"/>
              </a:rPr>
              <a:t>——</a:t>
            </a:r>
            <a:r>
              <a:rPr lang="zh-CN" altLang="en-US" smtClean="0">
                <a:latin typeface="Arial" charset="0"/>
              </a:rPr>
              <a:t>六大机制</a:t>
            </a:r>
          </a:p>
          <a:p>
            <a:pPr>
              <a:lnSpc>
                <a:spcPct val="90000"/>
              </a:lnSpc>
              <a:buClr>
                <a:schemeClr val="tx1"/>
              </a:buClr>
            </a:pPr>
            <a:endParaRPr lang="zh-CN" altLang="en-US" smtClean="0">
              <a:latin typeface="Arial"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22530" name="幻灯片图像占位符 1"/>
          <p:cNvSpPr>
            <a:spLocks noGrp="1" noRot="1" noChangeAspect="1" noChangeArrowheads="1" noTextEdit="1"/>
          </p:cNvSpPr>
          <p:nvPr>
            <p:ph type="sldImg" idx="4294967295"/>
          </p:nvPr>
        </p:nvSpPr>
        <p:spPr>
          <a:xfrm>
            <a:off x="2128518413" y="2147483647"/>
            <a:ext cx="561975" cy="350838"/>
          </a:xfrm>
        </p:spPr>
      </p:sp>
      <p:sp>
        <p:nvSpPr>
          <p:cNvPr id="22531" name="备注占位符 2"/>
          <p:cNvSpPr>
            <a:spLocks noGrp="1" noRot="1" noChangeAspect="1" noChangeArrowheads="1"/>
          </p:cNvSpPr>
          <p:nvPr>
            <p:ph type="body" idx="1"/>
          </p:nvPr>
        </p:nvSpPr>
        <p:spPr bwMode="auto">
          <a:xfrm>
            <a:off x="452438" y="1439863"/>
            <a:ext cx="8158162" cy="4073525"/>
          </a:xfrm>
          <a:prstGeom prst="rect">
            <a:avLst/>
          </a:prstGeom>
          <a:noFill/>
          <a:ln>
            <a:miter lim="800000"/>
            <a:headEnd/>
            <a:tailEnd/>
          </a:ln>
        </p:spPr>
        <p:txBody>
          <a:bodyPr/>
          <a:lstStyle/>
          <a:p>
            <a:pPr>
              <a:lnSpc>
                <a:spcPct val="90000"/>
              </a:lnSpc>
              <a:buClr>
                <a:schemeClr val="tx1"/>
              </a:buClr>
            </a:pPr>
            <a:r>
              <a:rPr lang="zh-CN" altLang="en-US" smtClean="0">
                <a:latin typeface="Arial" charset="0"/>
              </a:rPr>
              <a:t>管理不在于知而在于行，实践出真知</a:t>
            </a:r>
          </a:p>
          <a:p>
            <a:pPr>
              <a:lnSpc>
                <a:spcPct val="90000"/>
              </a:lnSpc>
              <a:buClr>
                <a:schemeClr val="tx1"/>
              </a:buClr>
            </a:pPr>
            <a:r>
              <a:rPr lang="zh-CN" altLang="en-US" smtClean="0">
                <a:latin typeface="Arial" charset="0"/>
              </a:rPr>
              <a:t>在现今激烈竞争的环境中，是执行力的差异化淘汰着一个又一个企业，同时，更因为执行力的差别，淘汰着一个又一个经理人。不幸的是，管理理论的泛滥和执行的悖论又使一个又一个困惑的经理人走进了一个又一个迷茫</a:t>
            </a:r>
            <a:r>
              <a:rPr lang="en-US" altLang="zh-CN" smtClean="0">
                <a:latin typeface="Arial" charset="0"/>
              </a:rPr>
              <a:t>……</a:t>
            </a:r>
            <a:endParaRPr lang="zh-CN" altLang="en-US" smtClean="0">
              <a:latin typeface="Arial" charset="0"/>
            </a:endParaRPr>
          </a:p>
          <a:p>
            <a:pPr>
              <a:lnSpc>
                <a:spcPct val="90000"/>
              </a:lnSpc>
              <a:buClr>
                <a:schemeClr val="tx1"/>
              </a:buClr>
            </a:pPr>
            <a:r>
              <a:rPr lang="zh-CN" altLang="en-US" smtClean="0">
                <a:latin typeface="Arial" charset="0"/>
              </a:rPr>
              <a:t>于是，我们应该从管理深处的哲学来揭密</a:t>
            </a:r>
            <a:r>
              <a:rPr lang="en-US" altLang="zh-CN" smtClean="0">
                <a:latin typeface="Arial" charset="0"/>
              </a:rPr>
              <a:t>——“</a:t>
            </a:r>
            <a:r>
              <a:rPr lang="zh-CN" altLang="en-US" smtClean="0">
                <a:latin typeface="Arial" charset="0"/>
              </a:rPr>
              <a:t>人的本性决定一切”；从人的本性中揭密</a:t>
            </a:r>
            <a:r>
              <a:rPr lang="en-US" altLang="zh-CN" smtClean="0">
                <a:latin typeface="Arial" charset="0"/>
              </a:rPr>
              <a:t>——“</a:t>
            </a:r>
            <a:r>
              <a:rPr lang="zh-CN" altLang="en-US" smtClean="0">
                <a:latin typeface="Arial" charset="0"/>
              </a:rPr>
              <a:t>人性的本质与管理的价值取向和方法论”。从而，使经理人豁然开朗，并倍数提升执行力及其潜能。</a:t>
            </a:r>
          </a:p>
          <a:p>
            <a:pPr>
              <a:lnSpc>
                <a:spcPct val="90000"/>
              </a:lnSpc>
              <a:buClr>
                <a:schemeClr val="tx1"/>
              </a:buClr>
            </a:pPr>
            <a:r>
              <a:rPr lang="zh-CN" altLang="en-US" smtClean="0">
                <a:latin typeface="Arial" charset="0"/>
              </a:rPr>
              <a:t>本课程适合企业中高层管理者、渴望成为优秀管理者的后备人才、管理顾问及管理培训师等</a:t>
            </a:r>
          </a:p>
          <a:p>
            <a:pPr>
              <a:lnSpc>
                <a:spcPct val="110000"/>
              </a:lnSpc>
              <a:buClr>
                <a:schemeClr val="tx1"/>
              </a:buClr>
            </a:pPr>
            <a:r>
              <a:rPr lang="zh-CN" altLang="en-US" smtClean="0">
                <a:latin typeface="Arial" charset="0"/>
              </a:rPr>
              <a:t>最高效执行的流程</a:t>
            </a:r>
            <a:r>
              <a:rPr lang="en-US" altLang="zh-CN" smtClean="0">
                <a:latin typeface="Arial" charset="0"/>
              </a:rPr>
              <a:t>——</a:t>
            </a:r>
            <a:r>
              <a:rPr lang="zh-CN" altLang="en-US" smtClean="0">
                <a:latin typeface="Arial" charset="0"/>
              </a:rPr>
              <a:t>四大流程</a:t>
            </a:r>
          </a:p>
          <a:p>
            <a:pPr>
              <a:lnSpc>
                <a:spcPct val="110000"/>
              </a:lnSpc>
              <a:buClr>
                <a:schemeClr val="tx1"/>
              </a:buClr>
            </a:pPr>
            <a:r>
              <a:rPr lang="zh-CN" altLang="en-US" smtClean="0">
                <a:latin typeface="Arial" charset="0"/>
              </a:rPr>
              <a:t>最有力的激励机制</a:t>
            </a:r>
            <a:r>
              <a:rPr lang="en-US" altLang="zh-CN" smtClean="0">
                <a:latin typeface="Arial" charset="0"/>
              </a:rPr>
              <a:t>——</a:t>
            </a:r>
            <a:r>
              <a:rPr lang="zh-CN" altLang="en-US" smtClean="0">
                <a:latin typeface="Arial" charset="0"/>
              </a:rPr>
              <a:t>三大法则</a:t>
            </a:r>
          </a:p>
          <a:p>
            <a:pPr>
              <a:lnSpc>
                <a:spcPct val="110000"/>
              </a:lnSpc>
              <a:buClr>
                <a:schemeClr val="tx1"/>
              </a:buClr>
            </a:pPr>
            <a:r>
              <a:rPr lang="zh-CN" altLang="en-US" smtClean="0">
                <a:latin typeface="Arial" charset="0"/>
              </a:rPr>
              <a:t>最简单的执行策略</a:t>
            </a:r>
            <a:r>
              <a:rPr lang="en-US" altLang="zh-CN" smtClean="0">
                <a:latin typeface="Arial" charset="0"/>
              </a:rPr>
              <a:t>——</a:t>
            </a:r>
            <a:r>
              <a:rPr lang="zh-CN" altLang="en-US" smtClean="0">
                <a:latin typeface="Arial" charset="0"/>
              </a:rPr>
              <a:t>十字策略</a:t>
            </a:r>
          </a:p>
          <a:p>
            <a:pPr>
              <a:lnSpc>
                <a:spcPct val="110000"/>
              </a:lnSpc>
              <a:buClr>
                <a:schemeClr val="tx1"/>
              </a:buClr>
            </a:pPr>
            <a:r>
              <a:rPr lang="zh-CN" altLang="en-US" smtClean="0">
                <a:latin typeface="Arial" charset="0"/>
              </a:rPr>
              <a:t>颠覆现行管理悖论</a:t>
            </a:r>
            <a:r>
              <a:rPr lang="en-US" altLang="zh-CN" smtClean="0">
                <a:latin typeface="Arial" charset="0"/>
              </a:rPr>
              <a:t>——</a:t>
            </a:r>
            <a:r>
              <a:rPr lang="zh-CN" altLang="en-US" smtClean="0">
                <a:latin typeface="Arial" charset="0"/>
              </a:rPr>
              <a:t>九大变革</a:t>
            </a:r>
          </a:p>
          <a:p>
            <a:pPr>
              <a:lnSpc>
                <a:spcPct val="110000"/>
              </a:lnSpc>
              <a:buClr>
                <a:schemeClr val="tx1"/>
              </a:buClr>
            </a:pPr>
            <a:r>
              <a:rPr lang="zh-CN" altLang="en-US" smtClean="0">
                <a:latin typeface="Arial" charset="0"/>
              </a:rPr>
              <a:t>最有力的战略武器</a:t>
            </a:r>
            <a:r>
              <a:rPr lang="en-US" altLang="zh-CN" smtClean="0">
                <a:latin typeface="Arial" charset="0"/>
              </a:rPr>
              <a:t>——</a:t>
            </a:r>
            <a:r>
              <a:rPr lang="zh-CN" altLang="en-US" smtClean="0">
                <a:latin typeface="Arial" charset="0"/>
              </a:rPr>
              <a:t>强势文化</a:t>
            </a:r>
          </a:p>
          <a:p>
            <a:pPr>
              <a:lnSpc>
                <a:spcPct val="110000"/>
              </a:lnSpc>
              <a:buClr>
                <a:schemeClr val="tx1"/>
              </a:buClr>
            </a:pPr>
            <a:r>
              <a:rPr lang="zh-CN" altLang="en-US" smtClean="0">
                <a:latin typeface="Arial" charset="0"/>
              </a:rPr>
              <a:t>最清晰的工作管理</a:t>
            </a:r>
            <a:r>
              <a:rPr lang="en-US" altLang="zh-CN" smtClean="0">
                <a:latin typeface="Arial" charset="0"/>
              </a:rPr>
              <a:t>——</a:t>
            </a:r>
            <a:r>
              <a:rPr lang="zh-CN" altLang="en-US" smtClean="0">
                <a:latin typeface="Arial" charset="0"/>
              </a:rPr>
              <a:t>执行四意识</a:t>
            </a:r>
          </a:p>
          <a:p>
            <a:pPr>
              <a:lnSpc>
                <a:spcPct val="110000"/>
              </a:lnSpc>
              <a:buClr>
                <a:schemeClr val="tx1"/>
              </a:buClr>
            </a:pPr>
            <a:r>
              <a:rPr lang="zh-CN" altLang="en-US" smtClean="0">
                <a:latin typeface="Arial" charset="0"/>
              </a:rPr>
              <a:t>最简洁的执行方针</a:t>
            </a:r>
            <a:r>
              <a:rPr lang="en-US" altLang="zh-CN" smtClean="0">
                <a:latin typeface="Arial" charset="0"/>
              </a:rPr>
              <a:t>——</a:t>
            </a:r>
            <a:r>
              <a:rPr lang="zh-CN" altLang="en-US" smtClean="0">
                <a:latin typeface="Arial" charset="0"/>
              </a:rPr>
              <a:t>执行四步骤</a:t>
            </a:r>
          </a:p>
          <a:p>
            <a:pPr>
              <a:lnSpc>
                <a:spcPct val="110000"/>
              </a:lnSpc>
              <a:buClr>
                <a:schemeClr val="tx1"/>
              </a:buClr>
            </a:pPr>
            <a:r>
              <a:rPr lang="zh-CN" altLang="en-US" smtClean="0">
                <a:latin typeface="Arial" charset="0"/>
              </a:rPr>
              <a:t>企业文化建设</a:t>
            </a:r>
            <a:r>
              <a:rPr lang="en-US" altLang="zh-CN" smtClean="0">
                <a:latin typeface="Arial" charset="0"/>
              </a:rPr>
              <a:t>——</a:t>
            </a:r>
            <a:r>
              <a:rPr lang="zh-CN" altLang="en-US" smtClean="0">
                <a:latin typeface="Arial" charset="0"/>
              </a:rPr>
              <a:t>六大机制</a:t>
            </a:r>
          </a:p>
          <a:p>
            <a:pPr>
              <a:lnSpc>
                <a:spcPct val="90000"/>
              </a:lnSpc>
              <a:buClr>
                <a:schemeClr val="tx1"/>
              </a:buClr>
            </a:pPr>
            <a:endParaRPr lang="zh-CN" altLang="en-US" smtClean="0">
              <a:latin typeface="Arial"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25602" name="幻灯片图像占位符 1"/>
          <p:cNvSpPr>
            <a:spLocks noGrp="1" noRot="1" noChangeAspect="1" noChangeArrowheads="1" noTextEdit="1"/>
          </p:cNvSpPr>
          <p:nvPr>
            <p:ph type="sldImg" idx="4294967295"/>
          </p:nvPr>
        </p:nvSpPr>
        <p:spPr>
          <a:xfrm>
            <a:off x="2128518413" y="2147483647"/>
            <a:ext cx="561975" cy="350838"/>
          </a:xfrm>
        </p:spPr>
      </p:sp>
      <p:sp>
        <p:nvSpPr>
          <p:cNvPr id="25603" name="备注占位符 2"/>
          <p:cNvSpPr>
            <a:spLocks noGrp="1" noRot="1" noChangeAspect="1" noChangeArrowheads="1"/>
          </p:cNvSpPr>
          <p:nvPr>
            <p:ph type="body" idx="1"/>
          </p:nvPr>
        </p:nvSpPr>
        <p:spPr bwMode="auto">
          <a:xfrm>
            <a:off x="452438" y="1439863"/>
            <a:ext cx="8158162" cy="4073525"/>
          </a:xfrm>
          <a:prstGeom prst="rect">
            <a:avLst/>
          </a:prstGeom>
          <a:noFill/>
          <a:ln>
            <a:miter lim="800000"/>
            <a:headEnd/>
            <a:tailEnd/>
          </a:ln>
        </p:spPr>
        <p:txBody>
          <a:bodyPr/>
          <a:lstStyle/>
          <a:p>
            <a:pPr>
              <a:lnSpc>
                <a:spcPct val="90000"/>
              </a:lnSpc>
              <a:buClr>
                <a:schemeClr val="tx1"/>
              </a:buClr>
            </a:pPr>
            <a:r>
              <a:rPr lang="zh-CN" altLang="en-US" smtClean="0">
                <a:latin typeface="Arial" charset="0"/>
              </a:rPr>
              <a:t>管理不在于知而在于行，实践出真知</a:t>
            </a:r>
          </a:p>
          <a:p>
            <a:pPr>
              <a:lnSpc>
                <a:spcPct val="90000"/>
              </a:lnSpc>
              <a:buClr>
                <a:schemeClr val="tx1"/>
              </a:buClr>
            </a:pPr>
            <a:r>
              <a:rPr lang="zh-CN" altLang="en-US" smtClean="0">
                <a:latin typeface="Arial" charset="0"/>
              </a:rPr>
              <a:t>在现今激烈竞争的环境中，是执行力的差异化淘汰着一个又一个企业，同时，更因为执行力的差别，淘汰着一个又一个经理人。不幸的是，管理理论的泛滥和执行的悖论又使一个又一个困惑的经理人走进了一个又一个迷茫</a:t>
            </a:r>
            <a:r>
              <a:rPr lang="en-US" altLang="zh-CN" smtClean="0">
                <a:latin typeface="Arial" charset="0"/>
              </a:rPr>
              <a:t>……</a:t>
            </a:r>
            <a:endParaRPr lang="zh-CN" altLang="en-US" smtClean="0">
              <a:latin typeface="Arial" charset="0"/>
            </a:endParaRPr>
          </a:p>
          <a:p>
            <a:pPr>
              <a:lnSpc>
                <a:spcPct val="90000"/>
              </a:lnSpc>
              <a:buClr>
                <a:schemeClr val="tx1"/>
              </a:buClr>
            </a:pPr>
            <a:r>
              <a:rPr lang="zh-CN" altLang="en-US" smtClean="0">
                <a:latin typeface="Arial" charset="0"/>
              </a:rPr>
              <a:t>于是，我们应该从管理深处的哲学来揭密</a:t>
            </a:r>
            <a:r>
              <a:rPr lang="en-US" altLang="zh-CN" smtClean="0">
                <a:latin typeface="Arial" charset="0"/>
              </a:rPr>
              <a:t>——“</a:t>
            </a:r>
            <a:r>
              <a:rPr lang="zh-CN" altLang="en-US" smtClean="0">
                <a:latin typeface="Arial" charset="0"/>
              </a:rPr>
              <a:t>人的本性决定一切”；从人的本性中揭密</a:t>
            </a:r>
            <a:r>
              <a:rPr lang="en-US" altLang="zh-CN" smtClean="0">
                <a:latin typeface="Arial" charset="0"/>
              </a:rPr>
              <a:t>——“</a:t>
            </a:r>
            <a:r>
              <a:rPr lang="zh-CN" altLang="en-US" smtClean="0">
                <a:latin typeface="Arial" charset="0"/>
              </a:rPr>
              <a:t>人性的本质与管理的价值取向和方法论”。从而，使经理人豁然开朗，并倍数提升执行力及其潜能。</a:t>
            </a:r>
          </a:p>
          <a:p>
            <a:pPr>
              <a:lnSpc>
                <a:spcPct val="90000"/>
              </a:lnSpc>
              <a:buClr>
                <a:schemeClr val="tx1"/>
              </a:buClr>
            </a:pPr>
            <a:r>
              <a:rPr lang="zh-CN" altLang="en-US" smtClean="0">
                <a:latin typeface="Arial" charset="0"/>
              </a:rPr>
              <a:t>本课程适合企业中高层管理者、渴望成为优秀管理者的后备人才、管理顾问及管理培训师等</a:t>
            </a:r>
          </a:p>
          <a:p>
            <a:pPr>
              <a:lnSpc>
                <a:spcPct val="110000"/>
              </a:lnSpc>
              <a:buClr>
                <a:schemeClr val="tx1"/>
              </a:buClr>
            </a:pPr>
            <a:r>
              <a:rPr lang="zh-CN" altLang="en-US" smtClean="0">
                <a:latin typeface="Arial" charset="0"/>
              </a:rPr>
              <a:t>最高效执行的流程</a:t>
            </a:r>
            <a:r>
              <a:rPr lang="en-US" altLang="zh-CN" smtClean="0">
                <a:latin typeface="Arial" charset="0"/>
              </a:rPr>
              <a:t>——</a:t>
            </a:r>
            <a:r>
              <a:rPr lang="zh-CN" altLang="en-US" smtClean="0">
                <a:latin typeface="Arial" charset="0"/>
              </a:rPr>
              <a:t>四大流程</a:t>
            </a:r>
          </a:p>
          <a:p>
            <a:pPr>
              <a:lnSpc>
                <a:spcPct val="110000"/>
              </a:lnSpc>
              <a:buClr>
                <a:schemeClr val="tx1"/>
              </a:buClr>
            </a:pPr>
            <a:r>
              <a:rPr lang="zh-CN" altLang="en-US" smtClean="0">
                <a:latin typeface="Arial" charset="0"/>
              </a:rPr>
              <a:t>最有力的激励机制</a:t>
            </a:r>
            <a:r>
              <a:rPr lang="en-US" altLang="zh-CN" smtClean="0">
                <a:latin typeface="Arial" charset="0"/>
              </a:rPr>
              <a:t>——</a:t>
            </a:r>
            <a:r>
              <a:rPr lang="zh-CN" altLang="en-US" smtClean="0">
                <a:latin typeface="Arial" charset="0"/>
              </a:rPr>
              <a:t>三大法则</a:t>
            </a:r>
          </a:p>
          <a:p>
            <a:pPr>
              <a:lnSpc>
                <a:spcPct val="110000"/>
              </a:lnSpc>
              <a:buClr>
                <a:schemeClr val="tx1"/>
              </a:buClr>
            </a:pPr>
            <a:r>
              <a:rPr lang="zh-CN" altLang="en-US" smtClean="0">
                <a:latin typeface="Arial" charset="0"/>
              </a:rPr>
              <a:t>最简单的执行策略</a:t>
            </a:r>
            <a:r>
              <a:rPr lang="en-US" altLang="zh-CN" smtClean="0">
                <a:latin typeface="Arial" charset="0"/>
              </a:rPr>
              <a:t>——</a:t>
            </a:r>
            <a:r>
              <a:rPr lang="zh-CN" altLang="en-US" smtClean="0">
                <a:latin typeface="Arial" charset="0"/>
              </a:rPr>
              <a:t>十字策略</a:t>
            </a:r>
          </a:p>
          <a:p>
            <a:pPr>
              <a:lnSpc>
                <a:spcPct val="110000"/>
              </a:lnSpc>
              <a:buClr>
                <a:schemeClr val="tx1"/>
              </a:buClr>
            </a:pPr>
            <a:r>
              <a:rPr lang="zh-CN" altLang="en-US" smtClean="0">
                <a:latin typeface="Arial" charset="0"/>
              </a:rPr>
              <a:t>颠覆现行管理悖论</a:t>
            </a:r>
            <a:r>
              <a:rPr lang="en-US" altLang="zh-CN" smtClean="0">
                <a:latin typeface="Arial" charset="0"/>
              </a:rPr>
              <a:t>——</a:t>
            </a:r>
            <a:r>
              <a:rPr lang="zh-CN" altLang="en-US" smtClean="0">
                <a:latin typeface="Arial" charset="0"/>
              </a:rPr>
              <a:t>九大变革</a:t>
            </a:r>
          </a:p>
          <a:p>
            <a:pPr>
              <a:lnSpc>
                <a:spcPct val="110000"/>
              </a:lnSpc>
              <a:buClr>
                <a:schemeClr val="tx1"/>
              </a:buClr>
            </a:pPr>
            <a:r>
              <a:rPr lang="zh-CN" altLang="en-US" smtClean="0">
                <a:latin typeface="Arial" charset="0"/>
              </a:rPr>
              <a:t>最有力的战略武器</a:t>
            </a:r>
            <a:r>
              <a:rPr lang="en-US" altLang="zh-CN" smtClean="0">
                <a:latin typeface="Arial" charset="0"/>
              </a:rPr>
              <a:t>——</a:t>
            </a:r>
            <a:r>
              <a:rPr lang="zh-CN" altLang="en-US" smtClean="0">
                <a:latin typeface="Arial" charset="0"/>
              </a:rPr>
              <a:t>强势文化</a:t>
            </a:r>
          </a:p>
          <a:p>
            <a:pPr>
              <a:lnSpc>
                <a:spcPct val="110000"/>
              </a:lnSpc>
              <a:buClr>
                <a:schemeClr val="tx1"/>
              </a:buClr>
            </a:pPr>
            <a:r>
              <a:rPr lang="zh-CN" altLang="en-US" smtClean="0">
                <a:latin typeface="Arial" charset="0"/>
              </a:rPr>
              <a:t>最清晰的工作管理</a:t>
            </a:r>
            <a:r>
              <a:rPr lang="en-US" altLang="zh-CN" smtClean="0">
                <a:latin typeface="Arial" charset="0"/>
              </a:rPr>
              <a:t>——</a:t>
            </a:r>
            <a:r>
              <a:rPr lang="zh-CN" altLang="en-US" smtClean="0">
                <a:latin typeface="Arial" charset="0"/>
              </a:rPr>
              <a:t>执行四意识</a:t>
            </a:r>
          </a:p>
          <a:p>
            <a:pPr>
              <a:lnSpc>
                <a:spcPct val="110000"/>
              </a:lnSpc>
              <a:buClr>
                <a:schemeClr val="tx1"/>
              </a:buClr>
            </a:pPr>
            <a:r>
              <a:rPr lang="zh-CN" altLang="en-US" smtClean="0">
                <a:latin typeface="Arial" charset="0"/>
              </a:rPr>
              <a:t>最简洁的执行方针</a:t>
            </a:r>
            <a:r>
              <a:rPr lang="en-US" altLang="zh-CN" smtClean="0">
                <a:latin typeface="Arial" charset="0"/>
              </a:rPr>
              <a:t>——</a:t>
            </a:r>
            <a:r>
              <a:rPr lang="zh-CN" altLang="en-US" smtClean="0">
                <a:latin typeface="Arial" charset="0"/>
              </a:rPr>
              <a:t>执行四步骤</a:t>
            </a:r>
          </a:p>
          <a:p>
            <a:pPr>
              <a:lnSpc>
                <a:spcPct val="110000"/>
              </a:lnSpc>
              <a:buClr>
                <a:schemeClr val="tx1"/>
              </a:buClr>
            </a:pPr>
            <a:r>
              <a:rPr lang="zh-CN" altLang="en-US" smtClean="0">
                <a:latin typeface="Arial" charset="0"/>
              </a:rPr>
              <a:t>企业文化建设</a:t>
            </a:r>
            <a:r>
              <a:rPr lang="en-US" altLang="zh-CN" smtClean="0">
                <a:latin typeface="Arial" charset="0"/>
              </a:rPr>
              <a:t>——</a:t>
            </a:r>
            <a:r>
              <a:rPr lang="zh-CN" altLang="en-US" smtClean="0">
                <a:latin typeface="Arial" charset="0"/>
              </a:rPr>
              <a:t>六大机制</a:t>
            </a:r>
          </a:p>
          <a:p>
            <a:pPr>
              <a:lnSpc>
                <a:spcPct val="90000"/>
              </a:lnSpc>
              <a:buClr>
                <a:schemeClr val="tx1"/>
              </a:buClr>
            </a:pPr>
            <a:endParaRPr lang="zh-CN" altLang="en-US" smtClean="0">
              <a:latin typeface="Arial"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1986" name="幻灯片图像占位符 1"/>
          <p:cNvSpPr>
            <a:spLocks noGrp="1" noRot="1" noChangeAspect="1" noChangeArrowheads="1" noTextEdit="1"/>
          </p:cNvSpPr>
          <p:nvPr>
            <p:ph type="sldImg" idx="4294967295"/>
          </p:nvPr>
        </p:nvSpPr>
        <p:spPr>
          <a:xfrm>
            <a:off x="2128518413" y="2147483647"/>
            <a:ext cx="561975" cy="350838"/>
          </a:xfrm>
        </p:spPr>
      </p:sp>
      <p:sp>
        <p:nvSpPr>
          <p:cNvPr id="41987" name="备注占位符 2"/>
          <p:cNvSpPr>
            <a:spLocks noGrp="1" noRot="1" noChangeAspect="1" noChangeArrowheads="1"/>
          </p:cNvSpPr>
          <p:nvPr>
            <p:ph type="body" idx="1"/>
          </p:nvPr>
        </p:nvSpPr>
        <p:spPr bwMode="auto">
          <a:xfrm>
            <a:off x="452438" y="1439863"/>
            <a:ext cx="8158162" cy="4073525"/>
          </a:xfrm>
          <a:prstGeom prst="rect">
            <a:avLst/>
          </a:prstGeom>
          <a:noFill/>
          <a:ln>
            <a:miter lim="800000"/>
            <a:headEnd/>
            <a:tailEnd/>
          </a:ln>
        </p:spPr>
        <p:txBody>
          <a:bodyPr/>
          <a:lstStyle/>
          <a:p>
            <a:pPr>
              <a:lnSpc>
                <a:spcPct val="90000"/>
              </a:lnSpc>
              <a:buClr>
                <a:schemeClr val="tx1"/>
              </a:buClr>
            </a:pPr>
            <a:r>
              <a:rPr lang="zh-CN" altLang="en-US" smtClean="0">
                <a:latin typeface="Arial" charset="0"/>
              </a:rPr>
              <a:t>管理不在于知而在于行，实践出真知</a:t>
            </a:r>
          </a:p>
          <a:p>
            <a:pPr>
              <a:lnSpc>
                <a:spcPct val="90000"/>
              </a:lnSpc>
              <a:buClr>
                <a:schemeClr val="tx1"/>
              </a:buClr>
            </a:pPr>
            <a:r>
              <a:rPr lang="zh-CN" altLang="en-US" smtClean="0">
                <a:latin typeface="Arial" charset="0"/>
              </a:rPr>
              <a:t>在现今激烈竞争的环境中，是执行力的差异化淘汰着一个又一个企业，同时，更因为执行力的差别，淘汰着一个又一个经理人。不幸的是，管理理论的泛滥和执行的悖论又使一个又一个困惑的经理人走进了一个又一个迷茫</a:t>
            </a:r>
            <a:r>
              <a:rPr lang="en-US" altLang="zh-CN" smtClean="0">
                <a:latin typeface="Arial" charset="0"/>
              </a:rPr>
              <a:t>……</a:t>
            </a:r>
            <a:endParaRPr lang="zh-CN" altLang="en-US" smtClean="0">
              <a:latin typeface="Arial" charset="0"/>
            </a:endParaRPr>
          </a:p>
          <a:p>
            <a:pPr>
              <a:lnSpc>
                <a:spcPct val="90000"/>
              </a:lnSpc>
              <a:buClr>
                <a:schemeClr val="tx1"/>
              </a:buClr>
            </a:pPr>
            <a:r>
              <a:rPr lang="zh-CN" altLang="en-US" smtClean="0">
                <a:latin typeface="Arial" charset="0"/>
              </a:rPr>
              <a:t>于是，我们应该从管理深处的哲学来揭密</a:t>
            </a:r>
            <a:r>
              <a:rPr lang="en-US" altLang="zh-CN" smtClean="0">
                <a:latin typeface="Arial" charset="0"/>
              </a:rPr>
              <a:t>——“</a:t>
            </a:r>
            <a:r>
              <a:rPr lang="zh-CN" altLang="en-US" smtClean="0">
                <a:latin typeface="Arial" charset="0"/>
              </a:rPr>
              <a:t>人的本性决定一切”；从人的本性中揭密</a:t>
            </a:r>
            <a:r>
              <a:rPr lang="en-US" altLang="zh-CN" smtClean="0">
                <a:latin typeface="Arial" charset="0"/>
              </a:rPr>
              <a:t>——“</a:t>
            </a:r>
            <a:r>
              <a:rPr lang="zh-CN" altLang="en-US" smtClean="0">
                <a:latin typeface="Arial" charset="0"/>
              </a:rPr>
              <a:t>人性的本质与管理的价值取向和方法论”。从而，使经理人豁然开朗，并倍数提升执行力及其潜能。</a:t>
            </a:r>
          </a:p>
          <a:p>
            <a:pPr>
              <a:lnSpc>
                <a:spcPct val="90000"/>
              </a:lnSpc>
              <a:buClr>
                <a:schemeClr val="tx1"/>
              </a:buClr>
            </a:pPr>
            <a:r>
              <a:rPr lang="zh-CN" altLang="en-US" smtClean="0">
                <a:latin typeface="Arial" charset="0"/>
              </a:rPr>
              <a:t>本课程适合企业中高层管理者、渴望成为优秀管理者的后备人才、管理顾问及管理培训师等</a:t>
            </a:r>
          </a:p>
          <a:p>
            <a:pPr>
              <a:lnSpc>
                <a:spcPct val="110000"/>
              </a:lnSpc>
              <a:buClr>
                <a:schemeClr val="tx1"/>
              </a:buClr>
            </a:pPr>
            <a:r>
              <a:rPr lang="zh-CN" altLang="en-US" smtClean="0">
                <a:latin typeface="Arial" charset="0"/>
              </a:rPr>
              <a:t>最高效执行的流程</a:t>
            </a:r>
            <a:r>
              <a:rPr lang="en-US" altLang="zh-CN" smtClean="0">
                <a:latin typeface="Arial" charset="0"/>
              </a:rPr>
              <a:t>——</a:t>
            </a:r>
            <a:r>
              <a:rPr lang="zh-CN" altLang="en-US" smtClean="0">
                <a:latin typeface="Arial" charset="0"/>
              </a:rPr>
              <a:t>四大流程</a:t>
            </a:r>
          </a:p>
          <a:p>
            <a:pPr>
              <a:lnSpc>
                <a:spcPct val="110000"/>
              </a:lnSpc>
              <a:buClr>
                <a:schemeClr val="tx1"/>
              </a:buClr>
            </a:pPr>
            <a:r>
              <a:rPr lang="zh-CN" altLang="en-US" smtClean="0">
                <a:latin typeface="Arial" charset="0"/>
              </a:rPr>
              <a:t>最有力的激励机制</a:t>
            </a:r>
            <a:r>
              <a:rPr lang="en-US" altLang="zh-CN" smtClean="0">
                <a:latin typeface="Arial" charset="0"/>
              </a:rPr>
              <a:t>——</a:t>
            </a:r>
            <a:r>
              <a:rPr lang="zh-CN" altLang="en-US" smtClean="0">
                <a:latin typeface="Arial" charset="0"/>
              </a:rPr>
              <a:t>三大法则</a:t>
            </a:r>
          </a:p>
          <a:p>
            <a:pPr>
              <a:lnSpc>
                <a:spcPct val="110000"/>
              </a:lnSpc>
              <a:buClr>
                <a:schemeClr val="tx1"/>
              </a:buClr>
            </a:pPr>
            <a:r>
              <a:rPr lang="zh-CN" altLang="en-US" smtClean="0">
                <a:latin typeface="Arial" charset="0"/>
              </a:rPr>
              <a:t>最简单的执行策略</a:t>
            </a:r>
            <a:r>
              <a:rPr lang="en-US" altLang="zh-CN" smtClean="0">
                <a:latin typeface="Arial" charset="0"/>
              </a:rPr>
              <a:t>——</a:t>
            </a:r>
            <a:r>
              <a:rPr lang="zh-CN" altLang="en-US" smtClean="0">
                <a:latin typeface="Arial" charset="0"/>
              </a:rPr>
              <a:t>十字策略</a:t>
            </a:r>
          </a:p>
          <a:p>
            <a:pPr>
              <a:lnSpc>
                <a:spcPct val="110000"/>
              </a:lnSpc>
              <a:buClr>
                <a:schemeClr val="tx1"/>
              </a:buClr>
            </a:pPr>
            <a:r>
              <a:rPr lang="zh-CN" altLang="en-US" smtClean="0">
                <a:latin typeface="Arial" charset="0"/>
              </a:rPr>
              <a:t>颠覆现行管理悖论</a:t>
            </a:r>
            <a:r>
              <a:rPr lang="en-US" altLang="zh-CN" smtClean="0">
                <a:latin typeface="Arial" charset="0"/>
              </a:rPr>
              <a:t>——</a:t>
            </a:r>
            <a:r>
              <a:rPr lang="zh-CN" altLang="en-US" smtClean="0">
                <a:latin typeface="Arial" charset="0"/>
              </a:rPr>
              <a:t>九大变革</a:t>
            </a:r>
          </a:p>
          <a:p>
            <a:pPr>
              <a:lnSpc>
                <a:spcPct val="110000"/>
              </a:lnSpc>
              <a:buClr>
                <a:schemeClr val="tx1"/>
              </a:buClr>
            </a:pPr>
            <a:r>
              <a:rPr lang="zh-CN" altLang="en-US" smtClean="0">
                <a:latin typeface="Arial" charset="0"/>
              </a:rPr>
              <a:t>最有力的战略武器</a:t>
            </a:r>
            <a:r>
              <a:rPr lang="en-US" altLang="zh-CN" smtClean="0">
                <a:latin typeface="Arial" charset="0"/>
              </a:rPr>
              <a:t>——</a:t>
            </a:r>
            <a:r>
              <a:rPr lang="zh-CN" altLang="en-US" smtClean="0">
                <a:latin typeface="Arial" charset="0"/>
              </a:rPr>
              <a:t>强势文化</a:t>
            </a:r>
          </a:p>
          <a:p>
            <a:pPr>
              <a:lnSpc>
                <a:spcPct val="110000"/>
              </a:lnSpc>
              <a:buClr>
                <a:schemeClr val="tx1"/>
              </a:buClr>
            </a:pPr>
            <a:r>
              <a:rPr lang="zh-CN" altLang="en-US" smtClean="0">
                <a:latin typeface="Arial" charset="0"/>
              </a:rPr>
              <a:t>最清晰的工作管理</a:t>
            </a:r>
            <a:r>
              <a:rPr lang="en-US" altLang="zh-CN" smtClean="0">
                <a:latin typeface="Arial" charset="0"/>
              </a:rPr>
              <a:t>——</a:t>
            </a:r>
            <a:r>
              <a:rPr lang="zh-CN" altLang="en-US" smtClean="0">
                <a:latin typeface="Arial" charset="0"/>
              </a:rPr>
              <a:t>执行四意识</a:t>
            </a:r>
          </a:p>
          <a:p>
            <a:pPr>
              <a:lnSpc>
                <a:spcPct val="110000"/>
              </a:lnSpc>
              <a:buClr>
                <a:schemeClr val="tx1"/>
              </a:buClr>
            </a:pPr>
            <a:r>
              <a:rPr lang="zh-CN" altLang="en-US" smtClean="0">
                <a:latin typeface="Arial" charset="0"/>
              </a:rPr>
              <a:t>最简洁的执行方针</a:t>
            </a:r>
            <a:r>
              <a:rPr lang="en-US" altLang="zh-CN" smtClean="0">
                <a:latin typeface="Arial" charset="0"/>
              </a:rPr>
              <a:t>——</a:t>
            </a:r>
            <a:r>
              <a:rPr lang="zh-CN" altLang="en-US" smtClean="0">
                <a:latin typeface="Arial" charset="0"/>
              </a:rPr>
              <a:t>执行四步骤</a:t>
            </a:r>
          </a:p>
          <a:p>
            <a:pPr>
              <a:lnSpc>
                <a:spcPct val="110000"/>
              </a:lnSpc>
              <a:buClr>
                <a:schemeClr val="tx1"/>
              </a:buClr>
            </a:pPr>
            <a:r>
              <a:rPr lang="zh-CN" altLang="en-US" smtClean="0">
                <a:latin typeface="Arial" charset="0"/>
              </a:rPr>
              <a:t>企业文化建设</a:t>
            </a:r>
            <a:r>
              <a:rPr lang="en-US" altLang="zh-CN" smtClean="0">
                <a:latin typeface="Arial" charset="0"/>
              </a:rPr>
              <a:t>——</a:t>
            </a:r>
            <a:r>
              <a:rPr lang="zh-CN" altLang="en-US" smtClean="0">
                <a:latin typeface="Arial" charset="0"/>
              </a:rPr>
              <a:t>六大机制</a:t>
            </a:r>
          </a:p>
          <a:p>
            <a:pPr>
              <a:lnSpc>
                <a:spcPct val="90000"/>
              </a:lnSpc>
              <a:buClr>
                <a:schemeClr val="tx1"/>
              </a:buClr>
            </a:pPr>
            <a:endParaRPr lang="zh-CN" altLang="en-US" smtClean="0">
              <a:latin typeface="Arial"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5058" name="幻灯片图像占位符 1"/>
          <p:cNvSpPr>
            <a:spLocks noGrp="1" noRot="1" noChangeAspect="1" noChangeArrowheads="1" noTextEdit="1"/>
          </p:cNvSpPr>
          <p:nvPr>
            <p:ph type="sldImg" idx="4294967295"/>
          </p:nvPr>
        </p:nvSpPr>
        <p:spPr>
          <a:xfrm>
            <a:off x="2128518413" y="2147483647"/>
            <a:ext cx="561975" cy="350838"/>
          </a:xfrm>
        </p:spPr>
      </p:sp>
      <p:sp>
        <p:nvSpPr>
          <p:cNvPr id="45059" name="备注占位符 2"/>
          <p:cNvSpPr>
            <a:spLocks noGrp="1" noRot="1" noChangeAspect="1" noChangeArrowheads="1"/>
          </p:cNvSpPr>
          <p:nvPr>
            <p:ph type="body" idx="1"/>
          </p:nvPr>
        </p:nvSpPr>
        <p:spPr bwMode="auto">
          <a:xfrm>
            <a:off x="452438" y="1439863"/>
            <a:ext cx="8158162" cy="4073525"/>
          </a:xfrm>
          <a:prstGeom prst="rect">
            <a:avLst/>
          </a:prstGeom>
          <a:noFill/>
          <a:ln>
            <a:miter lim="800000"/>
            <a:headEnd/>
            <a:tailEnd/>
          </a:ln>
        </p:spPr>
        <p:txBody>
          <a:bodyPr/>
          <a:lstStyle/>
          <a:p>
            <a:pPr>
              <a:lnSpc>
                <a:spcPct val="90000"/>
              </a:lnSpc>
              <a:buClr>
                <a:schemeClr val="tx1"/>
              </a:buClr>
            </a:pPr>
            <a:r>
              <a:rPr lang="zh-CN" altLang="en-US" smtClean="0">
                <a:latin typeface="Arial" charset="0"/>
              </a:rPr>
              <a:t>管理不在于知而在于行，实践出真知</a:t>
            </a:r>
          </a:p>
          <a:p>
            <a:pPr>
              <a:lnSpc>
                <a:spcPct val="90000"/>
              </a:lnSpc>
              <a:buClr>
                <a:schemeClr val="tx1"/>
              </a:buClr>
            </a:pPr>
            <a:r>
              <a:rPr lang="zh-CN" altLang="en-US" smtClean="0">
                <a:latin typeface="Arial" charset="0"/>
              </a:rPr>
              <a:t>在现今激烈竞争的环境中，是执行力的差异化淘汰着一个又一个企业，同时，更因为执行力的差别，淘汰着一个又一个经理人。不幸的是，管理理论的泛滥和执行的悖论又使一个又一个困惑的经理人走进了一个又一个迷茫</a:t>
            </a:r>
            <a:r>
              <a:rPr lang="en-US" altLang="zh-CN" smtClean="0">
                <a:latin typeface="Arial" charset="0"/>
              </a:rPr>
              <a:t>……</a:t>
            </a:r>
            <a:endParaRPr lang="zh-CN" altLang="en-US" smtClean="0">
              <a:latin typeface="Arial" charset="0"/>
            </a:endParaRPr>
          </a:p>
          <a:p>
            <a:pPr>
              <a:lnSpc>
                <a:spcPct val="90000"/>
              </a:lnSpc>
              <a:buClr>
                <a:schemeClr val="tx1"/>
              </a:buClr>
            </a:pPr>
            <a:r>
              <a:rPr lang="zh-CN" altLang="en-US" smtClean="0">
                <a:latin typeface="Arial" charset="0"/>
              </a:rPr>
              <a:t>于是，我们应该从管理深处的哲学来揭密</a:t>
            </a:r>
            <a:r>
              <a:rPr lang="en-US" altLang="zh-CN" smtClean="0">
                <a:latin typeface="Arial" charset="0"/>
              </a:rPr>
              <a:t>——“</a:t>
            </a:r>
            <a:r>
              <a:rPr lang="zh-CN" altLang="en-US" smtClean="0">
                <a:latin typeface="Arial" charset="0"/>
              </a:rPr>
              <a:t>人的本性决定一切”；从人的本性中揭密</a:t>
            </a:r>
            <a:r>
              <a:rPr lang="en-US" altLang="zh-CN" smtClean="0">
                <a:latin typeface="Arial" charset="0"/>
              </a:rPr>
              <a:t>——“</a:t>
            </a:r>
            <a:r>
              <a:rPr lang="zh-CN" altLang="en-US" smtClean="0">
                <a:latin typeface="Arial" charset="0"/>
              </a:rPr>
              <a:t>人性的本质与管理的价值取向和方法论”。从而，使经理人豁然开朗，并倍数提升执行力及其潜能。</a:t>
            </a:r>
          </a:p>
          <a:p>
            <a:pPr>
              <a:lnSpc>
                <a:spcPct val="90000"/>
              </a:lnSpc>
              <a:buClr>
                <a:schemeClr val="tx1"/>
              </a:buClr>
            </a:pPr>
            <a:r>
              <a:rPr lang="zh-CN" altLang="en-US" smtClean="0">
                <a:latin typeface="Arial" charset="0"/>
              </a:rPr>
              <a:t>本课程适合企业中高层管理者、渴望成为优秀管理者的后备人才、管理顾问及管理培训师等</a:t>
            </a:r>
          </a:p>
          <a:p>
            <a:pPr>
              <a:lnSpc>
                <a:spcPct val="110000"/>
              </a:lnSpc>
              <a:buClr>
                <a:schemeClr val="tx1"/>
              </a:buClr>
            </a:pPr>
            <a:r>
              <a:rPr lang="zh-CN" altLang="en-US" smtClean="0">
                <a:latin typeface="Arial" charset="0"/>
              </a:rPr>
              <a:t>最高效执行的流程</a:t>
            </a:r>
            <a:r>
              <a:rPr lang="en-US" altLang="zh-CN" smtClean="0">
                <a:latin typeface="Arial" charset="0"/>
              </a:rPr>
              <a:t>——</a:t>
            </a:r>
            <a:r>
              <a:rPr lang="zh-CN" altLang="en-US" smtClean="0">
                <a:latin typeface="Arial" charset="0"/>
              </a:rPr>
              <a:t>四大流程</a:t>
            </a:r>
          </a:p>
          <a:p>
            <a:pPr>
              <a:lnSpc>
                <a:spcPct val="110000"/>
              </a:lnSpc>
              <a:buClr>
                <a:schemeClr val="tx1"/>
              </a:buClr>
            </a:pPr>
            <a:r>
              <a:rPr lang="zh-CN" altLang="en-US" smtClean="0">
                <a:latin typeface="Arial" charset="0"/>
              </a:rPr>
              <a:t>最有力的激励机制</a:t>
            </a:r>
            <a:r>
              <a:rPr lang="en-US" altLang="zh-CN" smtClean="0">
                <a:latin typeface="Arial" charset="0"/>
              </a:rPr>
              <a:t>——</a:t>
            </a:r>
            <a:r>
              <a:rPr lang="zh-CN" altLang="en-US" smtClean="0">
                <a:latin typeface="Arial" charset="0"/>
              </a:rPr>
              <a:t>三大法则</a:t>
            </a:r>
          </a:p>
          <a:p>
            <a:pPr>
              <a:lnSpc>
                <a:spcPct val="110000"/>
              </a:lnSpc>
              <a:buClr>
                <a:schemeClr val="tx1"/>
              </a:buClr>
            </a:pPr>
            <a:r>
              <a:rPr lang="zh-CN" altLang="en-US" smtClean="0">
                <a:latin typeface="Arial" charset="0"/>
              </a:rPr>
              <a:t>最简单的执行策略</a:t>
            </a:r>
            <a:r>
              <a:rPr lang="en-US" altLang="zh-CN" smtClean="0">
                <a:latin typeface="Arial" charset="0"/>
              </a:rPr>
              <a:t>——</a:t>
            </a:r>
            <a:r>
              <a:rPr lang="zh-CN" altLang="en-US" smtClean="0">
                <a:latin typeface="Arial" charset="0"/>
              </a:rPr>
              <a:t>十字策略</a:t>
            </a:r>
          </a:p>
          <a:p>
            <a:pPr>
              <a:lnSpc>
                <a:spcPct val="110000"/>
              </a:lnSpc>
              <a:buClr>
                <a:schemeClr val="tx1"/>
              </a:buClr>
            </a:pPr>
            <a:r>
              <a:rPr lang="zh-CN" altLang="en-US" smtClean="0">
                <a:latin typeface="Arial" charset="0"/>
              </a:rPr>
              <a:t>颠覆现行管理悖论</a:t>
            </a:r>
            <a:r>
              <a:rPr lang="en-US" altLang="zh-CN" smtClean="0">
                <a:latin typeface="Arial" charset="0"/>
              </a:rPr>
              <a:t>——</a:t>
            </a:r>
            <a:r>
              <a:rPr lang="zh-CN" altLang="en-US" smtClean="0">
                <a:latin typeface="Arial" charset="0"/>
              </a:rPr>
              <a:t>九大变革</a:t>
            </a:r>
          </a:p>
          <a:p>
            <a:pPr>
              <a:lnSpc>
                <a:spcPct val="110000"/>
              </a:lnSpc>
              <a:buClr>
                <a:schemeClr val="tx1"/>
              </a:buClr>
            </a:pPr>
            <a:r>
              <a:rPr lang="zh-CN" altLang="en-US" smtClean="0">
                <a:latin typeface="Arial" charset="0"/>
              </a:rPr>
              <a:t>最有力的战略武器</a:t>
            </a:r>
            <a:r>
              <a:rPr lang="en-US" altLang="zh-CN" smtClean="0">
                <a:latin typeface="Arial" charset="0"/>
              </a:rPr>
              <a:t>——</a:t>
            </a:r>
            <a:r>
              <a:rPr lang="zh-CN" altLang="en-US" smtClean="0">
                <a:latin typeface="Arial" charset="0"/>
              </a:rPr>
              <a:t>强势文化</a:t>
            </a:r>
          </a:p>
          <a:p>
            <a:pPr>
              <a:lnSpc>
                <a:spcPct val="110000"/>
              </a:lnSpc>
              <a:buClr>
                <a:schemeClr val="tx1"/>
              </a:buClr>
            </a:pPr>
            <a:r>
              <a:rPr lang="zh-CN" altLang="en-US" smtClean="0">
                <a:latin typeface="Arial" charset="0"/>
              </a:rPr>
              <a:t>最清晰的工作管理</a:t>
            </a:r>
            <a:r>
              <a:rPr lang="en-US" altLang="zh-CN" smtClean="0">
                <a:latin typeface="Arial" charset="0"/>
              </a:rPr>
              <a:t>——</a:t>
            </a:r>
            <a:r>
              <a:rPr lang="zh-CN" altLang="en-US" smtClean="0">
                <a:latin typeface="Arial" charset="0"/>
              </a:rPr>
              <a:t>执行四意识</a:t>
            </a:r>
          </a:p>
          <a:p>
            <a:pPr>
              <a:lnSpc>
                <a:spcPct val="110000"/>
              </a:lnSpc>
              <a:buClr>
                <a:schemeClr val="tx1"/>
              </a:buClr>
            </a:pPr>
            <a:r>
              <a:rPr lang="zh-CN" altLang="en-US" smtClean="0">
                <a:latin typeface="Arial" charset="0"/>
              </a:rPr>
              <a:t>最简洁的执行方针</a:t>
            </a:r>
            <a:r>
              <a:rPr lang="en-US" altLang="zh-CN" smtClean="0">
                <a:latin typeface="Arial" charset="0"/>
              </a:rPr>
              <a:t>——</a:t>
            </a:r>
            <a:r>
              <a:rPr lang="zh-CN" altLang="en-US" smtClean="0">
                <a:latin typeface="Arial" charset="0"/>
              </a:rPr>
              <a:t>执行四步骤</a:t>
            </a:r>
          </a:p>
          <a:p>
            <a:pPr>
              <a:lnSpc>
                <a:spcPct val="110000"/>
              </a:lnSpc>
              <a:buClr>
                <a:schemeClr val="tx1"/>
              </a:buClr>
            </a:pPr>
            <a:r>
              <a:rPr lang="zh-CN" altLang="en-US" smtClean="0">
                <a:latin typeface="Arial" charset="0"/>
              </a:rPr>
              <a:t>企业文化建设</a:t>
            </a:r>
            <a:r>
              <a:rPr lang="en-US" altLang="zh-CN" smtClean="0">
                <a:latin typeface="Arial" charset="0"/>
              </a:rPr>
              <a:t>——</a:t>
            </a:r>
            <a:r>
              <a:rPr lang="zh-CN" altLang="en-US" smtClean="0">
                <a:latin typeface="Arial" charset="0"/>
              </a:rPr>
              <a:t>六大机制</a:t>
            </a:r>
          </a:p>
          <a:p>
            <a:pPr>
              <a:lnSpc>
                <a:spcPct val="90000"/>
              </a:lnSpc>
              <a:buClr>
                <a:schemeClr val="tx1"/>
              </a:buClr>
            </a:pPr>
            <a:endParaRPr lang="zh-CN" altLang="en-US" smtClean="0">
              <a:latin typeface="Arial"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幻灯片图像占位符 1"/>
          <p:cNvSpPr>
            <a:spLocks noGrp="1" noRot="1" noChangeAspect="1"/>
          </p:cNvSpPr>
          <p:nvPr>
            <p:ph type="sldImg"/>
          </p:nvPr>
        </p:nvSpPr>
        <p:spPr/>
      </p:sp>
      <p:sp>
        <p:nvSpPr>
          <p:cNvPr id="50178" name="备注占位符 2"/>
          <p:cNvSpPr>
            <a:spLocks noGrp="1"/>
          </p:cNvSpPr>
          <p:nvPr>
            <p:ph type="body" idx="1"/>
          </p:nvPr>
        </p:nvSpPr>
        <p:spPr bwMode="auto">
          <a:xfrm>
            <a:off x="679450" y="4691063"/>
            <a:ext cx="5438775" cy="4443412"/>
          </a:xfrm>
          <a:prstGeom prst="rect">
            <a:avLst/>
          </a:prstGeom>
          <a:noFill/>
          <a:ln>
            <a:miter lim="800000"/>
            <a:headEnd/>
            <a:tailEnd/>
          </a:ln>
        </p:spPr>
        <p:txBody>
          <a:bodyPr/>
          <a:lstStyle/>
          <a:p>
            <a:endParaRPr lang="zh-CN" altLang="en-US" smtClean="0">
              <a:latin typeface="Arial" charset="0"/>
            </a:endParaRPr>
          </a:p>
        </p:txBody>
      </p:sp>
      <p:sp>
        <p:nvSpPr>
          <p:cNvPr id="4" name="日期占位符 3"/>
          <p:cNvSpPr>
            <a:spLocks noGrp="1"/>
          </p:cNvSpPr>
          <p:nvPr>
            <p:ph type="dt" sz="quarter" idx="1"/>
          </p:nvPr>
        </p:nvSpPr>
        <p:spPr/>
        <p:txBody>
          <a:bodyPr/>
          <a:lstStyle/>
          <a:p>
            <a:pPr>
              <a:defRPr/>
            </a:pPr>
            <a:fld id="{2E06EB3B-8B4F-4331-98D7-A6D68364DBE8}" type="datetime1">
              <a:rPr lang="zh-CN" altLang="en-US" smtClean="0"/>
              <a:pPr>
                <a:defRPr/>
              </a:pPr>
              <a:t>2014-5-23</a:t>
            </a:fld>
            <a:endParaRPr lang="zh-CN" altLang="en-US"/>
          </a:p>
        </p:txBody>
      </p:sp>
      <p:sp>
        <p:nvSpPr>
          <p:cNvPr id="5" name="灯片编号占位符 4"/>
          <p:cNvSpPr>
            <a:spLocks noGrp="1"/>
          </p:cNvSpPr>
          <p:nvPr>
            <p:ph type="sldNum" sz="quarter" idx="5"/>
          </p:nvPr>
        </p:nvSpPr>
        <p:spPr/>
        <p:txBody>
          <a:bodyPr/>
          <a:lstStyle/>
          <a:p>
            <a:pPr>
              <a:defRPr/>
            </a:pPr>
            <a:fld id="{FE78C09F-D128-4549-9938-A17C1682EF39}" type="slidenum">
              <a:rPr lang="zh-CN" altLang="en-US" smtClean="0"/>
              <a:pPr>
                <a:defRPr/>
              </a:pPr>
              <a:t>29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54274" name="幻灯片图像占位符 1"/>
          <p:cNvSpPr>
            <a:spLocks noGrp="1" noRot="1" noChangeAspect="1" noChangeArrowheads="1" noTextEdit="1"/>
          </p:cNvSpPr>
          <p:nvPr>
            <p:ph type="sldImg" idx="4294967295"/>
          </p:nvPr>
        </p:nvSpPr>
        <p:spPr>
          <a:xfrm>
            <a:off x="2128518413" y="2147483647"/>
            <a:ext cx="561975" cy="350838"/>
          </a:xfrm>
        </p:spPr>
      </p:sp>
      <p:sp>
        <p:nvSpPr>
          <p:cNvPr id="54275" name="备注占位符 2"/>
          <p:cNvSpPr>
            <a:spLocks noGrp="1" noRot="1" noChangeAspect="1" noChangeArrowheads="1"/>
          </p:cNvSpPr>
          <p:nvPr>
            <p:ph type="body" idx="1"/>
          </p:nvPr>
        </p:nvSpPr>
        <p:spPr bwMode="auto">
          <a:xfrm>
            <a:off x="452438" y="1439863"/>
            <a:ext cx="8158162" cy="4073525"/>
          </a:xfrm>
          <a:prstGeom prst="rect">
            <a:avLst/>
          </a:prstGeom>
          <a:noFill/>
          <a:ln>
            <a:miter lim="800000"/>
            <a:headEnd/>
            <a:tailEnd/>
          </a:ln>
        </p:spPr>
        <p:txBody>
          <a:bodyPr/>
          <a:lstStyle/>
          <a:p>
            <a:pPr>
              <a:lnSpc>
                <a:spcPct val="90000"/>
              </a:lnSpc>
              <a:buClr>
                <a:schemeClr val="tx1"/>
              </a:buClr>
            </a:pPr>
            <a:r>
              <a:rPr lang="zh-CN" altLang="en-US" smtClean="0">
                <a:latin typeface="Arial" charset="0"/>
              </a:rPr>
              <a:t>管理不在于知而在于行，实践出真知</a:t>
            </a:r>
          </a:p>
          <a:p>
            <a:pPr>
              <a:lnSpc>
                <a:spcPct val="90000"/>
              </a:lnSpc>
              <a:buClr>
                <a:schemeClr val="tx1"/>
              </a:buClr>
            </a:pPr>
            <a:r>
              <a:rPr lang="zh-CN" altLang="en-US" smtClean="0">
                <a:latin typeface="Arial" charset="0"/>
              </a:rPr>
              <a:t>在现今激烈竞争的环境中，是执行力的差异化淘汰着一个又一个企业，同时，更因为执行力的差别，淘汰着一个又一个经理人。不幸的是，管理理论的泛滥和执行的悖论又使一个又一个困惑的经理人走进了一个又一个迷茫</a:t>
            </a:r>
            <a:r>
              <a:rPr lang="en-US" altLang="zh-CN" smtClean="0">
                <a:latin typeface="Arial" charset="0"/>
              </a:rPr>
              <a:t>……</a:t>
            </a:r>
            <a:endParaRPr lang="zh-CN" altLang="en-US" smtClean="0">
              <a:latin typeface="Arial" charset="0"/>
            </a:endParaRPr>
          </a:p>
          <a:p>
            <a:pPr>
              <a:lnSpc>
                <a:spcPct val="90000"/>
              </a:lnSpc>
              <a:buClr>
                <a:schemeClr val="tx1"/>
              </a:buClr>
            </a:pPr>
            <a:r>
              <a:rPr lang="zh-CN" altLang="en-US" smtClean="0">
                <a:latin typeface="Arial" charset="0"/>
              </a:rPr>
              <a:t>于是，我们应该从管理深处的哲学来揭密</a:t>
            </a:r>
            <a:r>
              <a:rPr lang="en-US" altLang="zh-CN" smtClean="0">
                <a:latin typeface="Arial" charset="0"/>
              </a:rPr>
              <a:t>——“</a:t>
            </a:r>
            <a:r>
              <a:rPr lang="zh-CN" altLang="en-US" smtClean="0">
                <a:latin typeface="Arial" charset="0"/>
              </a:rPr>
              <a:t>人的本性决定一切”；从人的本性中揭密</a:t>
            </a:r>
            <a:r>
              <a:rPr lang="en-US" altLang="zh-CN" smtClean="0">
                <a:latin typeface="Arial" charset="0"/>
              </a:rPr>
              <a:t>——“</a:t>
            </a:r>
            <a:r>
              <a:rPr lang="zh-CN" altLang="en-US" smtClean="0">
                <a:latin typeface="Arial" charset="0"/>
              </a:rPr>
              <a:t>人性的本质与管理的价值取向和方法论”。从而，使经理人豁然开朗，并倍数提升执行力及其潜能。</a:t>
            </a:r>
          </a:p>
          <a:p>
            <a:pPr>
              <a:lnSpc>
                <a:spcPct val="90000"/>
              </a:lnSpc>
              <a:buClr>
                <a:schemeClr val="tx1"/>
              </a:buClr>
            </a:pPr>
            <a:r>
              <a:rPr lang="zh-CN" altLang="en-US" smtClean="0">
                <a:latin typeface="Arial" charset="0"/>
              </a:rPr>
              <a:t>本课程适合企业中高层管理者、渴望成为优秀管理者的后备人才、管理顾问及管理培训师等</a:t>
            </a:r>
          </a:p>
          <a:p>
            <a:pPr>
              <a:lnSpc>
                <a:spcPct val="110000"/>
              </a:lnSpc>
              <a:buClr>
                <a:schemeClr val="tx1"/>
              </a:buClr>
            </a:pPr>
            <a:r>
              <a:rPr lang="zh-CN" altLang="en-US" smtClean="0">
                <a:latin typeface="Arial" charset="0"/>
              </a:rPr>
              <a:t>最高效执行的流程</a:t>
            </a:r>
            <a:r>
              <a:rPr lang="en-US" altLang="zh-CN" smtClean="0">
                <a:latin typeface="Arial" charset="0"/>
              </a:rPr>
              <a:t>——</a:t>
            </a:r>
            <a:r>
              <a:rPr lang="zh-CN" altLang="en-US" smtClean="0">
                <a:latin typeface="Arial" charset="0"/>
              </a:rPr>
              <a:t>四大流程</a:t>
            </a:r>
          </a:p>
          <a:p>
            <a:pPr>
              <a:lnSpc>
                <a:spcPct val="110000"/>
              </a:lnSpc>
              <a:buClr>
                <a:schemeClr val="tx1"/>
              </a:buClr>
            </a:pPr>
            <a:r>
              <a:rPr lang="zh-CN" altLang="en-US" smtClean="0">
                <a:latin typeface="Arial" charset="0"/>
              </a:rPr>
              <a:t>最有力的激励机制</a:t>
            </a:r>
            <a:r>
              <a:rPr lang="en-US" altLang="zh-CN" smtClean="0">
                <a:latin typeface="Arial" charset="0"/>
              </a:rPr>
              <a:t>——</a:t>
            </a:r>
            <a:r>
              <a:rPr lang="zh-CN" altLang="en-US" smtClean="0">
                <a:latin typeface="Arial" charset="0"/>
              </a:rPr>
              <a:t>三大法则</a:t>
            </a:r>
          </a:p>
          <a:p>
            <a:pPr>
              <a:lnSpc>
                <a:spcPct val="110000"/>
              </a:lnSpc>
              <a:buClr>
                <a:schemeClr val="tx1"/>
              </a:buClr>
            </a:pPr>
            <a:r>
              <a:rPr lang="zh-CN" altLang="en-US" smtClean="0">
                <a:latin typeface="Arial" charset="0"/>
              </a:rPr>
              <a:t>最简单的执行策略</a:t>
            </a:r>
            <a:r>
              <a:rPr lang="en-US" altLang="zh-CN" smtClean="0">
                <a:latin typeface="Arial" charset="0"/>
              </a:rPr>
              <a:t>——</a:t>
            </a:r>
            <a:r>
              <a:rPr lang="zh-CN" altLang="en-US" smtClean="0">
                <a:latin typeface="Arial" charset="0"/>
              </a:rPr>
              <a:t>十字策略</a:t>
            </a:r>
          </a:p>
          <a:p>
            <a:pPr>
              <a:lnSpc>
                <a:spcPct val="110000"/>
              </a:lnSpc>
              <a:buClr>
                <a:schemeClr val="tx1"/>
              </a:buClr>
            </a:pPr>
            <a:r>
              <a:rPr lang="zh-CN" altLang="en-US" smtClean="0">
                <a:latin typeface="Arial" charset="0"/>
              </a:rPr>
              <a:t>颠覆现行管理悖论</a:t>
            </a:r>
            <a:r>
              <a:rPr lang="en-US" altLang="zh-CN" smtClean="0">
                <a:latin typeface="Arial" charset="0"/>
              </a:rPr>
              <a:t>——</a:t>
            </a:r>
            <a:r>
              <a:rPr lang="zh-CN" altLang="en-US" smtClean="0">
                <a:latin typeface="Arial" charset="0"/>
              </a:rPr>
              <a:t>九大变革</a:t>
            </a:r>
          </a:p>
          <a:p>
            <a:pPr>
              <a:lnSpc>
                <a:spcPct val="110000"/>
              </a:lnSpc>
              <a:buClr>
                <a:schemeClr val="tx1"/>
              </a:buClr>
            </a:pPr>
            <a:r>
              <a:rPr lang="zh-CN" altLang="en-US" smtClean="0">
                <a:latin typeface="Arial" charset="0"/>
              </a:rPr>
              <a:t>最有力的战略武器</a:t>
            </a:r>
            <a:r>
              <a:rPr lang="en-US" altLang="zh-CN" smtClean="0">
                <a:latin typeface="Arial" charset="0"/>
              </a:rPr>
              <a:t>——</a:t>
            </a:r>
            <a:r>
              <a:rPr lang="zh-CN" altLang="en-US" smtClean="0">
                <a:latin typeface="Arial" charset="0"/>
              </a:rPr>
              <a:t>强势文化</a:t>
            </a:r>
          </a:p>
          <a:p>
            <a:pPr>
              <a:lnSpc>
                <a:spcPct val="110000"/>
              </a:lnSpc>
              <a:buClr>
                <a:schemeClr val="tx1"/>
              </a:buClr>
            </a:pPr>
            <a:r>
              <a:rPr lang="zh-CN" altLang="en-US" smtClean="0">
                <a:latin typeface="Arial" charset="0"/>
              </a:rPr>
              <a:t>最清晰的工作管理</a:t>
            </a:r>
            <a:r>
              <a:rPr lang="en-US" altLang="zh-CN" smtClean="0">
                <a:latin typeface="Arial" charset="0"/>
              </a:rPr>
              <a:t>——</a:t>
            </a:r>
            <a:r>
              <a:rPr lang="zh-CN" altLang="en-US" smtClean="0">
                <a:latin typeface="Arial" charset="0"/>
              </a:rPr>
              <a:t>执行四意识</a:t>
            </a:r>
          </a:p>
          <a:p>
            <a:pPr>
              <a:lnSpc>
                <a:spcPct val="110000"/>
              </a:lnSpc>
              <a:buClr>
                <a:schemeClr val="tx1"/>
              </a:buClr>
            </a:pPr>
            <a:r>
              <a:rPr lang="zh-CN" altLang="en-US" smtClean="0">
                <a:latin typeface="Arial" charset="0"/>
              </a:rPr>
              <a:t>最简洁的执行方针</a:t>
            </a:r>
            <a:r>
              <a:rPr lang="en-US" altLang="zh-CN" smtClean="0">
                <a:latin typeface="Arial" charset="0"/>
              </a:rPr>
              <a:t>——</a:t>
            </a:r>
            <a:r>
              <a:rPr lang="zh-CN" altLang="en-US" smtClean="0">
                <a:latin typeface="Arial" charset="0"/>
              </a:rPr>
              <a:t>执行四步骤</a:t>
            </a:r>
          </a:p>
          <a:p>
            <a:pPr>
              <a:lnSpc>
                <a:spcPct val="110000"/>
              </a:lnSpc>
              <a:buClr>
                <a:schemeClr val="tx1"/>
              </a:buClr>
            </a:pPr>
            <a:r>
              <a:rPr lang="zh-CN" altLang="en-US" smtClean="0">
                <a:latin typeface="Arial" charset="0"/>
              </a:rPr>
              <a:t>企业文化建设</a:t>
            </a:r>
            <a:r>
              <a:rPr lang="en-US" altLang="zh-CN" smtClean="0">
                <a:latin typeface="Arial" charset="0"/>
              </a:rPr>
              <a:t>——</a:t>
            </a:r>
            <a:r>
              <a:rPr lang="zh-CN" altLang="en-US" smtClean="0">
                <a:latin typeface="Arial" charset="0"/>
              </a:rPr>
              <a:t>六大机制</a:t>
            </a:r>
          </a:p>
          <a:p>
            <a:pPr>
              <a:lnSpc>
                <a:spcPct val="90000"/>
              </a:lnSpc>
              <a:buClr>
                <a:schemeClr val="tx1"/>
              </a:buClr>
            </a:pPr>
            <a:endParaRPr lang="zh-CN" altLang="en-US" smtClean="0">
              <a:latin typeface="Arial" charset="0"/>
            </a:endParaRPr>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4825"/>
            <a:ext cx="7772400" cy="1225550"/>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71940104-59F8-44E2-89D3-4C927DA9F7E1}" type="datetime1">
              <a:rPr lang="zh-CN" altLang="en-US"/>
              <a:pPr>
                <a:defRPr/>
              </a:pPr>
              <a:t>2014-5-23</a:t>
            </a:fld>
            <a:endParaRPr lang="zh-CN" altLang="en-US" sz="1800">
              <a:solidFill>
                <a:schemeClr val="tx1"/>
              </a:solidFill>
              <a:ea typeface="宋体" pitchFamily="2" charset="-122"/>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a:ln/>
        </p:spPr>
        <p:txBody>
          <a:bodyPr/>
          <a:lstStyle>
            <a:lvl1pPr>
              <a:defRPr/>
            </a:lvl1pPr>
          </a:lstStyle>
          <a:p>
            <a:pPr>
              <a:defRPr/>
            </a:pPr>
            <a:fld id="{E51CB4E5-5C10-4410-A695-91F4341EEBEB}" type="slidenum">
              <a:rPr lang="zh-CN" altLang="en-US"/>
              <a:pPr>
                <a:defRPr/>
              </a:pPr>
              <a:t>‹#›</a:t>
            </a:fld>
            <a:endParaRPr lang="zh-CN" altLang="en-US" sz="1800">
              <a:solidFill>
                <a:schemeClr val="tx1"/>
              </a:solidFill>
              <a:ea typeface="宋体" pitchFamily="2"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E4C77A31-023B-4B54-83A3-29237466EAD6}" type="datetime1">
              <a:rPr lang="zh-CN" altLang="en-US"/>
              <a:pPr>
                <a:defRPr/>
              </a:pPr>
              <a:t>2014-5-23</a:t>
            </a:fld>
            <a:endParaRPr lang="zh-CN" altLang="en-US" sz="1800">
              <a:solidFill>
                <a:schemeClr val="tx1"/>
              </a:solidFill>
              <a:ea typeface="宋体" pitchFamily="2" charset="-122"/>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a:ln/>
        </p:spPr>
        <p:txBody>
          <a:bodyPr/>
          <a:lstStyle>
            <a:lvl1pPr>
              <a:defRPr/>
            </a:lvl1pPr>
          </a:lstStyle>
          <a:p>
            <a:pPr>
              <a:defRPr/>
            </a:pPr>
            <a:fld id="{AE55B8D4-73D0-4505-AF22-B590E4F1F20C}" type="slidenum">
              <a:rPr lang="zh-CN" altLang="en-US"/>
              <a:pPr>
                <a:defRPr/>
              </a:pPr>
              <a:t>‹#›</a:t>
            </a:fld>
            <a:endParaRPr lang="zh-CN" altLang="en-US" sz="1800">
              <a:solidFill>
                <a:schemeClr val="tx1"/>
              </a:solidFill>
              <a:ea typeface="宋体" pitchFamily="2"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0"/>
            <a:ext cx="2057400" cy="4876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28600"/>
            <a:ext cx="6019800" cy="4876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2B4268E1-84F6-444F-812A-A97A66AD53B7}" type="datetime1">
              <a:rPr lang="zh-CN" altLang="en-US"/>
              <a:pPr>
                <a:defRPr/>
              </a:pPr>
              <a:t>2014-5-23</a:t>
            </a:fld>
            <a:endParaRPr lang="zh-CN" altLang="en-US" sz="1800">
              <a:solidFill>
                <a:schemeClr val="tx1"/>
              </a:solidFill>
              <a:ea typeface="宋体" pitchFamily="2" charset="-122"/>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a:ln/>
        </p:spPr>
        <p:txBody>
          <a:bodyPr/>
          <a:lstStyle>
            <a:lvl1pPr>
              <a:defRPr/>
            </a:lvl1pPr>
          </a:lstStyle>
          <a:p>
            <a:pPr>
              <a:defRPr/>
            </a:pPr>
            <a:fld id="{15DDF237-8487-4600-93A6-B8D916FACC79}" type="slidenum">
              <a:rPr lang="zh-CN" altLang="en-US"/>
              <a:pPr>
                <a:defRPr/>
              </a:pPr>
              <a:t>‹#›</a:t>
            </a:fld>
            <a:endParaRPr lang="zh-CN" altLang="en-US" sz="1800">
              <a:solidFill>
                <a:schemeClr val="tx1"/>
              </a:solidFill>
              <a:ea typeface="宋体" pitchFamily="2"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52500"/>
          </a:xfrm>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ln/>
        </p:spPr>
        <p:txBody>
          <a:bodyPr/>
          <a:lstStyle>
            <a:lvl1pPr>
              <a:defRPr/>
            </a:lvl1pPr>
          </a:lstStyle>
          <a:p>
            <a:pPr>
              <a:defRPr/>
            </a:pPr>
            <a:fld id="{EDB25E4C-87CB-41EA-99DA-7C0F0ED966E6}" type="datetime1">
              <a:rPr lang="zh-CN" altLang="en-US"/>
              <a:pPr>
                <a:defRPr/>
              </a:pPr>
              <a:t>2014-5-23</a:t>
            </a:fld>
            <a:endParaRPr lang="zh-CN" altLang="en-US" sz="1800">
              <a:solidFill>
                <a:schemeClr val="tx1"/>
              </a:solidFill>
              <a:ea typeface="宋体" pitchFamily="2" charset="-122"/>
            </a:endParaRPr>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a:ln/>
        </p:spPr>
        <p:txBody>
          <a:bodyPr/>
          <a:lstStyle>
            <a:lvl1pPr>
              <a:defRPr/>
            </a:lvl1pPr>
          </a:lstStyle>
          <a:p>
            <a:pPr>
              <a:defRPr/>
            </a:pPr>
            <a:fld id="{C59E6943-3F1D-41F1-BB97-4F53525A220A}" type="slidenum">
              <a:rPr lang="zh-CN" altLang="en-US"/>
              <a:pPr>
                <a:defRPr/>
              </a:pPr>
              <a:t>‹#›</a:t>
            </a:fld>
            <a:endParaRPr lang="zh-CN" altLang="en-US" sz="1800">
              <a:solidFill>
                <a:schemeClr val="tx1"/>
              </a:solidFill>
              <a:ea typeface="宋体" pitchFamily="2"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noChangeArrowheads="1"/>
          </p:cNvSpPr>
          <p:nvPr>
            <p:ph type="dt" sz="half" idx="10"/>
          </p:nvPr>
        </p:nvSpPr>
        <p:spPr>
          <a:ln/>
        </p:spPr>
        <p:txBody>
          <a:bodyPr/>
          <a:lstStyle>
            <a:lvl1pPr>
              <a:defRPr/>
            </a:lvl1pPr>
          </a:lstStyle>
          <a:p>
            <a:pPr>
              <a:defRPr/>
            </a:pPr>
            <a:fld id="{C8F21426-5105-495C-8F01-553A8964D2B2}" type="datetime1">
              <a:rPr lang="zh-CN" altLang="en-US"/>
              <a:pPr>
                <a:defRPr/>
              </a:pPr>
              <a:t>2014-5-23</a:t>
            </a:fld>
            <a:endParaRPr lang="zh-CN" altLang="en-US" sz="1800">
              <a:solidFill>
                <a:schemeClr val="tx1"/>
              </a:solidFill>
              <a:ea typeface="宋体" pitchFamily="2" charset="-122"/>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a:ln/>
        </p:spPr>
        <p:txBody>
          <a:bodyPr/>
          <a:lstStyle>
            <a:lvl1pPr>
              <a:defRPr/>
            </a:lvl1pPr>
          </a:lstStyle>
          <a:p>
            <a:pPr>
              <a:defRPr/>
            </a:pPr>
            <a:fld id="{60CB29DD-6C75-43E3-95D5-20AD8523932F}" type="slidenum">
              <a:rPr lang="zh-CN" altLang="en-US"/>
              <a:pPr>
                <a:defRPr/>
              </a:pPr>
              <a:t>‹#›</a:t>
            </a:fld>
            <a:endParaRPr lang="zh-CN" altLang="en-US" sz="1800">
              <a:solidFill>
                <a:schemeClr val="tx1"/>
              </a:solidFill>
              <a:ea typeface="宋体" pitchFamily="2"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1888"/>
            <a:ext cx="7772400" cy="1135062"/>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422526"/>
            <a:ext cx="7772400" cy="124936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0651B9F5-33C4-445D-861D-F7008E2D415B}" type="datetime1">
              <a:rPr lang="zh-CN" altLang="en-US"/>
              <a:pPr>
                <a:defRPr/>
              </a:pPr>
              <a:t>2014-5-23</a:t>
            </a:fld>
            <a:endParaRPr lang="zh-CN" altLang="en-US" sz="1800">
              <a:solidFill>
                <a:schemeClr val="tx1"/>
              </a:solidFill>
              <a:ea typeface="宋体" pitchFamily="2" charset="-122"/>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a:ln/>
        </p:spPr>
        <p:txBody>
          <a:bodyPr/>
          <a:lstStyle>
            <a:lvl1pPr>
              <a:defRPr/>
            </a:lvl1pPr>
          </a:lstStyle>
          <a:p>
            <a:pPr>
              <a:defRPr/>
            </a:pPr>
            <a:fld id="{995E06B9-7018-4F9B-8505-57D29116E2D6}" type="slidenum">
              <a:rPr lang="zh-CN" altLang="en-US"/>
              <a:pPr>
                <a:defRPr/>
              </a:pPr>
              <a:t>‹#›</a:t>
            </a:fld>
            <a:endParaRPr lang="zh-CN" altLang="en-US" sz="1800">
              <a:solidFill>
                <a:schemeClr val="tx1"/>
              </a:solidFill>
              <a:ea typeface="宋体" pitchFamily="2"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33350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333500"/>
            <a:ext cx="4038600" cy="377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noChangeArrowheads="1"/>
          </p:cNvSpPr>
          <p:nvPr>
            <p:ph type="dt" sz="half" idx="10"/>
          </p:nvPr>
        </p:nvSpPr>
        <p:spPr>
          <a:ln/>
        </p:spPr>
        <p:txBody>
          <a:bodyPr/>
          <a:lstStyle>
            <a:lvl1pPr>
              <a:defRPr/>
            </a:lvl1pPr>
          </a:lstStyle>
          <a:p>
            <a:pPr>
              <a:defRPr/>
            </a:pPr>
            <a:fld id="{33BACCC4-20DD-4C0B-9427-69EFBBBBA0DE}" type="datetime1">
              <a:rPr lang="zh-CN" altLang="en-US"/>
              <a:pPr>
                <a:defRPr/>
              </a:pPr>
              <a:t>2014-5-23</a:t>
            </a:fld>
            <a:endParaRPr lang="zh-CN" altLang="en-US" sz="1800">
              <a:solidFill>
                <a:schemeClr val="tx1"/>
              </a:solidFill>
              <a:ea typeface="宋体" pitchFamily="2" charset="-122"/>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a:ln/>
        </p:spPr>
        <p:txBody>
          <a:bodyPr/>
          <a:lstStyle>
            <a:lvl1pPr>
              <a:defRPr/>
            </a:lvl1pPr>
          </a:lstStyle>
          <a:p>
            <a:pPr>
              <a:defRPr/>
            </a:pPr>
            <a:fld id="{549E7157-A992-4ED1-BB36-8064F59257F7}" type="slidenum">
              <a:rPr lang="zh-CN" altLang="en-US"/>
              <a:pPr>
                <a:defRPr/>
              </a:pPr>
              <a:t>‹#›</a:t>
            </a:fld>
            <a:endParaRPr lang="zh-CN" altLang="en-US" sz="1800">
              <a:solidFill>
                <a:schemeClr val="tx1"/>
              </a:solidFill>
              <a:ea typeface="宋体" pitchFamily="2"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79525"/>
            <a:ext cx="4040188"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812926"/>
            <a:ext cx="4040188" cy="329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9" y="1279525"/>
            <a:ext cx="4041775" cy="5334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9" y="1812926"/>
            <a:ext cx="4041775" cy="329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noChangeArrowheads="1"/>
          </p:cNvSpPr>
          <p:nvPr>
            <p:ph type="dt" sz="half" idx="10"/>
          </p:nvPr>
        </p:nvSpPr>
        <p:spPr>
          <a:ln/>
        </p:spPr>
        <p:txBody>
          <a:bodyPr/>
          <a:lstStyle>
            <a:lvl1pPr>
              <a:defRPr/>
            </a:lvl1pPr>
          </a:lstStyle>
          <a:p>
            <a:pPr>
              <a:defRPr/>
            </a:pPr>
            <a:fld id="{45CE18B0-9A66-4E8B-AE22-83A4BB31F932}" type="datetime1">
              <a:rPr lang="zh-CN" altLang="en-US"/>
              <a:pPr>
                <a:defRPr/>
              </a:pPr>
              <a:t>2014-5-23</a:t>
            </a:fld>
            <a:endParaRPr lang="zh-CN" altLang="en-US" sz="1800">
              <a:solidFill>
                <a:schemeClr val="tx1"/>
              </a:solidFill>
              <a:ea typeface="宋体" pitchFamily="2" charset="-122"/>
            </a:endParaRPr>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9" name="灯片编号占位符 5"/>
          <p:cNvSpPr>
            <a:spLocks noGrp="1" noChangeArrowheads="1"/>
          </p:cNvSpPr>
          <p:nvPr>
            <p:ph type="sldNum" sz="quarter" idx="12"/>
          </p:nvPr>
        </p:nvSpPr>
        <p:spPr>
          <a:ln/>
        </p:spPr>
        <p:txBody>
          <a:bodyPr/>
          <a:lstStyle>
            <a:lvl1pPr>
              <a:defRPr/>
            </a:lvl1pPr>
          </a:lstStyle>
          <a:p>
            <a:pPr>
              <a:defRPr/>
            </a:pPr>
            <a:fld id="{59C0C1C4-ADD8-47D0-ABCF-D7B825E56AE7}" type="slidenum">
              <a:rPr lang="zh-CN" altLang="en-US"/>
              <a:pPr>
                <a:defRPr/>
              </a:pPr>
              <a:t>‹#›</a:t>
            </a:fld>
            <a:endParaRPr lang="zh-CN" altLang="en-US" sz="1800">
              <a:solidFill>
                <a:schemeClr val="tx1"/>
              </a:solidFill>
              <a:ea typeface="宋体" pitchFamily="2"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noChangeArrowheads="1"/>
          </p:cNvSpPr>
          <p:nvPr>
            <p:ph type="dt" sz="half" idx="10"/>
          </p:nvPr>
        </p:nvSpPr>
        <p:spPr>
          <a:ln/>
        </p:spPr>
        <p:txBody>
          <a:bodyPr/>
          <a:lstStyle>
            <a:lvl1pPr>
              <a:defRPr/>
            </a:lvl1pPr>
          </a:lstStyle>
          <a:p>
            <a:pPr>
              <a:defRPr/>
            </a:pPr>
            <a:fld id="{FC7645C6-C18C-4B12-AB28-10DDB3C26943}" type="datetime1">
              <a:rPr lang="zh-CN" altLang="en-US"/>
              <a:pPr>
                <a:defRPr/>
              </a:pPr>
              <a:t>2014-5-23</a:t>
            </a:fld>
            <a:endParaRPr lang="zh-CN" altLang="en-US" sz="1800">
              <a:solidFill>
                <a:schemeClr val="tx1"/>
              </a:solidFill>
              <a:ea typeface="宋体" pitchFamily="2" charset="-122"/>
            </a:endParaRPr>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a:ln/>
        </p:spPr>
        <p:txBody>
          <a:bodyPr/>
          <a:lstStyle>
            <a:lvl1pPr>
              <a:defRPr/>
            </a:lvl1pPr>
          </a:lstStyle>
          <a:p>
            <a:pPr>
              <a:defRPr/>
            </a:pPr>
            <a:fld id="{8485DCF5-FF36-4D5C-8255-4F4B5A9CFE66}" type="slidenum">
              <a:rPr lang="zh-CN" altLang="en-US"/>
              <a:pPr>
                <a:defRPr/>
              </a:pPr>
              <a:t>‹#›</a:t>
            </a:fld>
            <a:endParaRPr lang="zh-CN" altLang="en-US" sz="1800">
              <a:solidFill>
                <a:schemeClr val="tx1"/>
              </a:solidFill>
              <a:ea typeface="宋体" pitchFamily="2"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8B80184B-4CE5-43F6-886D-6AFA11E3E7E0}" type="datetime1">
              <a:rPr lang="zh-CN" altLang="en-US"/>
              <a:pPr>
                <a:defRPr/>
              </a:pPr>
              <a:t>2014-5-23</a:t>
            </a:fld>
            <a:endParaRPr lang="zh-CN" altLang="en-US" sz="1800">
              <a:solidFill>
                <a:schemeClr val="tx1"/>
              </a:solidFill>
              <a:ea typeface="宋体" pitchFamily="2" charset="-122"/>
            </a:endParaRPr>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4" name="灯片编号占位符 5"/>
          <p:cNvSpPr>
            <a:spLocks noGrp="1" noChangeArrowheads="1"/>
          </p:cNvSpPr>
          <p:nvPr>
            <p:ph type="sldNum" sz="quarter" idx="12"/>
          </p:nvPr>
        </p:nvSpPr>
        <p:spPr>
          <a:ln/>
        </p:spPr>
        <p:txBody>
          <a:bodyPr/>
          <a:lstStyle>
            <a:lvl1pPr>
              <a:defRPr/>
            </a:lvl1pPr>
          </a:lstStyle>
          <a:p>
            <a:pPr>
              <a:defRPr/>
            </a:pPr>
            <a:fld id="{D85298E6-C55A-4A46-95F7-F7B085D5422B}" type="slidenum">
              <a:rPr lang="zh-CN" altLang="en-US"/>
              <a:pPr>
                <a:defRPr/>
              </a:pPr>
              <a:t>‹#›</a:t>
            </a:fld>
            <a:endParaRPr lang="zh-CN" altLang="en-US" sz="1800">
              <a:solidFill>
                <a:schemeClr val="tx1"/>
              </a:solidFill>
              <a:ea typeface="宋体" pitchFamily="2"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4" y="227014"/>
            <a:ext cx="3008313" cy="968375"/>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27014"/>
            <a:ext cx="5111750" cy="4878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4" y="1195388"/>
            <a:ext cx="3008313" cy="39100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B4B751C6-462E-4E72-B247-7EE9CAEF2E45}" type="datetime1">
              <a:rPr lang="zh-CN" altLang="en-US"/>
              <a:pPr>
                <a:defRPr/>
              </a:pPr>
              <a:t>2014-5-23</a:t>
            </a:fld>
            <a:endParaRPr lang="zh-CN" altLang="en-US" sz="1800">
              <a:solidFill>
                <a:schemeClr val="tx1"/>
              </a:solidFill>
              <a:ea typeface="宋体" pitchFamily="2" charset="-122"/>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a:ln/>
        </p:spPr>
        <p:txBody>
          <a:bodyPr/>
          <a:lstStyle>
            <a:lvl1pPr>
              <a:defRPr/>
            </a:lvl1pPr>
          </a:lstStyle>
          <a:p>
            <a:pPr>
              <a:defRPr/>
            </a:pPr>
            <a:fld id="{E9EB1452-DF28-4F6B-81FB-93C326FADB22}" type="slidenum">
              <a:rPr lang="zh-CN" altLang="en-US"/>
              <a:pPr>
                <a:defRPr/>
              </a:pPr>
              <a:t>‹#›</a:t>
            </a:fld>
            <a:endParaRPr lang="zh-CN" altLang="en-US" sz="1800">
              <a:solidFill>
                <a:schemeClr val="tx1"/>
              </a:solidFill>
              <a:ea typeface="宋体" pitchFamily="2"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2"/>
            <a:ext cx="5486400" cy="473075"/>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511175"/>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sym typeface="Calibri" pitchFamily="34" charset="0"/>
            </a:endParaRPr>
          </a:p>
        </p:txBody>
      </p:sp>
      <p:sp>
        <p:nvSpPr>
          <p:cNvPr id="4" name="文本占位符 3"/>
          <p:cNvSpPr>
            <a:spLocks noGrp="1"/>
          </p:cNvSpPr>
          <p:nvPr>
            <p:ph type="body" sz="half" idx="2"/>
          </p:nvPr>
        </p:nvSpPr>
        <p:spPr>
          <a:xfrm>
            <a:off x="1792288" y="4473577"/>
            <a:ext cx="5486400" cy="6699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721485CD-4488-4882-84AD-008BA55A674D}" type="datetime1">
              <a:rPr lang="zh-CN" altLang="en-US"/>
              <a:pPr>
                <a:defRPr/>
              </a:pPr>
              <a:t>2014-5-23</a:t>
            </a:fld>
            <a:endParaRPr lang="zh-CN" altLang="en-US" sz="1800">
              <a:solidFill>
                <a:schemeClr val="tx1"/>
              </a:solidFill>
              <a:ea typeface="宋体" pitchFamily="2" charset="-122"/>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a:ln/>
        </p:spPr>
        <p:txBody>
          <a:bodyPr/>
          <a:lstStyle>
            <a:lvl1pPr>
              <a:defRPr/>
            </a:lvl1pPr>
          </a:lstStyle>
          <a:p>
            <a:pPr>
              <a:defRPr/>
            </a:pPr>
            <a:fld id="{700A174F-C88B-4B7B-99D7-39F7F0D0D91F}" type="slidenum">
              <a:rPr lang="zh-CN" altLang="en-US"/>
              <a:pPr>
                <a:defRPr/>
              </a:pPr>
              <a:t>‹#›</a:t>
            </a:fld>
            <a:endParaRPr lang="zh-CN" altLang="en-US" sz="1800">
              <a:solidFill>
                <a:schemeClr val="tx1"/>
              </a:solidFill>
              <a:ea typeface="宋体" pitchFamily="2"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457200" y="228600"/>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sym typeface="Calibri" pitchFamily="34" charset="0"/>
              </a:rPr>
              <a:t>单击此处编辑母版标题样式</a:t>
            </a:r>
          </a:p>
        </p:txBody>
      </p:sp>
      <p:sp>
        <p:nvSpPr>
          <p:cNvPr id="1027" name="文本占位符 2"/>
          <p:cNvSpPr>
            <a:spLocks noGrp="1" noChangeArrowheads="1"/>
          </p:cNvSpPr>
          <p:nvPr>
            <p:ph type="body" idx="1"/>
          </p:nvPr>
        </p:nvSpPr>
        <p:spPr bwMode="auto">
          <a:xfrm>
            <a:off x="457200" y="1333500"/>
            <a:ext cx="8229600" cy="3771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sym typeface="Calibri" pitchFamily="34" charset="0"/>
              </a:rPr>
              <a:t>单击此处编辑母版文本样式</a:t>
            </a:r>
          </a:p>
          <a:p>
            <a:pPr lvl="1"/>
            <a:r>
              <a:rPr lang="zh-CN" altLang="en-US" smtClean="0">
                <a:sym typeface="Calibri" pitchFamily="34" charset="0"/>
              </a:rPr>
              <a:t>第二级</a:t>
            </a:r>
          </a:p>
          <a:p>
            <a:pPr lvl="2"/>
            <a:r>
              <a:rPr lang="zh-CN" altLang="en-US" smtClean="0">
                <a:sym typeface="Calibri" pitchFamily="34" charset="0"/>
              </a:rPr>
              <a:t>第三级</a:t>
            </a:r>
          </a:p>
          <a:p>
            <a:pPr lvl="3"/>
            <a:r>
              <a:rPr lang="zh-CN" altLang="en-US" smtClean="0">
                <a:sym typeface="Calibri" pitchFamily="34" charset="0"/>
              </a:rPr>
              <a:t>第四级</a:t>
            </a:r>
          </a:p>
          <a:p>
            <a:pPr lvl="4"/>
            <a:r>
              <a:rPr lang="zh-CN" altLang="en-US" smtClean="0">
                <a:sym typeface="Calibri" pitchFamily="34" charset="0"/>
              </a:rPr>
              <a:t>第五级</a:t>
            </a:r>
          </a:p>
        </p:txBody>
      </p:sp>
      <p:sp>
        <p:nvSpPr>
          <p:cNvPr id="1028" name="日期占位符 3"/>
          <p:cNvSpPr>
            <a:spLocks noGrp="1" noChangeArrowheads="1"/>
          </p:cNvSpPr>
          <p:nvPr>
            <p:ph type="dt" sz="half" idx="2"/>
          </p:nvPr>
        </p:nvSpPr>
        <p:spPr bwMode="auto">
          <a:xfrm>
            <a:off x="457200" y="5297488"/>
            <a:ext cx="2133600" cy="303212"/>
          </a:xfrm>
          <a:prstGeom prst="rect">
            <a:avLst/>
          </a:prstGeom>
          <a:noFill/>
          <a:ln>
            <a:noFill/>
          </a:ln>
          <a:extLst/>
        </p:spPr>
        <p:txBody>
          <a:bodyPr vert="horz" wrap="square" lIns="91440" tIns="45720" rIns="91440" bIns="45720" numCol="1" anchor="ctr" anchorCtr="0" compatLnSpc="1">
            <a:prstTxWarp prst="textNoShape">
              <a:avLst/>
            </a:prstTxWarp>
          </a:bodyPr>
          <a:lstStyle>
            <a:lvl1pPr>
              <a:defRPr sz="1200">
                <a:solidFill>
                  <a:srgbClr val="898989"/>
                </a:solidFill>
                <a:latin typeface="Arial" pitchFamily="34" charset="0"/>
                <a:ea typeface="+mn-ea"/>
                <a:cs typeface="+mn-cs"/>
              </a:defRPr>
            </a:lvl1pPr>
          </a:lstStyle>
          <a:p>
            <a:pPr>
              <a:defRPr/>
            </a:pPr>
            <a:fld id="{D008B8BE-C260-4CF3-8FF1-16D3BE43619B}" type="datetime1">
              <a:rPr lang="zh-CN" altLang="en-US"/>
              <a:pPr>
                <a:defRPr/>
              </a:pPr>
              <a:t>2014-5-23</a:t>
            </a:fld>
            <a:endParaRPr lang="zh-CN" altLang="en-US" sz="1800">
              <a:solidFill>
                <a:schemeClr val="tx1"/>
              </a:solidFill>
              <a:ea typeface="宋体" pitchFamily="2" charset="-122"/>
            </a:endParaRPr>
          </a:p>
        </p:txBody>
      </p:sp>
      <p:sp>
        <p:nvSpPr>
          <p:cNvPr id="1029" name="页脚占位符 4"/>
          <p:cNvSpPr>
            <a:spLocks noGrp="1" noChangeArrowheads="1"/>
          </p:cNvSpPr>
          <p:nvPr>
            <p:ph type="ftr" sz="quarter" idx="3"/>
          </p:nvPr>
        </p:nvSpPr>
        <p:spPr bwMode="auto">
          <a:xfrm>
            <a:off x="3124200" y="5297488"/>
            <a:ext cx="2895600" cy="303212"/>
          </a:xfrm>
          <a:prstGeom prst="rect">
            <a:avLst/>
          </a:prstGeom>
          <a:noFill/>
          <a:ln>
            <a:noFill/>
          </a:ln>
          <a:extLst/>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pitchFamily="34" charset="0"/>
                <a:ea typeface="+mn-ea"/>
                <a:cs typeface="+mn-cs"/>
              </a:defRPr>
            </a:lvl1pPr>
          </a:lstStyle>
          <a:p>
            <a:pPr>
              <a:defRPr/>
            </a:pPr>
            <a:endParaRPr lang="zh-CN" altLang="zh-CN"/>
          </a:p>
        </p:txBody>
      </p:sp>
      <p:sp>
        <p:nvSpPr>
          <p:cNvPr id="1030" name="灯片编号占位符 5"/>
          <p:cNvSpPr>
            <a:spLocks noGrp="1" noChangeArrowheads="1"/>
          </p:cNvSpPr>
          <p:nvPr>
            <p:ph type="sldNum" sz="quarter" idx="4"/>
          </p:nvPr>
        </p:nvSpPr>
        <p:spPr bwMode="auto">
          <a:xfrm>
            <a:off x="6553200" y="5297488"/>
            <a:ext cx="2133600" cy="303212"/>
          </a:xfrm>
          <a:prstGeom prst="rect">
            <a:avLst/>
          </a:prstGeom>
          <a:noFill/>
          <a:ln>
            <a:noFill/>
          </a:ln>
          <a:extLst/>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itchFamily="34" charset="0"/>
                <a:ea typeface="+mn-ea"/>
                <a:cs typeface="+mn-cs"/>
              </a:defRPr>
            </a:lvl1pPr>
          </a:lstStyle>
          <a:p>
            <a:pPr>
              <a:defRPr/>
            </a:pPr>
            <a:fld id="{0842F6E7-65D7-46C0-9385-23067E2D7515}" type="slidenum">
              <a:rPr lang="zh-CN" altLang="en-US"/>
              <a:pPr>
                <a:defRPr/>
              </a:pPr>
              <a:t>‹#›</a:t>
            </a:fld>
            <a:endParaRPr lang="zh-CN" altLang="en-US" sz="1800">
              <a:solidFill>
                <a:schemeClr val="tx1"/>
              </a:solidFill>
              <a:ea typeface="宋体" pitchFamily="2" charset="-122"/>
            </a:endParaRPr>
          </a:p>
        </p:txBody>
      </p:sp>
      <p:sp>
        <p:nvSpPr>
          <p:cNvPr id="1031" name="矩形 6"/>
          <p:cNvSpPr>
            <a:spLocks noChangeArrowheads="1"/>
          </p:cNvSpPr>
          <p:nvPr/>
        </p:nvSpPr>
        <p:spPr bwMode="auto">
          <a:xfrm>
            <a:off x="0" y="0"/>
            <a:ext cx="9144000" cy="5715000"/>
          </a:xfrm>
          <a:prstGeom prst="rect">
            <a:avLst/>
          </a:prstGeom>
          <a:solidFill>
            <a:srgbClr val="FFFFFF"/>
          </a:solidFill>
          <a:ln w="25400">
            <a:noFill/>
            <a:miter lim="800000"/>
            <a:headEnd/>
            <a:tailEnd/>
          </a:ln>
        </p:spPr>
        <p:txBody>
          <a:bodyPr anchor="ctr"/>
          <a:lstStyle/>
          <a:p>
            <a:pPr algn="ctr">
              <a:defRPr/>
            </a:pPr>
            <a:endParaRPr lang="zh-CN" altLang="zh-CN">
              <a:solidFill>
                <a:srgbClr val="FFFFFF"/>
              </a:solidFill>
              <a:latin typeface="Arial" pitchFamily="34" charset="0"/>
              <a:ea typeface="微软雅黑" pitchFamily="34"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p:txStyles>
    <p:titleStyle>
      <a:lvl1pPr marL="914400" indent="-914400" algn="ctr" rtl="0" eaLnBrk="0" fontAlgn="base" hangingPunct="0">
        <a:spcBef>
          <a:spcPct val="0"/>
        </a:spcBef>
        <a:spcAft>
          <a:spcPct val="0"/>
        </a:spcAft>
        <a:defRPr sz="4400">
          <a:solidFill>
            <a:schemeClr val="tx1"/>
          </a:solidFill>
          <a:latin typeface="+mj-lt"/>
          <a:ea typeface="+mj-ea"/>
          <a:cs typeface="方正综艺简体"/>
          <a:sym typeface="Calibri" pitchFamily="34" charset="0"/>
        </a:defRPr>
      </a:lvl1pPr>
      <a:lvl2pPr marL="914400" indent="-914400" algn="ctr" rtl="0" eaLnBrk="0" fontAlgn="base" hangingPunct="0">
        <a:spcBef>
          <a:spcPct val="0"/>
        </a:spcBef>
        <a:spcAft>
          <a:spcPct val="0"/>
        </a:spcAft>
        <a:defRPr sz="4400">
          <a:solidFill>
            <a:schemeClr val="tx1"/>
          </a:solidFill>
          <a:latin typeface="Calibri" pitchFamily="34" charset="0"/>
          <a:ea typeface="方正综艺简体" pitchFamily="65" charset="-122"/>
          <a:cs typeface="方正综艺简体"/>
          <a:sym typeface="Calibri" pitchFamily="34" charset="0"/>
        </a:defRPr>
      </a:lvl2pPr>
      <a:lvl3pPr marL="914400" indent="-914400" algn="ctr" rtl="0" eaLnBrk="0" fontAlgn="base" hangingPunct="0">
        <a:spcBef>
          <a:spcPct val="0"/>
        </a:spcBef>
        <a:spcAft>
          <a:spcPct val="0"/>
        </a:spcAft>
        <a:defRPr sz="4400">
          <a:solidFill>
            <a:schemeClr val="tx1"/>
          </a:solidFill>
          <a:latin typeface="Calibri" pitchFamily="34" charset="0"/>
          <a:ea typeface="方正综艺简体" pitchFamily="65" charset="-122"/>
          <a:cs typeface="方正综艺简体"/>
          <a:sym typeface="Calibri" pitchFamily="34" charset="0"/>
        </a:defRPr>
      </a:lvl3pPr>
      <a:lvl4pPr marL="914400" indent="-914400" algn="ctr" rtl="0" eaLnBrk="0" fontAlgn="base" hangingPunct="0">
        <a:spcBef>
          <a:spcPct val="0"/>
        </a:spcBef>
        <a:spcAft>
          <a:spcPct val="0"/>
        </a:spcAft>
        <a:defRPr sz="4400">
          <a:solidFill>
            <a:schemeClr val="tx1"/>
          </a:solidFill>
          <a:latin typeface="Calibri" pitchFamily="34" charset="0"/>
          <a:ea typeface="方正综艺简体" pitchFamily="65" charset="-122"/>
          <a:cs typeface="方正综艺简体"/>
          <a:sym typeface="Calibri" pitchFamily="34" charset="0"/>
        </a:defRPr>
      </a:lvl4pPr>
      <a:lvl5pPr marL="914400" indent="-914400" algn="ctr" rtl="0" eaLnBrk="0" fontAlgn="base" hangingPunct="0">
        <a:spcBef>
          <a:spcPct val="0"/>
        </a:spcBef>
        <a:spcAft>
          <a:spcPct val="0"/>
        </a:spcAft>
        <a:defRPr sz="4400">
          <a:solidFill>
            <a:schemeClr val="tx1"/>
          </a:solidFill>
          <a:latin typeface="Calibri" pitchFamily="34" charset="0"/>
          <a:ea typeface="方正综艺简体" pitchFamily="65" charset="-122"/>
          <a:cs typeface="方正综艺简体"/>
          <a:sym typeface="Calibri" pitchFamily="34" charset="0"/>
        </a:defRPr>
      </a:lvl5pPr>
      <a:lvl6pPr marL="1371600" indent="-914400" algn="ctr" rtl="0" fontAlgn="base">
        <a:spcBef>
          <a:spcPct val="0"/>
        </a:spcBef>
        <a:spcAft>
          <a:spcPct val="0"/>
        </a:spcAft>
        <a:defRPr sz="4400">
          <a:solidFill>
            <a:schemeClr val="tx1"/>
          </a:solidFill>
          <a:latin typeface="Calibri" pitchFamily="34" charset="0"/>
          <a:ea typeface="方正综艺简体" pitchFamily="65" charset="-122"/>
          <a:sym typeface="Calibri" pitchFamily="34" charset="0"/>
        </a:defRPr>
      </a:lvl6pPr>
      <a:lvl7pPr marL="1828800" indent="-914400" algn="ctr" rtl="0" fontAlgn="base">
        <a:spcBef>
          <a:spcPct val="0"/>
        </a:spcBef>
        <a:spcAft>
          <a:spcPct val="0"/>
        </a:spcAft>
        <a:defRPr sz="4400">
          <a:solidFill>
            <a:schemeClr val="tx1"/>
          </a:solidFill>
          <a:latin typeface="Calibri" pitchFamily="34" charset="0"/>
          <a:ea typeface="方正综艺简体" pitchFamily="65" charset="-122"/>
          <a:sym typeface="Calibri" pitchFamily="34" charset="0"/>
        </a:defRPr>
      </a:lvl7pPr>
      <a:lvl8pPr marL="2286000" indent="-914400" algn="ctr" rtl="0" fontAlgn="base">
        <a:spcBef>
          <a:spcPct val="0"/>
        </a:spcBef>
        <a:spcAft>
          <a:spcPct val="0"/>
        </a:spcAft>
        <a:defRPr sz="4400">
          <a:solidFill>
            <a:schemeClr val="tx1"/>
          </a:solidFill>
          <a:latin typeface="Calibri" pitchFamily="34" charset="0"/>
          <a:ea typeface="方正综艺简体" pitchFamily="65" charset="-122"/>
          <a:sym typeface="Calibri" pitchFamily="34" charset="0"/>
        </a:defRPr>
      </a:lvl8pPr>
      <a:lvl9pPr marL="2743200" indent="-914400" algn="ctr" rtl="0" fontAlgn="base">
        <a:spcBef>
          <a:spcPct val="0"/>
        </a:spcBef>
        <a:spcAft>
          <a:spcPct val="0"/>
        </a:spcAft>
        <a:defRPr sz="4400">
          <a:solidFill>
            <a:schemeClr val="tx1"/>
          </a:solidFill>
          <a:latin typeface="Calibri" pitchFamily="34" charset="0"/>
          <a:ea typeface="方正综艺简体" pitchFamily="65" charset="-122"/>
          <a:sym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微软雅黑"/>
          <a:sym typeface="Calibri" pitchFamily="34"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cs typeface="微软雅黑"/>
          <a:sym typeface="Calibri" pitchFamily="34" charset="0"/>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cs typeface="微软雅黑"/>
          <a:sym typeface="Calibri" pitchFamily="34" charset="0"/>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cs typeface="微软雅黑"/>
          <a:sym typeface="Calibri" pitchFamily="34"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cs typeface="微软雅黑"/>
          <a:sym typeface="Calibri" pitchFamily="34" charset="0"/>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7.jpeg"/><Relationship Id="rId11" Type="http://schemas.openxmlformats.org/officeDocument/2006/relationships/image" Target="../media/image11.jpe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矩形 6"/>
          <p:cNvSpPr>
            <a:spLocks noChangeArrowheads="1"/>
          </p:cNvSpPr>
          <p:nvPr/>
        </p:nvSpPr>
        <p:spPr bwMode="auto">
          <a:xfrm>
            <a:off x="0" y="-9525"/>
            <a:ext cx="9144000" cy="5715000"/>
          </a:xfrm>
          <a:prstGeom prst="rect">
            <a:avLst/>
          </a:prstGeom>
          <a:solidFill>
            <a:srgbClr val="FFFFFF"/>
          </a:solidFill>
          <a:ln w="25400">
            <a:noFill/>
            <a:miter lim="800000"/>
            <a:headEnd/>
            <a:tailEnd/>
          </a:ln>
        </p:spPr>
        <p:txBody>
          <a:bodyPr anchor="ctr"/>
          <a:lstStyle/>
          <a:p>
            <a:endParaRPr lang="zh-CN" altLang="zh-CN">
              <a:solidFill>
                <a:srgbClr val="FFFFFF"/>
              </a:solidFill>
            </a:endParaRPr>
          </a:p>
        </p:txBody>
      </p:sp>
      <p:pic>
        <p:nvPicPr>
          <p:cNvPr id="15362" name="Picture 2"/>
          <p:cNvPicPr>
            <a:picLocks noChangeAspect="1" noChangeArrowheads="1"/>
          </p:cNvPicPr>
          <p:nvPr/>
        </p:nvPicPr>
        <p:blipFill>
          <a:blip r:embed="rId2"/>
          <a:srcRect b="45509"/>
          <a:stretch>
            <a:fillRect/>
          </a:stretch>
        </p:blipFill>
        <p:spPr bwMode="auto">
          <a:xfrm>
            <a:off x="2435225" y="457200"/>
            <a:ext cx="1614488" cy="1176338"/>
          </a:xfrm>
          <a:prstGeom prst="rect">
            <a:avLst/>
          </a:prstGeom>
          <a:noFill/>
          <a:ln w="9525">
            <a:noFill/>
            <a:miter lim="800000"/>
            <a:headEnd/>
            <a:tailEnd/>
          </a:ln>
        </p:spPr>
      </p:pic>
      <p:pic>
        <p:nvPicPr>
          <p:cNvPr id="15363" name="Picture 3"/>
          <p:cNvPicPr>
            <a:picLocks noChangeAspect="1" noChangeArrowheads="1"/>
          </p:cNvPicPr>
          <p:nvPr/>
        </p:nvPicPr>
        <p:blipFill>
          <a:blip r:embed="rId3"/>
          <a:srcRect/>
          <a:stretch>
            <a:fillRect/>
          </a:stretch>
        </p:blipFill>
        <p:spPr bwMode="auto">
          <a:xfrm>
            <a:off x="5119688" y="-22225"/>
            <a:ext cx="4078287" cy="4851400"/>
          </a:xfrm>
          <a:prstGeom prst="rect">
            <a:avLst/>
          </a:prstGeom>
          <a:noFill/>
          <a:ln w="9525">
            <a:noFill/>
            <a:miter lim="800000"/>
            <a:headEnd/>
            <a:tailEnd/>
          </a:ln>
        </p:spPr>
      </p:pic>
      <p:sp>
        <p:nvSpPr>
          <p:cNvPr id="15364" name="Rectangle 4"/>
          <p:cNvSpPr>
            <a:spLocks noChangeArrowheads="1"/>
          </p:cNvSpPr>
          <p:nvPr/>
        </p:nvSpPr>
        <p:spPr bwMode="auto">
          <a:xfrm>
            <a:off x="155575" y="2689225"/>
            <a:ext cx="5976938" cy="1143000"/>
          </a:xfrm>
          <a:prstGeom prst="rect">
            <a:avLst/>
          </a:prstGeom>
          <a:noFill/>
          <a:ln w="9525">
            <a:noFill/>
            <a:miter lim="800000"/>
            <a:headEnd/>
            <a:tailEnd/>
          </a:ln>
        </p:spPr>
        <p:txBody>
          <a:bodyPr anchor="ctr"/>
          <a:lstStyle/>
          <a:p>
            <a:endParaRPr lang="zh-CN" altLang="en-US"/>
          </a:p>
        </p:txBody>
      </p:sp>
      <p:sp>
        <p:nvSpPr>
          <p:cNvPr id="15365" name="直接连接符 7"/>
          <p:cNvSpPr>
            <a:spLocks noChangeShapeType="1"/>
          </p:cNvSpPr>
          <p:nvPr/>
        </p:nvSpPr>
        <p:spPr bwMode="auto">
          <a:xfrm>
            <a:off x="395288" y="3721100"/>
            <a:ext cx="5497512" cy="0"/>
          </a:xfrm>
          <a:prstGeom prst="line">
            <a:avLst/>
          </a:prstGeom>
          <a:noFill/>
          <a:ln w="9525">
            <a:solidFill>
              <a:srgbClr val="231815"/>
            </a:solidFill>
            <a:round/>
            <a:headEnd/>
            <a:tailEnd/>
          </a:ln>
        </p:spPr>
        <p:txBody>
          <a:bodyPr/>
          <a:lstStyle/>
          <a:p>
            <a:endParaRPr lang="zh-CN" altLang="en-US"/>
          </a:p>
        </p:txBody>
      </p:sp>
      <p:sp>
        <p:nvSpPr>
          <p:cNvPr id="15366" name="直接连接符 10"/>
          <p:cNvSpPr>
            <a:spLocks noChangeShapeType="1"/>
          </p:cNvSpPr>
          <p:nvPr/>
        </p:nvSpPr>
        <p:spPr bwMode="auto">
          <a:xfrm>
            <a:off x="395288" y="2687638"/>
            <a:ext cx="5497512" cy="1587"/>
          </a:xfrm>
          <a:prstGeom prst="line">
            <a:avLst/>
          </a:prstGeom>
          <a:noFill/>
          <a:ln w="9525">
            <a:solidFill>
              <a:srgbClr val="231815"/>
            </a:solidFill>
            <a:round/>
            <a:headEnd/>
            <a:tailEnd/>
          </a:ln>
        </p:spPr>
        <p:txBody>
          <a:bodyPr/>
          <a:lstStyle/>
          <a:p>
            <a:endParaRPr lang="zh-CN" altLang="en-US"/>
          </a:p>
        </p:txBody>
      </p:sp>
      <p:sp>
        <p:nvSpPr>
          <p:cNvPr id="15367" name="TextBox 8"/>
          <p:cNvSpPr txBox="1">
            <a:spLocks noChangeArrowheads="1"/>
          </p:cNvSpPr>
          <p:nvPr/>
        </p:nvSpPr>
        <p:spPr bwMode="auto">
          <a:xfrm>
            <a:off x="-1476375" y="2152650"/>
            <a:ext cx="9242425" cy="2216150"/>
          </a:xfrm>
          <a:prstGeom prst="rect">
            <a:avLst/>
          </a:prstGeom>
          <a:noFill/>
          <a:ln w="9525">
            <a:noFill/>
            <a:miter lim="800000"/>
            <a:headEnd/>
            <a:tailEnd/>
          </a:ln>
        </p:spPr>
        <p:txBody>
          <a:bodyPr>
            <a:spAutoFit/>
          </a:bodyPr>
          <a:lstStyle/>
          <a:p>
            <a:pPr algn="ctr">
              <a:lnSpc>
                <a:spcPct val="150000"/>
              </a:lnSpc>
            </a:pPr>
            <a:r>
              <a:rPr lang="zh-CN" altLang="en-US" b="1">
                <a:latin typeface="微软雅黑"/>
              </a:rPr>
              <a:t>   </a:t>
            </a:r>
            <a:r>
              <a:rPr lang="zh-CN" altLang="en-US" sz="2400" b="1">
                <a:solidFill>
                  <a:srgbClr val="C00000"/>
                </a:solidFill>
                <a:latin typeface="微软雅黑"/>
              </a:rPr>
              <a:t>现代传媒集群为核心的</a:t>
            </a:r>
            <a:endParaRPr lang="en-US" altLang="zh-CN" sz="2400" b="1">
              <a:solidFill>
                <a:srgbClr val="C00000"/>
              </a:solidFill>
              <a:latin typeface="微软雅黑"/>
            </a:endParaRPr>
          </a:p>
          <a:p>
            <a:pPr algn="ctr">
              <a:lnSpc>
                <a:spcPct val="150000"/>
              </a:lnSpc>
            </a:pPr>
            <a:r>
              <a:rPr lang="zh-CN" altLang="en-US" sz="4400" b="1">
                <a:solidFill>
                  <a:srgbClr val="C00000"/>
                </a:solidFill>
                <a:latin typeface="微软雅黑"/>
              </a:rPr>
              <a:t>城市生活服务商</a:t>
            </a:r>
            <a:endParaRPr lang="zh-CN" altLang="en-US" sz="4400">
              <a:solidFill>
                <a:srgbClr val="C00000"/>
              </a:solidFill>
              <a:latin typeface="微软雅黑"/>
            </a:endParaRPr>
          </a:p>
          <a:p>
            <a:r>
              <a:rPr lang="en-US" b="1"/>
              <a:t> </a:t>
            </a:r>
            <a:endParaRPr lang="zh-CN" altLang="en-US"/>
          </a:p>
          <a:p>
            <a:endParaRPr lang="zh-CN" altLang="en-US"/>
          </a:p>
        </p:txBody>
      </p:sp>
      <p:sp>
        <p:nvSpPr>
          <p:cNvPr id="10" name="Subtitle 2"/>
          <p:cNvSpPr txBox="1">
            <a:spLocks/>
          </p:cNvSpPr>
          <p:nvPr/>
        </p:nvSpPr>
        <p:spPr>
          <a:xfrm>
            <a:off x="7273925" y="5084763"/>
            <a:ext cx="1417638" cy="584200"/>
          </a:xfrm>
          <a:prstGeom prst="rect">
            <a:avLst/>
          </a:prstGeom>
        </p:spPr>
        <p:txBody>
          <a:bodyPr>
            <a:normAutofit fontScale="85000" lnSpcReduction="10000"/>
          </a:bodyPr>
          <a:lstStyle/>
          <a:p>
            <a:pPr marL="342900" indent="-342900" eaLnBrk="0" hangingPunct="0">
              <a:spcBef>
                <a:spcPct val="20000"/>
              </a:spcBef>
              <a:defRPr/>
            </a:pPr>
            <a:r>
              <a:rPr lang="en-US" sz="2400" kern="0" dirty="0">
                <a:latin typeface="+mn-lt"/>
                <a:ea typeface="+mn-ea"/>
                <a:cs typeface="+mn-cs"/>
                <a:sym typeface="Calibri" pitchFamily="34" charset="0"/>
              </a:rPr>
              <a:t>2014</a:t>
            </a:r>
            <a:r>
              <a:rPr lang="zh-CN" altLang="en-US" sz="2400" kern="0" dirty="0">
                <a:latin typeface="+mn-lt"/>
                <a:ea typeface="+mn-ea"/>
                <a:cs typeface="+mn-cs"/>
                <a:sym typeface="Calibri" pitchFamily="34" charset="0"/>
              </a:rPr>
              <a:t>年</a:t>
            </a:r>
            <a:r>
              <a:rPr lang="en-US" altLang="zh-CN" sz="2400" kern="0" dirty="0">
                <a:latin typeface="+mn-lt"/>
                <a:ea typeface="+mn-ea"/>
                <a:cs typeface="+mn-cs"/>
                <a:sym typeface="Calibri" pitchFamily="34" charset="0"/>
              </a:rPr>
              <a:t>5</a:t>
            </a:r>
            <a:r>
              <a:rPr lang="zh-CN" altLang="en-US" sz="2400" kern="0" dirty="0">
                <a:latin typeface="+mn-lt"/>
                <a:ea typeface="+mn-ea"/>
                <a:cs typeface="+mn-cs"/>
                <a:sym typeface="Calibri" pitchFamily="34" charset="0"/>
              </a:rPr>
              <a:t>月</a:t>
            </a:r>
            <a:endParaRPr lang="en-US" sz="2400" kern="0" dirty="0">
              <a:latin typeface="+mn-lt"/>
              <a:ea typeface="+mn-ea"/>
              <a:cs typeface="+mn-cs"/>
              <a:sym typeface="Calibri" pitchFamily="34" charset="0"/>
            </a:endParaRP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a:grpSpLocks/>
          </p:cNvGrpSpPr>
          <p:nvPr/>
        </p:nvGrpSpPr>
        <p:grpSpPr bwMode="auto">
          <a:xfrm>
            <a:off x="669925" y="1214438"/>
            <a:ext cx="7389813" cy="4505325"/>
            <a:chOff x="669897" y="1214427"/>
            <a:chExt cx="7389340" cy="4505622"/>
          </a:xfrm>
        </p:grpSpPr>
        <p:pic>
          <p:nvPicPr>
            <p:cNvPr id="27654" name="Picture 2"/>
            <p:cNvPicPr>
              <a:picLocks noChangeAspect="1" noChangeArrowheads="1"/>
            </p:cNvPicPr>
            <p:nvPr/>
          </p:nvPicPr>
          <p:blipFill>
            <a:blip r:embed="rId2"/>
            <a:srcRect/>
            <a:stretch>
              <a:fillRect/>
            </a:stretch>
          </p:blipFill>
          <p:spPr bwMode="auto">
            <a:xfrm>
              <a:off x="3703640" y="1979614"/>
              <a:ext cx="1736725" cy="1755775"/>
            </a:xfrm>
            <a:prstGeom prst="rect">
              <a:avLst/>
            </a:prstGeom>
            <a:noFill/>
            <a:ln w="9525">
              <a:noFill/>
              <a:miter lim="800000"/>
              <a:headEnd/>
              <a:tailEnd/>
            </a:ln>
          </p:spPr>
        </p:pic>
        <p:pic>
          <p:nvPicPr>
            <p:cNvPr id="27655" name="Picture 2"/>
            <p:cNvPicPr>
              <a:picLocks noChangeAspect="1" noChangeArrowheads="1"/>
            </p:cNvPicPr>
            <p:nvPr/>
          </p:nvPicPr>
          <p:blipFill>
            <a:blip r:embed="rId3"/>
            <a:srcRect/>
            <a:stretch>
              <a:fillRect/>
            </a:stretch>
          </p:blipFill>
          <p:spPr bwMode="auto">
            <a:xfrm>
              <a:off x="3828703" y="3881375"/>
              <a:ext cx="1643074" cy="492923"/>
            </a:xfrm>
            <a:prstGeom prst="rect">
              <a:avLst/>
            </a:prstGeom>
            <a:noFill/>
            <a:ln w="9525">
              <a:noFill/>
              <a:miter lim="800000"/>
              <a:headEnd/>
              <a:tailEnd/>
            </a:ln>
          </p:spPr>
        </p:pic>
        <p:pic>
          <p:nvPicPr>
            <p:cNvPr id="27656" name="Picture 4" descr="c:\DOCUME~1\kbcmpp01\APPLIC~1\360se6\USERDA~1\Temp\193000~2.JPG"/>
            <p:cNvPicPr>
              <a:picLocks noChangeAspect="1" noChangeArrowheads="1"/>
            </p:cNvPicPr>
            <p:nvPr/>
          </p:nvPicPr>
          <p:blipFill>
            <a:blip r:embed="rId4"/>
            <a:srcRect b="41080"/>
            <a:stretch>
              <a:fillRect/>
            </a:stretch>
          </p:blipFill>
          <p:spPr bwMode="auto">
            <a:xfrm>
              <a:off x="3419872" y="1331101"/>
              <a:ext cx="1071971" cy="420647"/>
            </a:xfrm>
            <a:prstGeom prst="rect">
              <a:avLst/>
            </a:prstGeom>
            <a:noFill/>
            <a:ln w="9525">
              <a:noFill/>
              <a:miter lim="800000"/>
              <a:headEnd/>
              <a:tailEnd/>
            </a:ln>
          </p:spPr>
        </p:pic>
        <p:pic>
          <p:nvPicPr>
            <p:cNvPr id="27657" name="Picture 2"/>
            <p:cNvPicPr>
              <a:picLocks noChangeAspect="1" noChangeArrowheads="1"/>
            </p:cNvPicPr>
            <p:nvPr/>
          </p:nvPicPr>
          <p:blipFill>
            <a:blip r:embed="rId5"/>
            <a:srcRect/>
            <a:stretch>
              <a:fillRect/>
            </a:stretch>
          </p:blipFill>
          <p:spPr bwMode="auto">
            <a:xfrm>
              <a:off x="5450732" y="2476877"/>
              <a:ext cx="1356639" cy="524888"/>
            </a:xfrm>
            <a:prstGeom prst="rect">
              <a:avLst/>
            </a:prstGeom>
            <a:noFill/>
            <a:ln w="9525">
              <a:noFill/>
              <a:miter lim="800000"/>
              <a:headEnd/>
              <a:tailEnd/>
            </a:ln>
          </p:spPr>
        </p:pic>
        <p:pic>
          <p:nvPicPr>
            <p:cNvPr id="27658" name="Picture 3"/>
            <p:cNvPicPr>
              <a:picLocks noChangeAspect="1" noChangeArrowheads="1"/>
            </p:cNvPicPr>
            <p:nvPr/>
          </p:nvPicPr>
          <p:blipFill>
            <a:blip r:embed="rId6"/>
            <a:srcRect/>
            <a:stretch>
              <a:fillRect/>
            </a:stretch>
          </p:blipFill>
          <p:spPr bwMode="auto">
            <a:xfrm>
              <a:off x="2171201" y="3312185"/>
              <a:ext cx="1532440" cy="395833"/>
            </a:xfrm>
            <a:prstGeom prst="rect">
              <a:avLst/>
            </a:prstGeom>
            <a:noFill/>
            <a:ln w="9525">
              <a:noFill/>
              <a:miter lim="800000"/>
              <a:headEnd/>
              <a:tailEnd/>
            </a:ln>
          </p:spPr>
        </p:pic>
        <p:sp>
          <p:nvSpPr>
            <p:cNvPr id="27659" name="TextBox 16"/>
            <p:cNvSpPr txBox="1">
              <a:spLocks noChangeArrowheads="1"/>
            </p:cNvSpPr>
            <p:nvPr/>
          </p:nvSpPr>
          <p:spPr bwMode="auto">
            <a:xfrm>
              <a:off x="4438381" y="1214427"/>
              <a:ext cx="2882716" cy="938274"/>
            </a:xfrm>
            <a:prstGeom prst="rect">
              <a:avLst/>
            </a:prstGeom>
            <a:noFill/>
            <a:ln w="9525">
              <a:noFill/>
              <a:miter lim="800000"/>
              <a:headEnd/>
              <a:tailEnd/>
            </a:ln>
          </p:spPr>
          <p:txBody>
            <a:bodyPr>
              <a:spAutoFit/>
            </a:bodyPr>
            <a:lstStyle/>
            <a:p>
              <a:pPr>
                <a:lnSpc>
                  <a:spcPct val="125000"/>
                </a:lnSpc>
              </a:pPr>
              <a:r>
                <a:rPr lang="zh-CN" altLang="en-US" sz="1100"/>
                <a:t>“十九楼”为核心的社区网站集群</a:t>
              </a:r>
              <a:r>
                <a:rPr lang="en-US" altLang="zh-CN" sz="1100"/>
                <a:t>——</a:t>
              </a:r>
            </a:p>
            <a:p>
              <a:pPr>
                <a:lnSpc>
                  <a:spcPct val="125000"/>
                </a:lnSpc>
              </a:pPr>
              <a:r>
                <a:rPr lang="en-US" altLang="zh-CN" sz="1100"/>
                <a:t>“</a:t>
              </a:r>
              <a:r>
                <a:rPr lang="zh-CN" altLang="en-US" sz="1100"/>
                <a:t>十九楼”作为国内最大的城市社区网站，已在国内</a:t>
              </a:r>
              <a:r>
                <a:rPr lang="en-US" altLang="zh-CN" sz="1100"/>
                <a:t>30</a:t>
              </a:r>
              <a:r>
                <a:rPr lang="zh-CN" altLang="en-US" sz="1100"/>
                <a:t>多个城市复制落地“</a:t>
              </a:r>
              <a:r>
                <a:rPr lang="en-US" altLang="zh-CN" sz="1100"/>
                <a:t>19</a:t>
              </a:r>
              <a:r>
                <a:rPr lang="zh-CN" altLang="en-US" sz="1100"/>
                <a:t>楼”。</a:t>
              </a:r>
              <a:endParaRPr lang="zh-CN" altLang="en-US" sz="1400"/>
            </a:p>
            <a:p>
              <a:endParaRPr lang="zh-CN" altLang="en-US" sz="1400"/>
            </a:p>
          </p:txBody>
        </p:sp>
        <p:sp>
          <p:nvSpPr>
            <p:cNvPr id="27660" name="TextBox 17"/>
            <p:cNvSpPr txBox="1">
              <a:spLocks noChangeArrowheads="1"/>
            </p:cNvSpPr>
            <p:nvPr/>
          </p:nvSpPr>
          <p:spPr bwMode="auto">
            <a:xfrm>
              <a:off x="669897" y="2411311"/>
              <a:ext cx="3061574" cy="1492716"/>
            </a:xfrm>
            <a:prstGeom prst="rect">
              <a:avLst/>
            </a:prstGeom>
            <a:noFill/>
            <a:ln w="9525">
              <a:noFill/>
              <a:miter lim="800000"/>
              <a:headEnd/>
              <a:tailEnd/>
            </a:ln>
          </p:spPr>
          <p:txBody>
            <a:bodyPr>
              <a:spAutoFit/>
            </a:bodyPr>
            <a:lstStyle/>
            <a:p>
              <a:r>
                <a:rPr lang="zh-CN" altLang="zh-CN" sz="1100">
                  <a:latin typeface="微软雅黑"/>
                </a:rPr>
                <a:t>“快房网”——浙江领先的垂直房产门户。实现连续几年的跨越式发展，作为优势全媒体房产营销平台和成功的房产专业垂直门户网站，业务覆盖全省主要城市。开盘量和成交量均位居本地各类房产电商前列。</a:t>
              </a:r>
            </a:p>
            <a:p>
              <a:endParaRPr lang="zh-CN" altLang="en-US"/>
            </a:p>
            <a:p>
              <a:endParaRPr lang="zh-CN" altLang="en-US"/>
            </a:p>
          </p:txBody>
        </p:sp>
        <p:sp>
          <p:nvSpPr>
            <p:cNvPr id="27661" name="TextBox 18"/>
            <p:cNvSpPr txBox="1">
              <a:spLocks noChangeArrowheads="1"/>
            </p:cNvSpPr>
            <p:nvPr/>
          </p:nvSpPr>
          <p:spPr bwMode="auto">
            <a:xfrm>
              <a:off x="5416031" y="2942087"/>
              <a:ext cx="2643206" cy="707501"/>
            </a:xfrm>
            <a:prstGeom prst="rect">
              <a:avLst/>
            </a:prstGeom>
            <a:noFill/>
            <a:ln w="9525">
              <a:noFill/>
              <a:miter lim="800000"/>
              <a:headEnd/>
              <a:tailEnd/>
            </a:ln>
          </p:spPr>
          <p:txBody>
            <a:bodyPr>
              <a:spAutoFit/>
            </a:bodyPr>
            <a:lstStyle/>
            <a:p>
              <a:pPr>
                <a:lnSpc>
                  <a:spcPct val="125000"/>
                </a:lnSpc>
              </a:pPr>
              <a:r>
                <a:rPr lang="zh-CN" altLang="en-US" sz="1100"/>
                <a:t>“杭州网”为核心的地方新闻信息门户集群</a:t>
              </a:r>
              <a:r>
                <a:rPr lang="en-US" altLang="zh-CN" sz="1100"/>
                <a:t>——</a:t>
              </a:r>
              <a:r>
                <a:rPr lang="zh-CN" altLang="en-US" sz="1100"/>
                <a:t>全国省会城市领先的新闻门户、覆盖全杭州各区县的支站门户。</a:t>
              </a:r>
            </a:p>
          </p:txBody>
        </p:sp>
        <p:sp>
          <p:nvSpPr>
            <p:cNvPr id="27662" name="TextBox 19"/>
            <p:cNvSpPr txBox="1">
              <a:spLocks noChangeArrowheads="1"/>
            </p:cNvSpPr>
            <p:nvPr/>
          </p:nvSpPr>
          <p:spPr bwMode="auto">
            <a:xfrm>
              <a:off x="3995936" y="4396610"/>
              <a:ext cx="3498959" cy="1323439"/>
            </a:xfrm>
            <a:prstGeom prst="rect">
              <a:avLst/>
            </a:prstGeom>
            <a:noFill/>
            <a:ln w="9525">
              <a:noFill/>
              <a:miter lim="800000"/>
              <a:headEnd/>
              <a:tailEnd/>
            </a:ln>
          </p:spPr>
          <p:txBody>
            <a:bodyPr>
              <a:spAutoFit/>
            </a:bodyPr>
            <a:lstStyle/>
            <a:p>
              <a:r>
                <a:rPr lang="zh-CN" altLang="en-US" sz="1100"/>
                <a:t>“萧山网”</a:t>
              </a:r>
              <a:r>
                <a:rPr lang="en-US" altLang="zh-CN" sz="1100"/>
                <a:t>——</a:t>
              </a:r>
              <a:r>
                <a:rPr lang="zh-CN" altLang="en-US" sz="1100"/>
                <a:t>县市级区域强势门户的突出代表。</a:t>
              </a:r>
            </a:p>
            <a:p>
              <a:r>
                <a:rPr lang="zh-CN" altLang="en-US" sz="1100"/>
                <a:t>萧山网与余杭新闻网、富阳网等多个区域强势网站是国内少数具备盈利能力和创新模式的新闻政务信息服务门户，影响力和经营收入保持稳步增长。</a:t>
              </a:r>
            </a:p>
            <a:p>
              <a:endParaRPr lang="zh-CN" altLang="en-US"/>
            </a:p>
            <a:p>
              <a:endParaRPr lang="zh-CN" altLang="en-US"/>
            </a:p>
          </p:txBody>
        </p:sp>
      </p:grpSp>
      <p:pic>
        <p:nvPicPr>
          <p:cNvPr id="27650" name="Picture 2"/>
          <p:cNvPicPr>
            <a:picLocks noChangeAspect="1" noChangeArrowheads="1"/>
          </p:cNvPicPr>
          <p:nvPr/>
        </p:nvPicPr>
        <p:blipFill>
          <a:blip r:embed="rId7"/>
          <a:srcRect/>
          <a:stretch>
            <a:fillRect/>
          </a:stretch>
        </p:blipFill>
        <p:spPr bwMode="auto">
          <a:xfrm>
            <a:off x="8070850" y="0"/>
            <a:ext cx="1073150" cy="1274763"/>
          </a:xfrm>
          <a:prstGeom prst="rect">
            <a:avLst/>
          </a:prstGeom>
          <a:noFill/>
          <a:ln w="9525">
            <a:noFill/>
            <a:miter lim="800000"/>
            <a:headEnd/>
            <a:tailEnd/>
          </a:ln>
        </p:spPr>
      </p:pic>
      <p:sp>
        <p:nvSpPr>
          <p:cNvPr id="27651" name="TextBox 4"/>
          <p:cNvSpPr>
            <a:spLocks noChangeArrowheads="1"/>
          </p:cNvSpPr>
          <p:nvPr/>
        </p:nvSpPr>
        <p:spPr bwMode="auto">
          <a:xfrm>
            <a:off x="611188" y="552450"/>
            <a:ext cx="1728787" cy="400050"/>
          </a:xfrm>
          <a:prstGeom prst="rect">
            <a:avLst/>
          </a:prstGeom>
          <a:solidFill>
            <a:srgbClr val="827C7A"/>
          </a:solidFill>
          <a:ln w="9525">
            <a:noFill/>
            <a:miter lim="800000"/>
            <a:headEnd/>
            <a:tailEnd/>
          </a:ln>
        </p:spPr>
        <p:txBody>
          <a:bodyPr>
            <a:spAutoFit/>
          </a:bodyPr>
          <a:lstStyle/>
          <a:p>
            <a:r>
              <a:rPr lang="zh-CN" altLang="en-US" sz="2000" b="1">
                <a:solidFill>
                  <a:schemeClr val="bg1"/>
                </a:solidFill>
                <a:latin typeface="微软雅黑"/>
              </a:rPr>
              <a:t>新媒体集群</a:t>
            </a:r>
          </a:p>
        </p:txBody>
      </p:sp>
      <p:sp>
        <p:nvSpPr>
          <p:cNvPr id="16" name="矩形 5"/>
          <p:cNvSpPr>
            <a:spLocks noChangeArrowheads="1"/>
          </p:cNvSpPr>
          <p:nvPr/>
        </p:nvSpPr>
        <p:spPr bwMode="auto">
          <a:xfrm>
            <a:off x="395288" y="552450"/>
            <a:ext cx="215900" cy="400050"/>
          </a:xfrm>
          <a:prstGeom prst="rect">
            <a:avLst/>
          </a:prstGeom>
          <a:solidFill>
            <a:schemeClr val="accent2">
              <a:lumMod val="50000"/>
            </a:schemeClr>
          </a:solidFill>
          <a:ln w="25400">
            <a:noFill/>
            <a:miter lim="800000"/>
            <a:headEnd/>
            <a:tailEnd/>
          </a:ln>
        </p:spPr>
        <p:txBody>
          <a:bodyPr anchor="ctr"/>
          <a:lstStyle/>
          <a:p>
            <a:pPr algn="ctr">
              <a:defRPr/>
            </a:pPr>
            <a:endParaRPr lang="zh-CN" altLang="zh-CN">
              <a:solidFill>
                <a:srgbClr val="FFFFFF"/>
              </a:solidFill>
              <a:latin typeface="Arial" pitchFamily="34" charset="0"/>
              <a:ea typeface="微软雅黑" pitchFamily="34" charset="-122"/>
              <a:cs typeface="+mn-cs"/>
            </a:endParaRPr>
          </a:p>
        </p:txBody>
      </p:sp>
      <p:sp>
        <p:nvSpPr>
          <p:cNvPr id="27653" name="直接连接符 6"/>
          <p:cNvSpPr>
            <a:spLocks noChangeShapeType="1"/>
          </p:cNvSpPr>
          <p:nvPr/>
        </p:nvSpPr>
        <p:spPr bwMode="auto">
          <a:xfrm>
            <a:off x="611188" y="552450"/>
            <a:ext cx="1587" cy="400050"/>
          </a:xfrm>
          <a:prstGeom prst="line">
            <a:avLst/>
          </a:prstGeom>
          <a:noFill/>
          <a:ln w="9525">
            <a:solidFill>
              <a:schemeClr val="bg1"/>
            </a:solidFill>
            <a:round/>
            <a:headEnd/>
            <a:tailEnd/>
          </a:ln>
        </p:spPr>
        <p:txBody>
          <a:bodyPr/>
          <a:lstStyle/>
          <a:p>
            <a:endParaRPr lang="zh-CN" alt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2"/>
          <a:srcRect/>
          <a:stretch>
            <a:fillRect/>
          </a:stretch>
        </p:blipFill>
        <p:spPr bwMode="auto">
          <a:xfrm>
            <a:off x="8070850" y="0"/>
            <a:ext cx="1073150" cy="1274763"/>
          </a:xfrm>
          <a:prstGeom prst="rect">
            <a:avLst/>
          </a:prstGeom>
          <a:noFill/>
          <a:ln w="9525">
            <a:noFill/>
            <a:miter lim="800000"/>
            <a:headEnd/>
            <a:tailEnd/>
          </a:ln>
        </p:spPr>
      </p:pic>
      <p:sp>
        <p:nvSpPr>
          <p:cNvPr id="28674" name="直接连接符 6"/>
          <p:cNvSpPr>
            <a:spLocks noChangeShapeType="1"/>
          </p:cNvSpPr>
          <p:nvPr/>
        </p:nvSpPr>
        <p:spPr bwMode="auto">
          <a:xfrm>
            <a:off x="611188" y="552450"/>
            <a:ext cx="1587" cy="400050"/>
          </a:xfrm>
          <a:prstGeom prst="line">
            <a:avLst/>
          </a:prstGeom>
          <a:noFill/>
          <a:ln w="9525">
            <a:solidFill>
              <a:schemeClr val="bg1"/>
            </a:solidFill>
            <a:round/>
            <a:headEnd/>
            <a:tailEnd/>
          </a:ln>
        </p:spPr>
        <p:txBody>
          <a:bodyPr/>
          <a:lstStyle/>
          <a:p>
            <a:endParaRPr lang="zh-CN" altLang="en-US"/>
          </a:p>
        </p:txBody>
      </p:sp>
      <p:pic>
        <p:nvPicPr>
          <p:cNvPr id="28675" name="Picture 4" descr="c:\DOCUME~1\kbcmpp01\APPLIC~1\360se6\USERDA~1\Temp\193000~2.JPG"/>
          <p:cNvPicPr>
            <a:picLocks noChangeAspect="1" noChangeArrowheads="1"/>
          </p:cNvPicPr>
          <p:nvPr/>
        </p:nvPicPr>
        <p:blipFill>
          <a:blip r:embed="rId3"/>
          <a:srcRect b="41080"/>
          <a:stretch>
            <a:fillRect/>
          </a:stretch>
        </p:blipFill>
        <p:spPr bwMode="auto">
          <a:xfrm>
            <a:off x="357188" y="571500"/>
            <a:ext cx="1071562" cy="420688"/>
          </a:xfrm>
          <a:prstGeom prst="rect">
            <a:avLst/>
          </a:prstGeom>
          <a:noFill/>
          <a:ln w="9525">
            <a:noFill/>
            <a:miter lim="800000"/>
            <a:headEnd/>
            <a:tailEnd/>
          </a:ln>
        </p:spPr>
      </p:pic>
      <p:sp>
        <p:nvSpPr>
          <p:cNvPr id="28676" name="TextBox 22"/>
          <p:cNvSpPr txBox="1">
            <a:spLocks noChangeArrowheads="1"/>
          </p:cNvSpPr>
          <p:nvPr/>
        </p:nvSpPr>
        <p:spPr bwMode="auto">
          <a:xfrm>
            <a:off x="285750" y="1428750"/>
            <a:ext cx="3857625" cy="3771900"/>
          </a:xfrm>
          <a:prstGeom prst="rect">
            <a:avLst/>
          </a:prstGeom>
          <a:noFill/>
          <a:ln w="9525">
            <a:noFill/>
            <a:miter lim="800000"/>
            <a:headEnd/>
            <a:tailEnd/>
          </a:ln>
        </p:spPr>
        <p:txBody>
          <a:bodyPr>
            <a:spAutoFit/>
          </a:bodyPr>
          <a:lstStyle/>
          <a:p>
            <a:pPr>
              <a:lnSpc>
                <a:spcPct val="125000"/>
              </a:lnSpc>
            </a:pPr>
            <a:r>
              <a:rPr lang="en-US" altLang="zh-CN" sz="1400">
                <a:latin typeface="微软雅黑"/>
              </a:rPr>
              <a:t>19</a:t>
            </a:r>
            <a:r>
              <a:rPr lang="zh-CN" altLang="en-US" sz="1400">
                <a:latin typeface="微软雅黑"/>
              </a:rPr>
              <a:t>楼（</a:t>
            </a:r>
            <a:r>
              <a:rPr lang="en-US" altLang="zh-CN" sz="1400">
                <a:latin typeface="微软雅黑"/>
              </a:rPr>
              <a:t>www.19lou.com</a:t>
            </a:r>
            <a:r>
              <a:rPr lang="zh-CN" altLang="en-US" sz="1400">
                <a:latin typeface="微软雅黑"/>
              </a:rPr>
              <a:t>）是目前国内最大的城市生活社区网站，最有影响力的社会化网络媒体之一。</a:t>
            </a:r>
            <a:endParaRPr lang="en-US" altLang="zh-CN" sz="1400">
              <a:latin typeface="微软雅黑"/>
            </a:endParaRPr>
          </a:p>
          <a:p>
            <a:pPr>
              <a:lnSpc>
                <a:spcPct val="125000"/>
              </a:lnSpc>
            </a:pPr>
            <a:endParaRPr lang="en-US" altLang="zh-CN" sz="1400">
              <a:latin typeface="微软雅黑"/>
            </a:endParaRPr>
          </a:p>
          <a:p>
            <a:pPr>
              <a:lnSpc>
                <a:spcPct val="125000"/>
              </a:lnSpc>
            </a:pPr>
            <a:r>
              <a:rPr lang="zh-CN" altLang="en-US" sz="1400">
                <a:latin typeface="微软雅黑"/>
              </a:rPr>
              <a:t>每天，几百万网友在这里和本地网友自由交流生活话题，相互分享、帮助。</a:t>
            </a:r>
            <a:r>
              <a:rPr lang="en-US" altLang="zh-CN" sz="1400">
                <a:latin typeface="微软雅黑"/>
              </a:rPr>
              <a:t>19</a:t>
            </a:r>
            <a:r>
              <a:rPr lang="zh-CN" altLang="en-US" sz="1400">
                <a:latin typeface="微软雅黑"/>
              </a:rPr>
              <a:t>楼已成长为中国三大论坛、中国十大媒体网站、中国社交类和生活服务类网站双十强、中国最具广告投放价值的新媒体之一。目前，</a:t>
            </a:r>
            <a:r>
              <a:rPr lang="en-US" altLang="zh-CN" sz="1400">
                <a:latin typeface="微软雅黑"/>
              </a:rPr>
              <a:t>19</a:t>
            </a:r>
            <a:r>
              <a:rPr lang="zh-CN" altLang="en-US" sz="1400">
                <a:latin typeface="微软雅黑"/>
              </a:rPr>
              <a:t>楼空间拥有注册用户</a:t>
            </a:r>
            <a:r>
              <a:rPr lang="en-US" altLang="zh-CN" sz="1400">
                <a:latin typeface="微软雅黑"/>
              </a:rPr>
              <a:t>4370</a:t>
            </a:r>
            <a:r>
              <a:rPr lang="zh-CN" altLang="en-US" sz="1400">
                <a:latin typeface="微软雅黑"/>
              </a:rPr>
              <a:t>万，全站日访问总页面（</a:t>
            </a:r>
            <a:r>
              <a:rPr lang="en-US" altLang="zh-CN" sz="1400">
                <a:latin typeface="微软雅黑"/>
              </a:rPr>
              <a:t>PV</a:t>
            </a:r>
            <a:r>
              <a:rPr lang="zh-CN" altLang="en-US" sz="1400">
                <a:latin typeface="微软雅黑"/>
              </a:rPr>
              <a:t>）</a:t>
            </a:r>
            <a:r>
              <a:rPr lang="en-US" altLang="zh-CN" sz="1400">
                <a:latin typeface="微软雅黑"/>
              </a:rPr>
              <a:t>5306</a:t>
            </a:r>
            <a:r>
              <a:rPr lang="zh-CN" altLang="en-US" sz="1400">
                <a:latin typeface="微软雅黑"/>
              </a:rPr>
              <a:t>万，全站日独立访问用户</a:t>
            </a:r>
            <a:r>
              <a:rPr lang="en-US" altLang="zh-CN" sz="1400">
                <a:latin typeface="微软雅黑"/>
              </a:rPr>
              <a:t>529</a:t>
            </a:r>
            <a:r>
              <a:rPr lang="zh-CN" altLang="en-US" sz="1400">
                <a:latin typeface="微软雅黑"/>
              </a:rPr>
              <a:t>万，全站日发帖量</a:t>
            </a:r>
            <a:r>
              <a:rPr lang="en-US" altLang="zh-CN" sz="1400">
                <a:latin typeface="微软雅黑"/>
              </a:rPr>
              <a:t>204</a:t>
            </a:r>
            <a:r>
              <a:rPr lang="zh-CN" altLang="en-US" sz="1400">
                <a:latin typeface="微软雅黑"/>
              </a:rPr>
              <a:t>万，中国网站排名第</a:t>
            </a:r>
            <a:r>
              <a:rPr lang="en-US" altLang="zh-CN" sz="1400">
                <a:latin typeface="微软雅黑"/>
              </a:rPr>
              <a:t>89</a:t>
            </a:r>
            <a:r>
              <a:rPr lang="zh-CN" altLang="en-US" sz="1400">
                <a:latin typeface="微软雅黑"/>
              </a:rPr>
              <a:t>位，全球互联网</a:t>
            </a:r>
            <a:r>
              <a:rPr lang="en-US" altLang="zh-CN" sz="1400">
                <a:latin typeface="微软雅黑"/>
              </a:rPr>
              <a:t>ALEXA</a:t>
            </a:r>
            <a:r>
              <a:rPr lang="zh-CN" altLang="en-US" sz="1400">
                <a:latin typeface="微软雅黑"/>
              </a:rPr>
              <a:t>排名第</a:t>
            </a:r>
            <a:r>
              <a:rPr lang="en-US" altLang="zh-CN" sz="1400">
                <a:latin typeface="微软雅黑"/>
              </a:rPr>
              <a:t>509</a:t>
            </a:r>
            <a:r>
              <a:rPr lang="zh-CN" altLang="en-US" sz="1400">
                <a:latin typeface="微软雅黑"/>
              </a:rPr>
              <a:t>位。</a:t>
            </a:r>
            <a:endParaRPr lang="en-US" altLang="zh-CN" sz="1400">
              <a:latin typeface="微软雅黑"/>
            </a:endParaRPr>
          </a:p>
          <a:p>
            <a:endParaRPr lang="zh-CN" altLang="en-US" sz="1400"/>
          </a:p>
        </p:txBody>
      </p:sp>
      <p:pic>
        <p:nvPicPr>
          <p:cNvPr id="4" name="Picture 2"/>
          <p:cNvPicPr>
            <a:picLocks noChangeAspect="1" noChangeArrowheads="1"/>
          </p:cNvPicPr>
          <p:nvPr/>
        </p:nvPicPr>
        <p:blipFill>
          <a:blip r:embed="rId4"/>
          <a:srcRect/>
          <a:stretch>
            <a:fillRect/>
          </a:stretch>
        </p:blipFill>
        <p:spPr bwMode="auto">
          <a:xfrm>
            <a:off x="4357688" y="1071563"/>
            <a:ext cx="4071937" cy="4429125"/>
          </a:xfrm>
          <a:prstGeom prst="rect">
            <a:avLst/>
          </a:prstGeom>
          <a:ln>
            <a:noFill/>
          </a:ln>
          <a:effectLst>
            <a:outerShdw blurRad="190500" algn="tl" rotWithShape="0">
              <a:srgbClr val="000000">
                <a:alpha val="70000"/>
              </a:srgbClr>
            </a:outerShdw>
          </a:effectLst>
        </p:spPr>
      </p:pic>
    </p:spTree>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2"/>
          <a:srcRect/>
          <a:stretch>
            <a:fillRect/>
          </a:stretch>
        </p:blipFill>
        <p:spPr bwMode="auto">
          <a:xfrm>
            <a:off x="8070850" y="0"/>
            <a:ext cx="1073150" cy="1274763"/>
          </a:xfrm>
          <a:prstGeom prst="rect">
            <a:avLst/>
          </a:prstGeom>
          <a:noFill/>
          <a:ln w="9525">
            <a:noFill/>
            <a:miter lim="800000"/>
            <a:headEnd/>
            <a:tailEnd/>
          </a:ln>
        </p:spPr>
      </p:pic>
      <p:sp>
        <p:nvSpPr>
          <p:cNvPr id="29698" name="直接连接符 6"/>
          <p:cNvSpPr>
            <a:spLocks noChangeShapeType="1"/>
          </p:cNvSpPr>
          <p:nvPr/>
        </p:nvSpPr>
        <p:spPr bwMode="auto">
          <a:xfrm>
            <a:off x="611188" y="552450"/>
            <a:ext cx="1587" cy="400050"/>
          </a:xfrm>
          <a:prstGeom prst="line">
            <a:avLst/>
          </a:prstGeom>
          <a:noFill/>
          <a:ln w="9525">
            <a:solidFill>
              <a:schemeClr val="bg1"/>
            </a:solidFill>
            <a:round/>
            <a:headEnd/>
            <a:tailEnd/>
          </a:ln>
        </p:spPr>
        <p:txBody>
          <a:bodyPr/>
          <a:lstStyle/>
          <a:p>
            <a:endParaRPr lang="zh-CN" altLang="en-US"/>
          </a:p>
        </p:txBody>
      </p:sp>
      <p:sp>
        <p:nvSpPr>
          <p:cNvPr id="29699" name="TextBox 22"/>
          <p:cNvSpPr txBox="1">
            <a:spLocks noChangeArrowheads="1"/>
          </p:cNvSpPr>
          <p:nvPr/>
        </p:nvSpPr>
        <p:spPr bwMode="auto">
          <a:xfrm>
            <a:off x="285750" y="1357313"/>
            <a:ext cx="3857625" cy="4038600"/>
          </a:xfrm>
          <a:prstGeom prst="rect">
            <a:avLst/>
          </a:prstGeom>
          <a:noFill/>
          <a:ln w="9525">
            <a:noFill/>
            <a:miter lim="800000"/>
            <a:headEnd/>
            <a:tailEnd/>
          </a:ln>
        </p:spPr>
        <p:txBody>
          <a:bodyPr>
            <a:spAutoFit/>
          </a:bodyPr>
          <a:lstStyle/>
          <a:p>
            <a:pPr>
              <a:lnSpc>
                <a:spcPct val="125000"/>
              </a:lnSpc>
            </a:pPr>
            <a:r>
              <a:rPr lang="zh-CN" altLang="en-US" sz="1400">
                <a:latin typeface="微软雅黑"/>
              </a:rPr>
              <a:t>快房网是都市快报旗下的专业房地产门户网站。</a:t>
            </a:r>
            <a:endParaRPr lang="en-US" altLang="zh-CN" sz="1400">
              <a:latin typeface="微软雅黑"/>
            </a:endParaRPr>
          </a:p>
          <a:p>
            <a:pPr>
              <a:lnSpc>
                <a:spcPct val="125000"/>
              </a:lnSpc>
            </a:pPr>
            <a:endParaRPr lang="en-US" altLang="zh-CN" sz="1400">
              <a:latin typeface="微软雅黑"/>
            </a:endParaRPr>
          </a:p>
          <a:p>
            <a:pPr>
              <a:lnSpc>
                <a:spcPct val="125000"/>
              </a:lnSpc>
            </a:pPr>
            <a:r>
              <a:rPr lang="zh-CN" altLang="en-US" sz="1400">
                <a:latin typeface="微软雅黑"/>
              </a:rPr>
              <a:t>都市快报全媒体阵营的重要一员。网站于</a:t>
            </a:r>
            <a:r>
              <a:rPr lang="en-US" altLang="zh-CN" sz="1400">
                <a:latin typeface="微软雅黑"/>
              </a:rPr>
              <a:t>2009</a:t>
            </a:r>
            <a:r>
              <a:rPr lang="zh-CN" altLang="en-US" sz="1400">
                <a:latin typeface="微软雅黑"/>
              </a:rPr>
              <a:t>年</a:t>
            </a:r>
            <a:r>
              <a:rPr lang="en-US" altLang="zh-CN" sz="1400">
                <a:latin typeface="微软雅黑"/>
              </a:rPr>
              <a:t>10</a:t>
            </a:r>
            <a:r>
              <a:rPr lang="zh-CN" altLang="en-US" sz="1400">
                <a:latin typeface="微软雅黑"/>
              </a:rPr>
              <a:t>月正式上线公测，经过几年跨越式发展，目前无论是运营策划能力、受众调动能力还是网站综合影响力均排名浙江同类网站第一。</a:t>
            </a:r>
            <a:endParaRPr lang="en-US" altLang="zh-CN" sz="1400">
              <a:latin typeface="微软雅黑"/>
            </a:endParaRPr>
          </a:p>
          <a:p>
            <a:pPr>
              <a:lnSpc>
                <a:spcPct val="125000"/>
              </a:lnSpc>
            </a:pPr>
            <a:endParaRPr lang="en-US" altLang="zh-CN" sz="1400">
              <a:latin typeface="微软雅黑"/>
            </a:endParaRPr>
          </a:p>
          <a:p>
            <a:pPr>
              <a:lnSpc>
                <a:spcPct val="125000"/>
              </a:lnSpc>
            </a:pPr>
            <a:r>
              <a:rPr lang="zh-CN" altLang="en-US" sz="1400">
                <a:latin typeface="微软雅黑"/>
              </a:rPr>
              <a:t>快房网主要的活动和产品包括快房电商、快房看房团、买房咨询讲座、</a:t>
            </a:r>
            <a:r>
              <a:rPr lang="en-US" altLang="zh-CN" sz="1400">
                <a:latin typeface="微软雅黑"/>
              </a:rPr>
              <a:t>K</a:t>
            </a:r>
            <a:r>
              <a:rPr lang="zh-CN" altLang="en-US" sz="1400">
                <a:latin typeface="微软雅黑"/>
              </a:rPr>
              <a:t>指数研究室楼市内参、</a:t>
            </a:r>
            <a:r>
              <a:rPr lang="en-US" altLang="zh-CN" sz="1400">
                <a:latin typeface="微软雅黑"/>
              </a:rPr>
              <a:t>1:1</a:t>
            </a:r>
            <a:r>
              <a:rPr lang="zh-CN" altLang="en-US" sz="1400">
                <a:latin typeface="微软雅黑"/>
              </a:rPr>
              <a:t>买房俱乐部各类会员活动等。通过调动线上线下资源，</a:t>
            </a:r>
            <a:r>
              <a:rPr lang="en-US" altLang="zh-CN" sz="1400">
                <a:latin typeface="微软雅黑"/>
              </a:rPr>
              <a:t>2012</a:t>
            </a:r>
            <a:r>
              <a:rPr lang="zh-CN" altLang="en-US" sz="1400">
                <a:latin typeface="微软雅黑"/>
              </a:rPr>
              <a:t>年，快房电商成功推出杭州地区</a:t>
            </a:r>
            <a:r>
              <a:rPr lang="en-US" altLang="zh-CN" sz="1400">
                <a:latin typeface="微软雅黑"/>
              </a:rPr>
              <a:t>42</a:t>
            </a:r>
            <a:r>
              <a:rPr lang="zh-CN" altLang="en-US" sz="1400">
                <a:latin typeface="微软雅黑"/>
              </a:rPr>
              <a:t>个楼盘独家团购合作，每个楼盘开盘当日预订率均超过</a:t>
            </a:r>
            <a:r>
              <a:rPr lang="en-US" altLang="zh-CN" sz="1400">
                <a:latin typeface="微软雅黑"/>
              </a:rPr>
              <a:t>8</a:t>
            </a:r>
            <a:r>
              <a:rPr lang="zh-CN" altLang="en-US" sz="1400">
                <a:latin typeface="微软雅黑"/>
              </a:rPr>
              <a:t>成，帮助</a:t>
            </a:r>
            <a:r>
              <a:rPr lang="en-US" altLang="zh-CN" sz="1400">
                <a:latin typeface="微软雅黑"/>
              </a:rPr>
              <a:t>7072</a:t>
            </a:r>
            <a:r>
              <a:rPr lang="zh-CN" altLang="en-US" sz="1400">
                <a:latin typeface="微软雅黑"/>
              </a:rPr>
              <a:t>位购房者挑选到了心仪的房源。</a:t>
            </a:r>
          </a:p>
          <a:p>
            <a:endParaRPr lang="en-US" altLang="zh-CN" sz="1400">
              <a:latin typeface="微软雅黑"/>
            </a:endParaRPr>
          </a:p>
        </p:txBody>
      </p:sp>
      <p:pic>
        <p:nvPicPr>
          <p:cNvPr id="29700" name="Picture 3"/>
          <p:cNvPicPr>
            <a:picLocks noChangeAspect="1" noChangeArrowheads="1"/>
          </p:cNvPicPr>
          <p:nvPr/>
        </p:nvPicPr>
        <p:blipFill>
          <a:blip r:embed="rId3"/>
          <a:srcRect/>
          <a:stretch>
            <a:fillRect/>
          </a:stretch>
        </p:blipFill>
        <p:spPr bwMode="auto">
          <a:xfrm>
            <a:off x="142875" y="642938"/>
            <a:ext cx="1658938" cy="428625"/>
          </a:xfrm>
          <a:prstGeom prst="rect">
            <a:avLst/>
          </a:prstGeom>
          <a:noFill/>
          <a:ln w="9525">
            <a:noFill/>
            <a:miter lim="800000"/>
            <a:headEnd/>
            <a:tailEnd/>
          </a:ln>
        </p:spPr>
      </p:pic>
      <p:pic>
        <p:nvPicPr>
          <p:cNvPr id="2050" name="Picture 2"/>
          <p:cNvPicPr>
            <a:picLocks noChangeAspect="1" noChangeArrowheads="1"/>
          </p:cNvPicPr>
          <p:nvPr/>
        </p:nvPicPr>
        <p:blipFill>
          <a:blip r:embed="rId4"/>
          <a:srcRect/>
          <a:stretch>
            <a:fillRect/>
          </a:stretch>
        </p:blipFill>
        <p:spPr bwMode="auto">
          <a:xfrm>
            <a:off x="4286250" y="1482725"/>
            <a:ext cx="4786313" cy="3660775"/>
          </a:xfrm>
          <a:prstGeom prst="rect">
            <a:avLst/>
          </a:prstGeom>
          <a:ln>
            <a:noFill/>
          </a:ln>
          <a:effectLst>
            <a:outerShdw blurRad="190500" algn="tl" rotWithShape="0">
              <a:srgbClr val="000000">
                <a:alpha val="70000"/>
              </a:srgbClr>
            </a:outerShdw>
          </a:effectLst>
        </p:spPr>
      </p:pic>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2"/>
          <a:srcRect/>
          <a:stretch>
            <a:fillRect/>
          </a:stretch>
        </p:blipFill>
        <p:spPr bwMode="auto">
          <a:xfrm>
            <a:off x="8070850" y="0"/>
            <a:ext cx="1073150" cy="1274763"/>
          </a:xfrm>
          <a:prstGeom prst="rect">
            <a:avLst/>
          </a:prstGeom>
          <a:noFill/>
          <a:ln w="9525">
            <a:noFill/>
            <a:miter lim="800000"/>
            <a:headEnd/>
            <a:tailEnd/>
          </a:ln>
        </p:spPr>
      </p:pic>
      <p:sp>
        <p:nvSpPr>
          <p:cNvPr id="30722" name="直接连接符 6"/>
          <p:cNvSpPr>
            <a:spLocks noChangeShapeType="1"/>
          </p:cNvSpPr>
          <p:nvPr/>
        </p:nvSpPr>
        <p:spPr bwMode="auto">
          <a:xfrm>
            <a:off x="611188" y="552450"/>
            <a:ext cx="1587" cy="400050"/>
          </a:xfrm>
          <a:prstGeom prst="line">
            <a:avLst/>
          </a:prstGeom>
          <a:noFill/>
          <a:ln w="9525">
            <a:solidFill>
              <a:schemeClr val="bg1"/>
            </a:solidFill>
            <a:round/>
            <a:headEnd/>
            <a:tailEnd/>
          </a:ln>
        </p:spPr>
        <p:txBody>
          <a:bodyPr/>
          <a:lstStyle/>
          <a:p>
            <a:endParaRPr lang="zh-CN" altLang="en-US"/>
          </a:p>
        </p:txBody>
      </p:sp>
      <p:pic>
        <p:nvPicPr>
          <p:cNvPr id="30723" name="Picture 2"/>
          <p:cNvPicPr>
            <a:picLocks noChangeAspect="1" noChangeArrowheads="1"/>
          </p:cNvPicPr>
          <p:nvPr/>
        </p:nvPicPr>
        <p:blipFill>
          <a:blip r:embed="rId3"/>
          <a:srcRect/>
          <a:stretch>
            <a:fillRect/>
          </a:stretch>
        </p:blipFill>
        <p:spPr bwMode="auto">
          <a:xfrm>
            <a:off x="285750" y="500063"/>
            <a:ext cx="1428750" cy="552450"/>
          </a:xfrm>
          <a:prstGeom prst="rect">
            <a:avLst/>
          </a:prstGeom>
          <a:noFill/>
          <a:ln w="9525">
            <a:noFill/>
            <a:miter lim="800000"/>
            <a:headEnd/>
            <a:tailEnd/>
          </a:ln>
        </p:spPr>
      </p:pic>
      <p:sp>
        <p:nvSpPr>
          <p:cNvPr id="30724" name="TextBox 10"/>
          <p:cNvSpPr txBox="1">
            <a:spLocks noChangeArrowheads="1"/>
          </p:cNvSpPr>
          <p:nvPr/>
        </p:nvSpPr>
        <p:spPr bwMode="auto">
          <a:xfrm>
            <a:off x="214313" y="1643063"/>
            <a:ext cx="3929062" cy="2759075"/>
          </a:xfrm>
          <a:prstGeom prst="rect">
            <a:avLst/>
          </a:prstGeom>
          <a:noFill/>
          <a:ln w="9525">
            <a:noFill/>
            <a:miter lim="800000"/>
            <a:headEnd/>
            <a:tailEnd/>
          </a:ln>
        </p:spPr>
        <p:txBody>
          <a:bodyPr>
            <a:spAutoFit/>
          </a:bodyPr>
          <a:lstStyle/>
          <a:p>
            <a:pPr>
              <a:lnSpc>
                <a:spcPct val="125000"/>
              </a:lnSpc>
            </a:pPr>
            <a:r>
              <a:rPr lang="zh-CN" altLang="en-US" sz="1400"/>
              <a:t> 杭州网是杭州地区唯一经国务院新闻办批准的地方新闻门户网站，官方权威，影响广泛。</a:t>
            </a:r>
            <a:endParaRPr lang="en-US" altLang="zh-CN" sz="1400"/>
          </a:p>
          <a:p>
            <a:pPr>
              <a:lnSpc>
                <a:spcPct val="125000"/>
              </a:lnSpc>
            </a:pPr>
            <a:endParaRPr lang="en-US" altLang="zh-CN" sz="1400"/>
          </a:p>
          <a:p>
            <a:pPr>
              <a:lnSpc>
                <a:spcPct val="125000"/>
              </a:lnSpc>
            </a:pPr>
            <a:r>
              <a:rPr lang="zh-CN" altLang="en-US" sz="1400"/>
              <a:t>杭州网汇集了杭州本地新闻信息，今日视觉、时政新闻、城市新闻、社会新闻、经济新闻、旅游新闻、文体新闻、科教新闻、网友播报、多媒体新闻等。此外还提供数字报纸让您在网上品读原汁原味的</a:t>
            </a:r>
            <a:r>
              <a:rPr lang="en-US" altLang="zh-CN" sz="1400"/>
              <a:t>《</a:t>
            </a:r>
            <a:r>
              <a:rPr lang="zh-CN" altLang="en-US" sz="1400"/>
              <a:t>杭州日报</a:t>
            </a:r>
            <a:r>
              <a:rPr lang="en-US" altLang="zh-CN" sz="1400"/>
              <a:t>》</a:t>
            </a:r>
            <a:r>
              <a:rPr lang="zh-CN" altLang="en-US" sz="1400"/>
              <a:t>、</a:t>
            </a:r>
            <a:r>
              <a:rPr lang="en-US" altLang="zh-CN" sz="1400"/>
              <a:t>《</a:t>
            </a:r>
            <a:r>
              <a:rPr lang="zh-CN" altLang="en-US" sz="1400"/>
              <a:t>都市快报</a:t>
            </a:r>
            <a:r>
              <a:rPr lang="en-US" altLang="zh-CN" sz="1400"/>
              <a:t>》</a:t>
            </a:r>
            <a:r>
              <a:rPr lang="zh-CN" altLang="en-US" sz="1400"/>
              <a:t>、</a:t>
            </a:r>
            <a:r>
              <a:rPr lang="en-US" altLang="zh-CN" sz="1400"/>
              <a:t>《</a:t>
            </a:r>
            <a:r>
              <a:rPr lang="zh-CN" altLang="en-US" sz="1400"/>
              <a:t>每日商报</a:t>
            </a:r>
            <a:r>
              <a:rPr lang="en-US" altLang="zh-CN" sz="1400"/>
              <a:t>》</a:t>
            </a:r>
            <a:r>
              <a:rPr lang="zh-CN" altLang="en-US" sz="1400"/>
              <a:t>、</a:t>
            </a:r>
            <a:r>
              <a:rPr lang="en-US" altLang="zh-CN" sz="1400"/>
              <a:t>《</a:t>
            </a:r>
            <a:r>
              <a:rPr lang="zh-CN" altLang="en-US" sz="1400"/>
              <a:t>城报</a:t>
            </a:r>
            <a:r>
              <a:rPr lang="en-US" altLang="zh-CN" sz="1400"/>
              <a:t>》……</a:t>
            </a:r>
            <a:r>
              <a:rPr lang="zh-CN" altLang="en-US" sz="1400"/>
              <a:t>一网打开，应有尽有。</a:t>
            </a:r>
            <a:endParaRPr lang="en-US" altLang="zh-CN" sz="1400"/>
          </a:p>
          <a:p>
            <a:pPr>
              <a:lnSpc>
                <a:spcPct val="125000"/>
              </a:lnSpc>
            </a:pPr>
            <a:endParaRPr lang="zh-CN" altLang="en-US" sz="1400"/>
          </a:p>
        </p:txBody>
      </p:sp>
      <p:pic>
        <p:nvPicPr>
          <p:cNvPr id="3074" name="Picture 2"/>
          <p:cNvPicPr>
            <a:picLocks noChangeAspect="1" noChangeArrowheads="1"/>
          </p:cNvPicPr>
          <p:nvPr/>
        </p:nvPicPr>
        <p:blipFill>
          <a:blip r:embed="rId4"/>
          <a:srcRect/>
          <a:stretch>
            <a:fillRect/>
          </a:stretch>
        </p:blipFill>
        <p:spPr bwMode="auto">
          <a:xfrm>
            <a:off x="4281488" y="1357313"/>
            <a:ext cx="4719637" cy="3786187"/>
          </a:xfrm>
          <a:prstGeom prst="rect">
            <a:avLst/>
          </a:prstGeom>
          <a:ln>
            <a:noFill/>
          </a:ln>
          <a:effectLst>
            <a:outerShdw blurRad="190500" algn="tl" rotWithShape="0">
              <a:srgbClr val="000000">
                <a:alpha val="70000"/>
              </a:srgbClr>
            </a:outerShdw>
          </a:effectLst>
        </p:spPr>
      </p:pic>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2"/>
          <a:srcRect/>
          <a:stretch>
            <a:fillRect/>
          </a:stretch>
        </p:blipFill>
        <p:spPr bwMode="auto">
          <a:xfrm>
            <a:off x="8070850" y="0"/>
            <a:ext cx="1073150" cy="1274763"/>
          </a:xfrm>
          <a:prstGeom prst="rect">
            <a:avLst/>
          </a:prstGeom>
          <a:noFill/>
          <a:ln w="9525">
            <a:noFill/>
            <a:miter lim="800000"/>
            <a:headEnd/>
            <a:tailEnd/>
          </a:ln>
        </p:spPr>
      </p:pic>
      <p:sp>
        <p:nvSpPr>
          <p:cNvPr id="31746" name="直接连接符 6"/>
          <p:cNvSpPr>
            <a:spLocks noChangeShapeType="1"/>
          </p:cNvSpPr>
          <p:nvPr/>
        </p:nvSpPr>
        <p:spPr bwMode="auto">
          <a:xfrm>
            <a:off x="611188" y="552450"/>
            <a:ext cx="1587" cy="400050"/>
          </a:xfrm>
          <a:prstGeom prst="line">
            <a:avLst/>
          </a:prstGeom>
          <a:noFill/>
          <a:ln w="9525">
            <a:solidFill>
              <a:schemeClr val="bg1"/>
            </a:solidFill>
            <a:round/>
            <a:headEnd/>
            <a:tailEnd/>
          </a:ln>
        </p:spPr>
        <p:txBody>
          <a:bodyPr/>
          <a:lstStyle/>
          <a:p>
            <a:endParaRPr lang="zh-CN" altLang="en-US"/>
          </a:p>
        </p:txBody>
      </p:sp>
      <p:pic>
        <p:nvPicPr>
          <p:cNvPr id="31747" name="Picture 2"/>
          <p:cNvPicPr>
            <a:picLocks noChangeAspect="1" noChangeArrowheads="1"/>
          </p:cNvPicPr>
          <p:nvPr/>
        </p:nvPicPr>
        <p:blipFill>
          <a:blip r:embed="rId3"/>
          <a:srcRect/>
          <a:stretch>
            <a:fillRect/>
          </a:stretch>
        </p:blipFill>
        <p:spPr bwMode="auto">
          <a:xfrm>
            <a:off x="214313" y="577850"/>
            <a:ext cx="1643062" cy="493713"/>
          </a:xfrm>
          <a:prstGeom prst="rect">
            <a:avLst/>
          </a:prstGeom>
          <a:noFill/>
          <a:ln w="9525">
            <a:noFill/>
            <a:miter lim="800000"/>
            <a:headEnd/>
            <a:tailEnd/>
          </a:ln>
        </p:spPr>
      </p:pic>
      <p:pic>
        <p:nvPicPr>
          <p:cNvPr id="4098" name="Picture 2"/>
          <p:cNvPicPr>
            <a:picLocks noChangeAspect="1" noChangeArrowheads="1"/>
          </p:cNvPicPr>
          <p:nvPr/>
        </p:nvPicPr>
        <p:blipFill>
          <a:blip r:embed="rId4"/>
          <a:srcRect/>
          <a:stretch>
            <a:fillRect/>
          </a:stretch>
        </p:blipFill>
        <p:spPr bwMode="auto">
          <a:xfrm>
            <a:off x="4643438" y="1401763"/>
            <a:ext cx="4357687" cy="3741737"/>
          </a:xfrm>
          <a:prstGeom prst="rect">
            <a:avLst/>
          </a:prstGeom>
          <a:ln>
            <a:noFill/>
          </a:ln>
          <a:effectLst>
            <a:outerShdw blurRad="190500" algn="tl" rotWithShape="0">
              <a:srgbClr val="000000">
                <a:alpha val="70000"/>
              </a:srgbClr>
            </a:outerShdw>
          </a:effectLst>
        </p:spPr>
      </p:pic>
      <p:sp>
        <p:nvSpPr>
          <p:cNvPr id="31749" name="TextBox 8"/>
          <p:cNvSpPr txBox="1">
            <a:spLocks noChangeArrowheads="1"/>
          </p:cNvSpPr>
          <p:nvPr/>
        </p:nvSpPr>
        <p:spPr bwMode="auto">
          <a:xfrm>
            <a:off x="214313" y="1357313"/>
            <a:ext cx="4286250" cy="2835275"/>
          </a:xfrm>
          <a:prstGeom prst="rect">
            <a:avLst/>
          </a:prstGeom>
          <a:noFill/>
          <a:ln w="9525">
            <a:noFill/>
            <a:miter lim="800000"/>
            <a:headEnd/>
            <a:tailEnd/>
          </a:ln>
        </p:spPr>
        <p:txBody>
          <a:bodyPr>
            <a:spAutoFit/>
          </a:bodyPr>
          <a:lstStyle/>
          <a:p>
            <a:pPr>
              <a:lnSpc>
                <a:spcPct val="125000"/>
              </a:lnSpc>
            </a:pPr>
            <a:r>
              <a:rPr lang="zh-CN" altLang="en-US" sz="1400"/>
              <a:t>萧山网开通于</a:t>
            </a:r>
            <a:r>
              <a:rPr lang="en-US" altLang="zh-CN" sz="1400"/>
              <a:t>2005</a:t>
            </a:r>
            <a:r>
              <a:rPr lang="zh-CN" altLang="en-US" sz="1400"/>
              <a:t>年</a:t>
            </a:r>
            <a:r>
              <a:rPr lang="en-US" altLang="zh-CN" sz="1400"/>
              <a:t>1</a:t>
            </a:r>
            <a:r>
              <a:rPr lang="zh-CN" altLang="en-US" sz="1400"/>
              <a:t>月</a:t>
            </a:r>
            <a:r>
              <a:rPr lang="en-US" altLang="zh-CN" sz="1400"/>
              <a:t>18</a:t>
            </a:r>
            <a:r>
              <a:rPr lang="zh-CN" altLang="en-US" sz="1400"/>
              <a:t>日，是萧山区惟一拥有新闻采编发布权的综合性门户网站，是萧山人了解本地信息、萧山区外了解萧山的最佳平台。 　　</a:t>
            </a:r>
            <a:endParaRPr lang="en-US" altLang="zh-CN" sz="1400"/>
          </a:p>
          <a:p>
            <a:pPr>
              <a:lnSpc>
                <a:spcPct val="125000"/>
              </a:lnSpc>
            </a:pPr>
            <a:endParaRPr lang="en-US" altLang="zh-CN" sz="1400"/>
          </a:p>
          <a:p>
            <a:pPr>
              <a:lnSpc>
                <a:spcPct val="125000"/>
              </a:lnSpc>
            </a:pPr>
            <a:r>
              <a:rPr lang="en-US" altLang="zh-CN" sz="1400"/>
              <a:t>2007</a:t>
            </a:r>
            <a:r>
              <a:rPr lang="zh-CN" altLang="en-US" sz="1400"/>
              <a:t>年，萧山网荣居全国县市区域报新闻网站“十佳网站”之首，成为全国县市“第一网”；</a:t>
            </a:r>
            <a:r>
              <a:rPr lang="en-US" altLang="zh-CN" sz="1400"/>
              <a:t>2008</a:t>
            </a:r>
            <a:r>
              <a:rPr lang="zh-CN" altLang="en-US" sz="1400"/>
              <a:t>年荣获全省文明办网示范单位称号。</a:t>
            </a:r>
            <a:r>
              <a:rPr lang="en-US" altLang="zh-CN" sz="1400"/>
              <a:t>2009</a:t>
            </a:r>
            <a:r>
              <a:rPr lang="zh-CN" altLang="en-US" sz="1400"/>
              <a:t>年获得“全省县市报最佳新闻网站”称号，</a:t>
            </a:r>
            <a:r>
              <a:rPr lang="en-US" altLang="zh-CN" sz="1400"/>
              <a:t>2010</a:t>
            </a:r>
            <a:r>
              <a:rPr lang="zh-CN" altLang="en-US" sz="1400"/>
              <a:t>年，先后被评为杭州市首届文明办网示范网站、浙江省文化传播创新十佳网站。</a:t>
            </a:r>
          </a:p>
          <a:p>
            <a:pPr>
              <a:lnSpc>
                <a:spcPct val="125000"/>
              </a:lnSpc>
            </a:pPr>
            <a:endParaRPr lang="zh-CN" altLang="en-US"/>
          </a:p>
        </p:txBody>
      </p:sp>
    </p:spTree>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quarter" idx="10"/>
          </p:nvPr>
        </p:nvSpPr>
        <p:spPr/>
        <p:txBody>
          <a:bodyPr/>
          <a:lstStyle/>
          <a:p>
            <a:pPr>
              <a:defRPr/>
            </a:pPr>
            <a:fld id="{6F44FB70-BAB4-4470-977B-FB9D94862813}" type="datetime1">
              <a:rPr lang="zh-CN" altLang="en-US" smtClean="0"/>
              <a:pPr>
                <a:defRPr/>
              </a:pPr>
              <a:t>2014-5-23</a:t>
            </a:fld>
            <a:endParaRPr lang="zh-CN" altLang="en-US" sz="1800">
              <a:solidFill>
                <a:schemeClr val="tx1"/>
              </a:solidFill>
              <a:ea typeface="宋体" pitchFamily="2" charset="-122"/>
            </a:endParaRPr>
          </a:p>
        </p:txBody>
      </p:sp>
      <p:sp>
        <p:nvSpPr>
          <p:cNvPr id="7" name="矩形 6"/>
          <p:cNvSpPr/>
          <p:nvPr/>
        </p:nvSpPr>
        <p:spPr>
          <a:xfrm>
            <a:off x="-107950" y="2317750"/>
            <a:ext cx="9396413" cy="1079500"/>
          </a:xfrm>
          <a:prstGeom prst="rect">
            <a:avLst/>
          </a:prstGeom>
          <a:solidFill>
            <a:schemeClr val="bg1">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4000" b="1" dirty="0">
                <a:solidFill>
                  <a:schemeClr val="tx1"/>
                </a:solidFill>
              </a:rPr>
              <a:t>传统媒体转型升级</a:t>
            </a:r>
          </a:p>
        </p:txBody>
      </p:sp>
      <p:pic>
        <p:nvPicPr>
          <p:cNvPr id="32771" name="Picture 2"/>
          <p:cNvPicPr>
            <a:picLocks noChangeAspect="1" noChangeArrowheads="1"/>
          </p:cNvPicPr>
          <p:nvPr/>
        </p:nvPicPr>
        <p:blipFill>
          <a:blip r:embed="rId2"/>
          <a:srcRect/>
          <a:stretch>
            <a:fillRect/>
          </a:stretch>
        </p:blipFill>
        <p:spPr bwMode="auto">
          <a:xfrm>
            <a:off x="-73025" y="3397250"/>
            <a:ext cx="9291638" cy="182563"/>
          </a:xfrm>
          <a:prstGeom prst="rect">
            <a:avLst/>
          </a:prstGeom>
          <a:noFill/>
          <a:ln w="9525">
            <a:noFill/>
            <a:miter lim="800000"/>
            <a:headEnd/>
            <a:tailEnd/>
          </a:ln>
        </p:spPr>
      </p:pic>
      <p:pic>
        <p:nvPicPr>
          <p:cNvPr id="32772" name="Picture 3"/>
          <p:cNvPicPr>
            <a:picLocks noChangeAspect="1" noChangeArrowheads="1"/>
          </p:cNvPicPr>
          <p:nvPr/>
        </p:nvPicPr>
        <p:blipFill>
          <a:blip r:embed="rId3"/>
          <a:srcRect/>
          <a:stretch>
            <a:fillRect/>
          </a:stretch>
        </p:blipFill>
        <p:spPr bwMode="auto">
          <a:xfrm>
            <a:off x="8062913" y="0"/>
            <a:ext cx="1073150" cy="1274763"/>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quarter" idx="10"/>
          </p:nvPr>
        </p:nvSpPr>
        <p:spPr/>
        <p:txBody>
          <a:bodyPr/>
          <a:lstStyle/>
          <a:p>
            <a:pPr>
              <a:defRPr/>
            </a:pPr>
            <a:fld id="{6F44FB70-BAB4-4470-977B-FB9D94862813}" type="datetime1">
              <a:rPr lang="zh-CN" altLang="en-US" smtClean="0"/>
              <a:pPr>
                <a:defRPr/>
              </a:pPr>
              <a:t>2014-5-23</a:t>
            </a:fld>
            <a:endParaRPr lang="zh-CN" altLang="en-US" sz="1800">
              <a:solidFill>
                <a:schemeClr val="tx1"/>
              </a:solidFill>
              <a:ea typeface="宋体" pitchFamily="2" charset="-122"/>
            </a:endParaRPr>
          </a:p>
        </p:txBody>
      </p:sp>
      <p:pic>
        <p:nvPicPr>
          <p:cNvPr id="33794" name="Picture 2"/>
          <p:cNvPicPr>
            <a:picLocks noChangeAspect="1" noChangeArrowheads="1"/>
          </p:cNvPicPr>
          <p:nvPr/>
        </p:nvPicPr>
        <p:blipFill>
          <a:blip r:embed="rId2"/>
          <a:srcRect/>
          <a:stretch>
            <a:fillRect/>
          </a:stretch>
        </p:blipFill>
        <p:spPr bwMode="auto">
          <a:xfrm>
            <a:off x="8061325" y="0"/>
            <a:ext cx="1073150" cy="1274763"/>
          </a:xfrm>
          <a:prstGeom prst="rect">
            <a:avLst/>
          </a:prstGeom>
          <a:noFill/>
          <a:ln w="9525">
            <a:noFill/>
            <a:miter lim="800000"/>
            <a:headEnd/>
            <a:tailEnd/>
          </a:ln>
        </p:spPr>
      </p:pic>
      <p:sp>
        <p:nvSpPr>
          <p:cNvPr id="33795" name="TextBox 4"/>
          <p:cNvSpPr>
            <a:spLocks noChangeArrowheads="1"/>
          </p:cNvSpPr>
          <p:nvPr/>
        </p:nvSpPr>
        <p:spPr bwMode="auto">
          <a:xfrm>
            <a:off x="439738" y="577850"/>
            <a:ext cx="2497137" cy="400050"/>
          </a:xfrm>
          <a:prstGeom prst="rect">
            <a:avLst/>
          </a:prstGeom>
          <a:solidFill>
            <a:srgbClr val="827C7A"/>
          </a:solidFill>
          <a:ln w="9525">
            <a:noFill/>
            <a:miter lim="800000"/>
            <a:headEnd/>
            <a:tailEnd/>
          </a:ln>
        </p:spPr>
        <p:txBody>
          <a:bodyPr>
            <a:spAutoFit/>
          </a:bodyPr>
          <a:lstStyle/>
          <a:p>
            <a:r>
              <a:rPr lang="zh-CN" altLang="en-US" sz="2000" b="1">
                <a:solidFill>
                  <a:schemeClr val="bg1"/>
                </a:solidFill>
                <a:latin typeface="微软雅黑"/>
              </a:rPr>
              <a:t>杭州日报融媒体集群</a:t>
            </a:r>
          </a:p>
        </p:txBody>
      </p:sp>
      <p:sp>
        <p:nvSpPr>
          <p:cNvPr id="15" name="矩形 5"/>
          <p:cNvSpPr>
            <a:spLocks noChangeArrowheads="1"/>
          </p:cNvSpPr>
          <p:nvPr/>
        </p:nvSpPr>
        <p:spPr bwMode="auto">
          <a:xfrm>
            <a:off x="222250" y="588963"/>
            <a:ext cx="215900" cy="400050"/>
          </a:xfrm>
          <a:prstGeom prst="rect">
            <a:avLst/>
          </a:prstGeom>
          <a:solidFill>
            <a:schemeClr val="accent2">
              <a:lumMod val="50000"/>
            </a:schemeClr>
          </a:solidFill>
          <a:ln w="25400">
            <a:noFill/>
            <a:miter lim="800000"/>
            <a:headEnd/>
            <a:tailEnd/>
          </a:ln>
        </p:spPr>
        <p:txBody>
          <a:bodyPr anchor="ctr"/>
          <a:lstStyle/>
          <a:p>
            <a:pPr algn="ctr">
              <a:defRPr/>
            </a:pPr>
            <a:endParaRPr lang="zh-CN" altLang="zh-CN">
              <a:solidFill>
                <a:srgbClr val="FFFFFF"/>
              </a:solidFill>
              <a:latin typeface="Arial" pitchFamily="34" charset="0"/>
              <a:ea typeface="微软雅黑" pitchFamily="34" charset="-122"/>
              <a:cs typeface="+mn-cs"/>
            </a:endParaRPr>
          </a:p>
        </p:txBody>
      </p:sp>
      <p:sp>
        <p:nvSpPr>
          <p:cNvPr id="33797" name="直接连接符 6"/>
          <p:cNvSpPr>
            <a:spLocks noChangeShapeType="1"/>
          </p:cNvSpPr>
          <p:nvPr/>
        </p:nvSpPr>
        <p:spPr bwMode="auto">
          <a:xfrm>
            <a:off x="438150" y="588963"/>
            <a:ext cx="1588" cy="400050"/>
          </a:xfrm>
          <a:prstGeom prst="line">
            <a:avLst/>
          </a:prstGeom>
          <a:noFill/>
          <a:ln w="9525">
            <a:solidFill>
              <a:schemeClr val="bg1"/>
            </a:solidFill>
            <a:round/>
            <a:headEnd/>
            <a:tailEnd/>
          </a:ln>
        </p:spPr>
        <p:txBody>
          <a:bodyPr/>
          <a:lstStyle/>
          <a:p>
            <a:endParaRPr lang="zh-CN" altLang="en-US"/>
          </a:p>
        </p:txBody>
      </p:sp>
      <p:pic>
        <p:nvPicPr>
          <p:cNvPr id="2057" name="Picture 9"/>
          <p:cNvPicPr>
            <a:picLocks noChangeAspect="1" noChangeArrowheads="1"/>
          </p:cNvPicPr>
          <p:nvPr/>
        </p:nvPicPr>
        <p:blipFill>
          <a:blip r:embed="rId3"/>
          <a:srcRect/>
          <a:stretch>
            <a:fillRect/>
          </a:stretch>
        </p:blipFill>
        <p:spPr bwMode="auto">
          <a:xfrm>
            <a:off x="2916238" y="4225925"/>
            <a:ext cx="3209925" cy="1089025"/>
          </a:xfrm>
          <a:prstGeom prst="rect">
            <a:avLst/>
          </a:prstGeom>
          <a:ln>
            <a:noFill/>
          </a:ln>
          <a:effectLst>
            <a:outerShdw blurRad="190500" algn="tl" rotWithShape="0">
              <a:srgbClr val="000000">
                <a:alpha val="70000"/>
              </a:srgbClr>
            </a:outerShdw>
          </a:effectLst>
          <a:extLst/>
        </p:spPr>
      </p:pic>
      <p:pic>
        <p:nvPicPr>
          <p:cNvPr id="33799" name="Picture 2"/>
          <p:cNvPicPr>
            <a:picLocks noChangeAspect="1" noChangeArrowheads="1"/>
          </p:cNvPicPr>
          <p:nvPr/>
        </p:nvPicPr>
        <p:blipFill>
          <a:blip r:embed="rId4"/>
          <a:srcRect/>
          <a:stretch>
            <a:fillRect/>
          </a:stretch>
        </p:blipFill>
        <p:spPr bwMode="auto">
          <a:xfrm>
            <a:off x="10548938" y="2654300"/>
            <a:ext cx="857250" cy="857250"/>
          </a:xfrm>
          <a:prstGeom prst="rect">
            <a:avLst/>
          </a:prstGeom>
          <a:noFill/>
          <a:ln w="9525">
            <a:noFill/>
            <a:miter lim="800000"/>
            <a:headEnd/>
            <a:tailEnd/>
          </a:ln>
        </p:spPr>
      </p:pic>
      <p:pic>
        <p:nvPicPr>
          <p:cNvPr id="1026" name="Picture 2"/>
          <p:cNvPicPr>
            <a:picLocks noChangeAspect="1" noChangeArrowheads="1"/>
          </p:cNvPicPr>
          <p:nvPr/>
        </p:nvPicPr>
        <p:blipFill>
          <a:blip r:embed="rId5"/>
          <a:srcRect/>
          <a:stretch>
            <a:fillRect/>
          </a:stretch>
        </p:blipFill>
        <p:spPr bwMode="auto">
          <a:xfrm>
            <a:off x="2916238" y="1633538"/>
            <a:ext cx="3238500" cy="2181225"/>
          </a:xfrm>
          <a:prstGeom prst="rect">
            <a:avLst/>
          </a:prstGeom>
          <a:ln>
            <a:noFill/>
          </a:ln>
          <a:effectLst>
            <a:outerShdw blurRad="190500" algn="tl" rotWithShape="0">
              <a:srgbClr val="000000">
                <a:alpha val="70000"/>
              </a:srgbClr>
            </a:outerShdw>
          </a:effectLst>
          <a:extLst/>
        </p:spPr>
      </p:pic>
      <p:pic>
        <p:nvPicPr>
          <p:cNvPr id="1027" name="Picture 3"/>
          <p:cNvPicPr>
            <a:picLocks noChangeAspect="1" noChangeArrowheads="1"/>
          </p:cNvPicPr>
          <p:nvPr/>
        </p:nvPicPr>
        <p:blipFill>
          <a:blip r:embed="rId6"/>
          <a:srcRect/>
          <a:stretch>
            <a:fillRect/>
          </a:stretch>
        </p:blipFill>
        <p:spPr bwMode="auto">
          <a:xfrm>
            <a:off x="250825" y="1633538"/>
            <a:ext cx="2341563" cy="3624262"/>
          </a:xfrm>
          <a:prstGeom prst="rect">
            <a:avLst/>
          </a:prstGeom>
          <a:ln>
            <a:noFill/>
          </a:ln>
          <a:effectLst>
            <a:outerShdw blurRad="190500" algn="tl" rotWithShape="0">
              <a:srgbClr val="000000">
                <a:alpha val="70000"/>
              </a:srgbClr>
            </a:outerShdw>
          </a:effectLst>
          <a:extLst/>
        </p:spPr>
      </p:pic>
      <p:pic>
        <p:nvPicPr>
          <p:cNvPr id="33802" name="Picture 4"/>
          <p:cNvPicPr>
            <a:picLocks noChangeAspect="1" noChangeArrowheads="1"/>
          </p:cNvPicPr>
          <p:nvPr/>
        </p:nvPicPr>
        <p:blipFill>
          <a:blip r:embed="rId7"/>
          <a:srcRect l="5457" r="4346"/>
          <a:stretch>
            <a:fillRect/>
          </a:stretch>
        </p:blipFill>
        <p:spPr bwMode="auto">
          <a:xfrm>
            <a:off x="6443663" y="1633538"/>
            <a:ext cx="2243137" cy="3879850"/>
          </a:xfrm>
          <a:prstGeom prst="rect">
            <a:avLst/>
          </a:prstGeom>
          <a:noFill/>
          <a:ln w="9525">
            <a:noFill/>
            <a:miter lim="800000"/>
            <a:headEnd/>
            <a:tailEnd/>
          </a:ln>
        </p:spPr>
      </p:pic>
      <p:sp>
        <p:nvSpPr>
          <p:cNvPr id="33803" name="TextBox 1"/>
          <p:cNvSpPr txBox="1">
            <a:spLocks noChangeArrowheads="1"/>
          </p:cNvSpPr>
          <p:nvPr/>
        </p:nvSpPr>
        <p:spPr bwMode="auto">
          <a:xfrm>
            <a:off x="3059113" y="1273175"/>
            <a:ext cx="895350" cy="304800"/>
          </a:xfrm>
          <a:prstGeom prst="rect">
            <a:avLst/>
          </a:prstGeom>
          <a:noFill/>
          <a:ln w="9525">
            <a:noFill/>
            <a:miter lim="800000"/>
            <a:headEnd/>
            <a:tailEnd/>
          </a:ln>
        </p:spPr>
        <p:txBody>
          <a:bodyPr wrap="none">
            <a:spAutoFit/>
          </a:bodyPr>
          <a:lstStyle/>
          <a:p>
            <a:r>
              <a:rPr lang="zh-CN" altLang="en-US" sz="1400"/>
              <a:t>杭报在线</a:t>
            </a:r>
          </a:p>
        </p:txBody>
      </p:sp>
      <p:sp>
        <p:nvSpPr>
          <p:cNvPr id="33804" name="TextBox 16"/>
          <p:cNvSpPr txBox="1">
            <a:spLocks noChangeArrowheads="1"/>
          </p:cNvSpPr>
          <p:nvPr/>
        </p:nvSpPr>
        <p:spPr bwMode="auto">
          <a:xfrm>
            <a:off x="2987675" y="3937000"/>
            <a:ext cx="1250950" cy="304800"/>
          </a:xfrm>
          <a:prstGeom prst="rect">
            <a:avLst/>
          </a:prstGeom>
          <a:noFill/>
          <a:ln w="9525">
            <a:noFill/>
            <a:miter lim="800000"/>
            <a:headEnd/>
            <a:tailEnd/>
          </a:ln>
        </p:spPr>
        <p:txBody>
          <a:bodyPr wrap="none">
            <a:spAutoFit/>
          </a:bodyPr>
          <a:lstStyle/>
          <a:p>
            <a:r>
              <a:rPr lang="zh-CN" altLang="en-US" sz="1400"/>
              <a:t>杭报官方微博</a:t>
            </a:r>
          </a:p>
        </p:txBody>
      </p:sp>
      <p:sp>
        <p:nvSpPr>
          <p:cNvPr id="33805" name="TextBox 17"/>
          <p:cNvSpPr txBox="1">
            <a:spLocks noChangeArrowheads="1"/>
          </p:cNvSpPr>
          <p:nvPr/>
        </p:nvSpPr>
        <p:spPr bwMode="auto">
          <a:xfrm>
            <a:off x="323850" y="1344613"/>
            <a:ext cx="895350" cy="304800"/>
          </a:xfrm>
          <a:prstGeom prst="rect">
            <a:avLst/>
          </a:prstGeom>
          <a:noFill/>
          <a:ln w="9525">
            <a:noFill/>
            <a:miter lim="800000"/>
            <a:headEnd/>
            <a:tailEnd/>
          </a:ln>
        </p:spPr>
        <p:txBody>
          <a:bodyPr>
            <a:spAutoFit/>
          </a:bodyPr>
          <a:lstStyle/>
          <a:p>
            <a:r>
              <a:rPr lang="zh-CN" altLang="en-US" sz="1400"/>
              <a:t>杭州日报</a:t>
            </a:r>
          </a:p>
        </p:txBody>
      </p:sp>
      <p:sp>
        <p:nvSpPr>
          <p:cNvPr id="33806" name="TextBox 18"/>
          <p:cNvSpPr txBox="1">
            <a:spLocks noChangeArrowheads="1"/>
          </p:cNvSpPr>
          <p:nvPr/>
        </p:nvSpPr>
        <p:spPr bwMode="auto">
          <a:xfrm>
            <a:off x="6443663" y="1273175"/>
            <a:ext cx="717550" cy="304800"/>
          </a:xfrm>
          <a:prstGeom prst="rect">
            <a:avLst/>
          </a:prstGeom>
          <a:noFill/>
          <a:ln w="9525">
            <a:noFill/>
            <a:miter lim="800000"/>
            <a:headEnd/>
            <a:tailEnd/>
          </a:ln>
        </p:spPr>
        <p:txBody>
          <a:bodyPr wrap="none">
            <a:spAutoFit/>
          </a:bodyPr>
          <a:lstStyle/>
          <a:p>
            <a:r>
              <a:rPr lang="zh-CN" altLang="en-US" sz="1400"/>
              <a:t>城市通</a:t>
            </a:r>
          </a:p>
        </p:txBody>
      </p:sp>
      <p:sp>
        <p:nvSpPr>
          <p:cNvPr id="33807" name="Text Box 16"/>
          <p:cNvSpPr txBox="1">
            <a:spLocks noChangeArrowheads="1"/>
          </p:cNvSpPr>
          <p:nvPr/>
        </p:nvSpPr>
        <p:spPr bwMode="auto">
          <a:xfrm>
            <a:off x="4067175" y="625475"/>
            <a:ext cx="3671888" cy="641350"/>
          </a:xfrm>
          <a:prstGeom prst="rect">
            <a:avLst/>
          </a:prstGeom>
          <a:noFill/>
          <a:ln w="9525">
            <a:noFill/>
            <a:miter lim="800000"/>
            <a:headEnd/>
            <a:tailEnd/>
          </a:ln>
        </p:spPr>
        <p:txBody>
          <a:bodyPr>
            <a:spAutoFit/>
          </a:bodyPr>
          <a:lstStyle/>
          <a:p>
            <a:pPr>
              <a:spcBef>
                <a:spcPct val="50000"/>
              </a:spcBef>
            </a:pPr>
            <a:r>
              <a:rPr lang="zh-CN" altLang="en-US"/>
              <a:t>杭州日报综合经济实力名列全国省会城市、副省级城市党报前三强。</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圆角矩形 86"/>
          <p:cNvSpPr/>
          <p:nvPr/>
        </p:nvSpPr>
        <p:spPr>
          <a:xfrm>
            <a:off x="5003800" y="1057275"/>
            <a:ext cx="612775" cy="574675"/>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zh-CN" altLang="en-US"/>
          </a:p>
        </p:txBody>
      </p:sp>
      <p:sp>
        <p:nvSpPr>
          <p:cNvPr id="86" name="圆角矩形 85"/>
          <p:cNvSpPr/>
          <p:nvPr/>
        </p:nvSpPr>
        <p:spPr>
          <a:xfrm>
            <a:off x="7235825" y="1128713"/>
            <a:ext cx="576263" cy="576262"/>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zh-CN" altLang="en-US"/>
          </a:p>
        </p:txBody>
      </p:sp>
      <p:sp>
        <p:nvSpPr>
          <p:cNvPr id="85" name="圆角矩形 84"/>
          <p:cNvSpPr/>
          <p:nvPr/>
        </p:nvSpPr>
        <p:spPr>
          <a:xfrm>
            <a:off x="6227763" y="3794125"/>
            <a:ext cx="649287" cy="5032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zh-CN" altLang="en-US"/>
          </a:p>
        </p:txBody>
      </p:sp>
      <p:sp>
        <p:nvSpPr>
          <p:cNvPr id="83" name="圆角矩形 82"/>
          <p:cNvSpPr/>
          <p:nvPr/>
        </p:nvSpPr>
        <p:spPr>
          <a:xfrm>
            <a:off x="7308850" y="2281238"/>
            <a:ext cx="692150" cy="647700"/>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zh-CN" altLang="en-US"/>
          </a:p>
        </p:txBody>
      </p:sp>
      <p:sp>
        <p:nvSpPr>
          <p:cNvPr id="82" name="圆角矩形 81"/>
          <p:cNvSpPr/>
          <p:nvPr/>
        </p:nvSpPr>
        <p:spPr>
          <a:xfrm>
            <a:off x="6156325" y="2352675"/>
            <a:ext cx="692150" cy="646113"/>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zh-CN" altLang="en-US"/>
          </a:p>
        </p:txBody>
      </p:sp>
      <p:sp>
        <p:nvSpPr>
          <p:cNvPr id="81" name="圆角矩形 80"/>
          <p:cNvSpPr/>
          <p:nvPr/>
        </p:nvSpPr>
        <p:spPr>
          <a:xfrm>
            <a:off x="6084888" y="1057275"/>
            <a:ext cx="649287" cy="600075"/>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zh-CN" altLang="en-US"/>
          </a:p>
        </p:txBody>
      </p:sp>
      <p:sp>
        <p:nvSpPr>
          <p:cNvPr id="11" name="圆角矩形 10"/>
          <p:cNvSpPr/>
          <p:nvPr/>
        </p:nvSpPr>
        <p:spPr>
          <a:xfrm>
            <a:off x="5003800" y="2352675"/>
            <a:ext cx="574675" cy="576263"/>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zh-CN" altLang="en-US"/>
          </a:p>
        </p:txBody>
      </p:sp>
      <p:sp>
        <p:nvSpPr>
          <p:cNvPr id="38" name="单圆角矩形 37"/>
          <p:cNvSpPr/>
          <p:nvPr/>
        </p:nvSpPr>
        <p:spPr>
          <a:xfrm>
            <a:off x="611560" y="4585692"/>
            <a:ext cx="635057" cy="247382"/>
          </a:xfrm>
          <a:prstGeom prst="snip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a:p>
        </p:txBody>
      </p:sp>
      <p:sp>
        <p:nvSpPr>
          <p:cNvPr id="37" name="单圆角矩形 36"/>
          <p:cNvSpPr/>
          <p:nvPr/>
        </p:nvSpPr>
        <p:spPr>
          <a:xfrm>
            <a:off x="439738" y="3978270"/>
            <a:ext cx="919060" cy="247382"/>
          </a:xfrm>
          <a:prstGeom prst="snip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a:p>
        </p:txBody>
      </p:sp>
      <p:sp>
        <p:nvSpPr>
          <p:cNvPr id="36" name="单圆角矩形 35"/>
          <p:cNvSpPr/>
          <p:nvPr/>
        </p:nvSpPr>
        <p:spPr>
          <a:xfrm>
            <a:off x="615568" y="2401897"/>
            <a:ext cx="720080" cy="247382"/>
          </a:xfrm>
          <a:prstGeom prst="snip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a:p>
        </p:txBody>
      </p:sp>
      <p:sp>
        <p:nvSpPr>
          <p:cNvPr id="9" name="单圆角矩形 8"/>
          <p:cNvSpPr/>
          <p:nvPr/>
        </p:nvSpPr>
        <p:spPr>
          <a:xfrm>
            <a:off x="619250" y="1489348"/>
            <a:ext cx="720080" cy="247382"/>
          </a:xfrm>
          <a:prstGeom prst="snip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a:p>
        </p:txBody>
      </p:sp>
      <p:sp>
        <p:nvSpPr>
          <p:cNvPr id="3" name="日期占位符 2"/>
          <p:cNvSpPr>
            <a:spLocks noGrp="1"/>
          </p:cNvSpPr>
          <p:nvPr>
            <p:ph type="dt" sz="quarter" idx="10"/>
          </p:nvPr>
        </p:nvSpPr>
        <p:spPr/>
        <p:txBody>
          <a:bodyPr/>
          <a:lstStyle/>
          <a:p>
            <a:pPr>
              <a:defRPr/>
            </a:pPr>
            <a:fld id="{6F44FB70-BAB4-4470-977B-FB9D94862813}" type="datetime1">
              <a:rPr lang="zh-CN" altLang="en-US" smtClean="0"/>
              <a:pPr>
                <a:defRPr/>
              </a:pPr>
              <a:t>2014-5-23</a:t>
            </a:fld>
            <a:endParaRPr lang="zh-CN" altLang="en-US" sz="1800">
              <a:solidFill>
                <a:schemeClr val="tx1"/>
              </a:solidFill>
              <a:ea typeface="宋体" pitchFamily="2" charset="-122"/>
            </a:endParaRPr>
          </a:p>
        </p:txBody>
      </p:sp>
      <p:pic>
        <p:nvPicPr>
          <p:cNvPr id="34838" name="Picture 2"/>
          <p:cNvPicPr>
            <a:picLocks noChangeAspect="1" noChangeArrowheads="1"/>
          </p:cNvPicPr>
          <p:nvPr/>
        </p:nvPicPr>
        <p:blipFill>
          <a:blip r:embed="rId2"/>
          <a:srcRect/>
          <a:stretch>
            <a:fillRect/>
          </a:stretch>
        </p:blipFill>
        <p:spPr bwMode="auto">
          <a:xfrm>
            <a:off x="8061325" y="0"/>
            <a:ext cx="1073150" cy="1274763"/>
          </a:xfrm>
          <a:prstGeom prst="rect">
            <a:avLst/>
          </a:prstGeom>
          <a:noFill/>
          <a:ln w="9525">
            <a:noFill/>
            <a:miter lim="800000"/>
            <a:headEnd/>
            <a:tailEnd/>
          </a:ln>
        </p:spPr>
      </p:pic>
      <p:sp>
        <p:nvSpPr>
          <p:cNvPr id="34839" name="TextBox 4"/>
          <p:cNvSpPr>
            <a:spLocks noChangeArrowheads="1"/>
          </p:cNvSpPr>
          <p:nvPr/>
        </p:nvSpPr>
        <p:spPr bwMode="auto">
          <a:xfrm>
            <a:off x="439738" y="577850"/>
            <a:ext cx="2497137" cy="400050"/>
          </a:xfrm>
          <a:prstGeom prst="rect">
            <a:avLst/>
          </a:prstGeom>
          <a:solidFill>
            <a:srgbClr val="827C7A"/>
          </a:solidFill>
          <a:ln w="9525">
            <a:noFill/>
            <a:miter lim="800000"/>
            <a:headEnd/>
            <a:tailEnd/>
          </a:ln>
        </p:spPr>
        <p:txBody>
          <a:bodyPr>
            <a:spAutoFit/>
          </a:bodyPr>
          <a:lstStyle/>
          <a:p>
            <a:r>
              <a:rPr lang="zh-CN" altLang="en-US" sz="2000" b="1">
                <a:solidFill>
                  <a:schemeClr val="bg1"/>
                </a:solidFill>
                <a:latin typeface="微软雅黑"/>
              </a:rPr>
              <a:t>都市快报全媒体集群</a:t>
            </a:r>
          </a:p>
        </p:txBody>
      </p:sp>
      <p:sp>
        <p:nvSpPr>
          <p:cNvPr id="10" name="矩形 5"/>
          <p:cNvSpPr>
            <a:spLocks noChangeArrowheads="1"/>
          </p:cNvSpPr>
          <p:nvPr/>
        </p:nvSpPr>
        <p:spPr bwMode="auto">
          <a:xfrm>
            <a:off x="222250" y="588963"/>
            <a:ext cx="215900" cy="400050"/>
          </a:xfrm>
          <a:prstGeom prst="rect">
            <a:avLst/>
          </a:prstGeom>
          <a:solidFill>
            <a:schemeClr val="accent2">
              <a:lumMod val="50000"/>
            </a:schemeClr>
          </a:solidFill>
          <a:ln w="25400">
            <a:noFill/>
            <a:miter lim="800000"/>
            <a:headEnd/>
            <a:tailEnd/>
          </a:ln>
        </p:spPr>
        <p:txBody>
          <a:bodyPr anchor="ctr"/>
          <a:lstStyle/>
          <a:p>
            <a:pPr algn="ctr">
              <a:defRPr/>
            </a:pPr>
            <a:endParaRPr lang="zh-CN" altLang="zh-CN">
              <a:solidFill>
                <a:srgbClr val="FFFFFF"/>
              </a:solidFill>
              <a:latin typeface="Arial" pitchFamily="34" charset="0"/>
              <a:ea typeface="微软雅黑" pitchFamily="34" charset="-122"/>
              <a:cs typeface="+mn-cs"/>
            </a:endParaRPr>
          </a:p>
        </p:txBody>
      </p:sp>
      <p:sp>
        <p:nvSpPr>
          <p:cNvPr id="34841" name="直接连接符 6"/>
          <p:cNvSpPr>
            <a:spLocks noChangeShapeType="1"/>
          </p:cNvSpPr>
          <p:nvPr/>
        </p:nvSpPr>
        <p:spPr bwMode="auto">
          <a:xfrm>
            <a:off x="438150" y="588963"/>
            <a:ext cx="1588" cy="400050"/>
          </a:xfrm>
          <a:prstGeom prst="line">
            <a:avLst/>
          </a:prstGeom>
          <a:noFill/>
          <a:ln w="9525">
            <a:solidFill>
              <a:schemeClr val="bg1"/>
            </a:solidFill>
            <a:round/>
            <a:headEnd/>
            <a:tailEnd/>
          </a:ln>
        </p:spPr>
        <p:txBody>
          <a:bodyPr/>
          <a:lstStyle/>
          <a:p>
            <a:endParaRPr lang="zh-CN" altLang="en-US"/>
          </a:p>
        </p:txBody>
      </p:sp>
      <p:pic>
        <p:nvPicPr>
          <p:cNvPr id="34842" name="Picture 2"/>
          <p:cNvPicPr>
            <a:picLocks noChangeAspect="1" noChangeArrowheads="1"/>
          </p:cNvPicPr>
          <p:nvPr/>
        </p:nvPicPr>
        <p:blipFill>
          <a:blip r:embed="rId3"/>
          <a:srcRect l="14304" t="38483" r="65675" b="51489"/>
          <a:stretch>
            <a:fillRect/>
          </a:stretch>
        </p:blipFill>
        <p:spPr bwMode="auto">
          <a:xfrm>
            <a:off x="1406525" y="2238375"/>
            <a:ext cx="933450" cy="619125"/>
          </a:xfrm>
          <a:prstGeom prst="rect">
            <a:avLst/>
          </a:prstGeom>
          <a:noFill/>
          <a:ln w="9525">
            <a:noFill/>
            <a:miter lim="800000"/>
            <a:headEnd/>
            <a:tailEnd/>
          </a:ln>
        </p:spPr>
      </p:pic>
      <p:pic>
        <p:nvPicPr>
          <p:cNvPr id="34843" name="Picture 2"/>
          <p:cNvPicPr>
            <a:picLocks noChangeAspect="1" noChangeArrowheads="1"/>
          </p:cNvPicPr>
          <p:nvPr/>
        </p:nvPicPr>
        <p:blipFill>
          <a:blip r:embed="rId3"/>
          <a:srcRect l="15323" t="58168" r="62640" b="34515"/>
          <a:stretch>
            <a:fillRect/>
          </a:stretch>
        </p:blipFill>
        <p:spPr bwMode="auto">
          <a:xfrm>
            <a:off x="1358900" y="3941763"/>
            <a:ext cx="928688" cy="407987"/>
          </a:xfrm>
          <a:prstGeom prst="rect">
            <a:avLst/>
          </a:prstGeom>
          <a:noFill/>
          <a:ln w="9525">
            <a:noFill/>
            <a:miter lim="800000"/>
            <a:headEnd/>
            <a:tailEnd/>
          </a:ln>
        </p:spPr>
      </p:pic>
      <p:pic>
        <p:nvPicPr>
          <p:cNvPr id="34844" name="Picture 2"/>
          <p:cNvPicPr>
            <a:picLocks noChangeAspect="1" noChangeArrowheads="1"/>
          </p:cNvPicPr>
          <p:nvPr/>
        </p:nvPicPr>
        <p:blipFill>
          <a:blip r:embed="rId3"/>
          <a:srcRect l="63937" t="66519" r="11995" b="26366"/>
          <a:stretch>
            <a:fillRect/>
          </a:stretch>
        </p:blipFill>
        <p:spPr bwMode="auto">
          <a:xfrm>
            <a:off x="1284288" y="2889250"/>
            <a:ext cx="1055687" cy="412750"/>
          </a:xfrm>
          <a:prstGeom prst="rect">
            <a:avLst/>
          </a:prstGeom>
          <a:noFill/>
          <a:ln w="9525">
            <a:noFill/>
            <a:miter lim="800000"/>
            <a:headEnd/>
            <a:tailEnd/>
          </a:ln>
        </p:spPr>
      </p:pic>
      <p:pic>
        <p:nvPicPr>
          <p:cNvPr id="34845" name="Picture 2"/>
          <p:cNvPicPr>
            <a:picLocks noChangeAspect="1" noChangeArrowheads="1"/>
          </p:cNvPicPr>
          <p:nvPr/>
        </p:nvPicPr>
        <p:blipFill>
          <a:blip r:embed="rId3"/>
          <a:srcRect l="40675" t="72839" r="37456" b="20535"/>
          <a:stretch>
            <a:fillRect/>
          </a:stretch>
        </p:blipFill>
        <p:spPr bwMode="auto">
          <a:xfrm>
            <a:off x="1233488" y="3436938"/>
            <a:ext cx="1035050" cy="415925"/>
          </a:xfrm>
          <a:prstGeom prst="rect">
            <a:avLst/>
          </a:prstGeom>
          <a:noFill/>
          <a:ln w="9525">
            <a:noFill/>
            <a:miter lim="800000"/>
            <a:headEnd/>
            <a:tailEnd/>
          </a:ln>
        </p:spPr>
      </p:pic>
      <p:pic>
        <p:nvPicPr>
          <p:cNvPr id="34846" name="Picture 3"/>
          <p:cNvPicPr>
            <a:picLocks noChangeAspect="1" noChangeArrowheads="1"/>
          </p:cNvPicPr>
          <p:nvPr/>
        </p:nvPicPr>
        <p:blipFill>
          <a:blip r:embed="rId4"/>
          <a:srcRect l="42307" t="25684" r="35069" b="64232"/>
          <a:stretch>
            <a:fillRect/>
          </a:stretch>
        </p:blipFill>
        <p:spPr bwMode="auto">
          <a:xfrm>
            <a:off x="1358900" y="1335088"/>
            <a:ext cx="1071563" cy="631825"/>
          </a:xfrm>
          <a:prstGeom prst="rect">
            <a:avLst/>
          </a:prstGeom>
          <a:noFill/>
          <a:ln w="9525">
            <a:noFill/>
            <a:miter lim="800000"/>
            <a:headEnd/>
            <a:tailEnd/>
          </a:ln>
        </p:spPr>
      </p:pic>
      <p:pic>
        <p:nvPicPr>
          <p:cNvPr id="34847" name="Picture 3"/>
          <p:cNvPicPr>
            <a:picLocks noChangeAspect="1" noChangeArrowheads="1"/>
          </p:cNvPicPr>
          <p:nvPr/>
        </p:nvPicPr>
        <p:blipFill>
          <a:blip r:embed="rId4"/>
          <a:srcRect l="63406" t="31520" r="12228" b="61107"/>
          <a:stretch>
            <a:fillRect/>
          </a:stretch>
        </p:blipFill>
        <p:spPr bwMode="auto">
          <a:xfrm>
            <a:off x="2339975" y="1454150"/>
            <a:ext cx="1247775" cy="500063"/>
          </a:xfrm>
          <a:prstGeom prst="rect">
            <a:avLst/>
          </a:prstGeom>
          <a:noFill/>
          <a:ln w="9525">
            <a:noFill/>
            <a:miter lim="800000"/>
            <a:headEnd/>
            <a:tailEnd/>
          </a:ln>
        </p:spPr>
      </p:pic>
      <p:pic>
        <p:nvPicPr>
          <p:cNvPr id="34848" name="Picture 3"/>
          <p:cNvPicPr>
            <a:picLocks noChangeAspect="1" noChangeArrowheads="1"/>
          </p:cNvPicPr>
          <p:nvPr/>
        </p:nvPicPr>
        <p:blipFill>
          <a:blip r:embed="rId4"/>
          <a:srcRect l="70425" t="38171" r="5377" b="53566"/>
          <a:stretch>
            <a:fillRect/>
          </a:stretch>
        </p:blipFill>
        <p:spPr bwMode="auto">
          <a:xfrm>
            <a:off x="1241425" y="4441825"/>
            <a:ext cx="1058863" cy="479425"/>
          </a:xfrm>
          <a:prstGeom prst="rect">
            <a:avLst/>
          </a:prstGeom>
          <a:noFill/>
          <a:ln w="9525">
            <a:noFill/>
            <a:miter lim="800000"/>
            <a:headEnd/>
            <a:tailEnd/>
          </a:ln>
        </p:spPr>
      </p:pic>
      <p:pic>
        <p:nvPicPr>
          <p:cNvPr id="34849" name="Picture 3"/>
          <p:cNvPicPr>
            <a:picLocks noChangeAspect="1" noChangeArrowheads="1"/>
          </p:cNvPicPr>
          <p:nvPr/>
        </p:nvPicPr>
        <p:blipFill>
          <a:blip r:embed="rId4"/>
          <a:srcRect l="71391" t="55894" r="8253" b="35841"/>
          <a:stretch>
            <a:fillRect/>
          </a:stretch>
        </p:blipFill>
        <p:spPr bwMode="auto">
          <a:xfrm>
            <a:off x="2216150" y="3794125"/>
            <a:ext cx="1203325" cy="647700"/>
          </a:xfrm>
          <a:prstGeom prst="rect">
            <a:avLst/>
          </a:prstGeom>
          <a:noFill/>
          <a:ln w="9525">
            <a:noFill/>
            <a:miter lim="800000"/>
            <a:headEnd/>
            <a:tailEnd/>
          </a:ln>
        </p:spPr>
      </p:pic>
      <p:sp>
        <p:nvSpPr>
          <p:cNvPr id="34850" name="TextBox 1"/>
          <p:cNvSpPr txBox="1">
            <a:spLocks noChangeArrowheads="1"/>
          </p:cNvSpPr>
          <p:nvPr/>
        </p:nvSpPr>
        <p:spPr bwMode="auto">
          <a:xfrm>
            <a:off x="677863" y="1452563"/>
            <a:ext cx="603250" cy="307975"/>
          </a:xfrm>
          <a:prstGeom prst="rect">
            <a:avLst/>
          </a:prstGeom>
          <a:noFill/>
          <a:ln w="9525">
            <a:noFill/>
            <a:miter lim="800000"/>
            <a:headEnd/>
            <a:tailEnd/>
          </a:ln>
        </p:spPr>
        <p:txBody>
          <a:bodyPr wrap="none">
            <a:spAutoFit/>
          </a:bodyPr>
          <a:lstStyle/>
          <a:p>
            <a:r>
              <a:rPr lang="zh-CN" altLang="en-US" sz="1400" b="1"/>
              <a:t>报纸</a:t>
            </a:r>
            <a:r>
              <a:rPr lang="en-US" altLang="zh-CN" sz="1400" b="1"/>
              <a:t>:</a:t>
            </a:r>
            <a:endParaRPr lang="zh-CN" altLang="en-US" sz="1400" b="1"/>
          </a:p>
        </p:txBody>
      </p:sp>
      <p:cxnSp>
        <p:nvCxnSpPr>
          <p:cNvPr id="5" name="直接连接符 4"/>
          <p:cNvCxnSpPr/>
          <p:nvPr/>
        </p:nvCxnSpPr>
        <p:spPr>
          <a:xfrm>
            <a:off x="3635375" y="1273175"/>
            <a:ext cx="0" cy="3562350"/>
          </a:xfrm>
          <a:prstGeom prst="line">
            <a:avLst/>
          </a:prstGeom>
          <a:ln>
            <a:prstDash val="dash"/>
          </a:ln>
        </p:spPr>
        <p:style>
          <a:lnRef idx="2">
            <a:schemeClr val="accent5"/>
          </a:lnRef>
          <a:fillRef idx="0">
            <a:schemeClr val="accent5"/>
          </a:fillRef>
          <a:effectRef idx="1">
            <a:schemeClr val="accent5"/>
          </a:effectRef>
          <a:fontRef idx="minor">
            <a:schemeClr val="tx1"/>
          </a:fontRef>
        </p:style>
      </p:cxnSp>
      <p:sp>
        <p:nvSpPr>
          <p:cNvPr id="34852" name="TextBox 27"/>
          <p:cNvSpPr txBox="1">
            <a:spLocks noChangeArrowheads="1"/>
          </p:cNvSpPr>
          <p:nvPr/>
        </p:nvSpPr>
        <p:spPr bwMode="auto">
          <a:xfrm>
            <a:off x="690563" y="2341563"/>
            <a:ext cx="603250" cy="307975"/>
          </a:xfrm>
          <a:prstGeom prst="rect">
            <a:avLst/>
          </a:prstGeom>
          <a:noFill/>
          <a:ln w="9525">
            <a:noFill/>
            <a:miter lim="800000"/>
            <a:headEnd/>
            <a:tailEnd/>
          </a:ln>
        </p:spPr>
        <p:txBody>
          <a:bodyPr wrap="none">
            <a:spAutoFit/>
          </a:bodyPr>
          <a:lstStyle/>
          <a:p>
            <a:r>
              <a:rPr lang="zh-CN" altLang="en-US" sz="1400" b="1"/>
              <a:t>网站</a:t>
            </a:r>
            <a:r>
              <a:rPr lang="en-US" altLang="zh-CN" sz="1400" b="1"/>
              <a:t>:</a:t>
            </a:r>
            <a:endParaRPr lang="zh-CN" altLang="en-US" sz="1400" b="1"/>
          </a:p>
        </p:txBody>
      </p:sp>
      <p:pic>
        <p:nvPicPr>
          <p:cNvPr id="34853" name="Picture 3"/>
          <p:cNvPicPr>
            <a:picLocks noChangeAspect="1" noChangeArrowheads="1"/>
          </p:cNvPicPr>
          <p:nvPr/>
        </p:nvPicPr>
        <p:blipFill>
          <a:blip r:embed="rId5"/>
          <a:srcRect/>
          <a:stretch>
            <a:fillRect/>
          </a:stretch>
        </p:blipFill>
        <p:spPr bwMode="auto">
          <a:xfrm>
            <a:off x="2300288" y="2312988"/>
            <a:ext cx="976312" cy="254000"/>
          </a:xfrm>
          <a:prstGeom prst="rect">
            <a:avLst/>
          </a:prstGeom>
          <a:noFill/>
          <a:ln w="9525">
            <a:noFill/>
            <a:miter lim="800000"/>
            <a:headEnd/>
            <a:tailEnd/>
          </a:ln>
        </p:spPr>
      </p:pic>
      <p:pic>
        <p:nvPicPr>
          <p:cNvPr id="34854" name="Picture 2"/>
          <p:cNvPicPr>
            <a:picLocks noChangeAspect="1" noChangeArrowheads="1"/>
          </p:cNvPicPr>
          <p:nvPr/>
        </p:nvPicPr>
        <p:blipFill>
          <a:blip r:embed="rId3"/>
          <a:srcRect l="21262" t="67120" r="60011" b="27058"/>
          <a:stretch>
            <a:fillRect/>
          </a:stretch>
        </p:blipFill>
        <p:spPr bwMode="auto">
          <a:xfrm>
            <a:off x="2338388" y="2816225"/>
            <a:ext cx="1225550" cy="504825"/>
          </a:xfrm>
          <a:prstGeom prst="rect">
            <a:avLst/>
          </a:prstGeom>
          <a:noFill/>
          <a:ln w="9525">
            <a:noFill/>
            <a:miter lim="800000"/>
            <a:headEnd/>
            <a:tailEnd/>
          </a:ln>
        </p:spPr>
      </p:pic>
      <p:sp>
        <p:nvSpPr>
          <p:cNvPr id="34855" name="TextBox 29"/>
          <p:cNvSpPr txBox="1">
            <a:spLocks noChangeArrowheads="1"/>
          </p:cNvSpPr>
          <p:nvPr/>
        </p:nvSpPr>
        <p:spPr bwMode="auto">
          <a:xfrm>
            <a:off x="395288" y="3937000"/>
            <a:ext cx="1012825" cy="307975"/>
          </a:xfrm>
          <a:prstGeom prst="rect">
            <a:avLst/>
          </a:prstGeom>
          <a:noFill/>
          <a:ln w="9525">
            <a:noFill/>
            <a:miter lim="800000"/>
            <a:headEnd/>
            <a:tailEnd/>
          </a:ln>
        </p:spPr>
        <p:txBody>
          <a:bodyPr wrap="none">
            <a:spAutoFit/>
          </a:bodyPr>
          <a:lstStyle/>
          <a:p>
            <a:r>
              <a:rPr lang="zh-CN" altLang="en-US" sz="1400" b="1"/>
              <a:t>电视</a:t>
            </a:r>
            <a:r>
              <a:rPr lang="en-US" altLang="zh-CN" sz="1400" b="1"/>
              <a:t>/</a:t>
            </a:r>
            <a:r>
              <a:rPr lang="zh-CN" altLang="en-US" sz="1400" b="1"/>
              <a:t>电台</a:t>
            </a:r>
            <a:r>
              <a:rPr lang="en-US" altLang="zh-CN" sz="1400" b="1"/>
              <a:t>:</a:t>
            </a:r>
            <a:endParaRPr lang="zh-CN" altLang="en-US" sz="1400" b="1"/>
          </a:p>
        </p:txBody>
      </p:sp>
      <p:sp>
        <p:nvSpPr>
          <p:cNvPr id="34856" name="TextBox 30"/>
          <p:cNvSpPr txBox="1">
            <a:spLocks noChangeArrowheads="1"/>
          </p:cNvSpPr>
          <p:nvPr/>
        </p:nvSpPr>
        <p:spPr bwMode="auto">
          <a:xfrm>
            <a:off x="638175" y="4527550"/>
            <a:ext cx="603250" cy="307975"/>
          </a:xfrm>
          <a:prstGeom prst="rect">
            <a:avLst/>
          </a:prstGeom>
          <a:noFill/>
          <a:ln w="9525">
            <a:noFill/>
            <a:miter lim="800000"/>
            <a:headEnd/>
            <a:tailEnd/>
          </a:ln>
        </p:spPr>
        <p:txBody>
          <a:bodyPr wrap="none">
            <a:spAutoFit/>
          </a:bodyPr>
          <a:lstStyle/>
          <a:p>
            <a:r>
              <a:rPr lang="zh-CN" altLang="en-US" sz="1400" b="1"/>
              <a:t>直邮</a:t>
            </a:r>
            <a:r>
              <a:rPr lang="en-US" altLang="zh-CN" sz="1400" b="1"/>
              <a:t>:</a:t>
            </a:r>
            <a:endParaRPr lang="zh-CN" altLang="en-US" sz="1400" b="1"/>
          </a:p>
        </p:txBody>
      </p:sp>
      <p:pic>
        <p:nvPicPr>
          <p:cNvPr id="34857" name="Picture 3"/>
          <p:cNvPicPr>
            <a:picLocks noChangeAspect="1" noChangeArrowheads="1"/>
          </p:cNvPicPr>
          <p:nvPr/>
        </p:nvPicPr>
        <p:blipFill>
          <a:blip r:embed="rId4"/>
          <a:srcRect l="26321" t="25897" r="61116" b="65642"/>
          <a:stretch>
            <a:fillRect/>
          </a:stretch>
        </p:blipFill>
        <p:spPr bwMode="auto">
          <a:xfrm>
            <a:off x="4859338" y="3578225"/>
            <a:ext cx="865187" cy="771525"/>
          </a:xfrm>
          <a:prstGeom prst="rect">
            <a:avLst/>
          </a:prstGeom>
          <a:noFill/>
          <a:ln w="9525">
            <a:noFill/>
            <a:miter lim="800000"/>
            <a:headEnd/>
            <a:tailEnd/>
          </a:ln>
        </p:spPr>
      </p:pic>
      <p:sp>
        <p:nvSpPr>
          <p:cNvPr id="34858" name="Text Box 2"/>
          <p:cNvSpPr txBox="1">
            <a:spLocks noChangeArrowheads="1"/>
          </p:cNvSpPr>
          <p:nvPr/>
        </p:nvSpPr>
        <p:spPr bwMode="auto">
          <a:xfrm>
            <a:off x="4787900" y="1704975"/>
            <a:ext cx="1347788" cy="493713"/>
          </a:xfrm>
          <a:prstGeom prst="rect">
            <a:avLst/>
          </a:prstGeom>
          <a:noFill/>
          <a:ln w="9525">
            <a:noFill/>
            <a:miter lim="800000"/>
            <a:headEnd/>
            <a:tailEnd/>
          </a:ln>
        </p:spPr>
        <p:txBody>
          <a:bodyPr>
            <a:spAutoFit/>
          </a:bodyPr>
          <a:lstStyle/>
          <a:p>
            <a:pPr>
              <a:lnSpc>
                <a:spcPct val="120000"/>
              </a:lnSpc>
            </a:pPr>
            <a:r>
              <a:rPr lang="zh-CN" altLang="en-US" sz="1200" b="1">
                <a:latin typeface="微软雅黑"/>
                <a:sym typeface="Arial" charset="0"/>
              </a:rPr>
              <a:t>都市快报</a:t>
            </a:r>
            <a:r>
              <a:rPr lang="zh-CN" altLang="en-US" sz="1200" b="1">
                <a:latin typeface="微软雅黑"/>
                <a:sym typeface="宋体" charset="-122"/>
              </a:rPr>
              <a:t>官微</a:t>
            </a:r>
            <a:endParaRPr lang="zh-CN" altLang="en-US" sz="1200" b="1">
              <a:latin typeface="微软雅黑"/>
              <a:sym typeface="Arial" charset="0"/>
            </a:endParaRPr>
          </a:p>
          <a:p>
            <a:pPr>
              <a:lnSpc>
                <a:spcPct val="120000"/>
              </a:lnSpc>
            </a:pPr>
            <a:r>
              <a:rPr lang="zh-CN" altLang="en-US" sz="1000" b="1">
                <a:latin typeface="微软雅黑"/>
                <a:sym typeface="宋体" charset="-122"/>
              </a:rPr>
              <a:t>粉丝：2470000</a:t>
            </a:r>
          </a:p>
        </p:txBody>
      </p:sp>
      <p:pic>
        <p:nvPicPr>
          <p:cNvPr id="34859" name="Picture 4" descr="webwxgetmsgimg"/>
          <p:cNvPicPr>
            <a:picLocks noChangeAspect="1" noChangeArrowheads="1"/>
          </p:cNvPicPr>
          <p:nvPr/>
        </p:nvPicPr>
        <p:blipFill>
          <a:blip r:embed="rId6"/>
          <a:srcRect/>
          <a:stretch>
            <a:fillRect/>
          </a:stretch>
        </p:blipFill>
        <p:spPr bwMode="auto">
          <a:xfrm>
            <a:off x="6156325" y="1128713"/>
            <a:ext cx="603250" cy="477837"/>
          </a:xfrm>
          <a:prstGeom prst="rect">
            <a:avLst/>
          </a:prstGeom>
          <a:noFill/>
          <a:ln w="9525">
            <a:noFill/>
            <a:miter lim="800000"/>
            <a:headEnd/>
            <a:tailEnd/>
          </a:ln>
        </p:spPr>
      </p:pic>
      <p:sp>
        <p:nvSpPr>
          <p:cNvPr id="34860" name="Text Box 5"/>
          <p:cNvSpPr txBox="1">
            <a:spLocks noChangeArrowheads="1"/>
          </p:cNvSpPr>
          <p:nvPr/>
        </p:nvSpPr>
        <p:spPr bwMode="auto">
          <a:xfrm>
            <a:off x="5959475" y="1700213"/>
            <a:ext cx="1512888" cy="547687"/>
          </a:xfrm>
          <a:prstGeom prst="rect">
            <a:avLst/>
          </a:prstGeom>
          <a:noFill/>
          <a:ln w="9525">
            <a:noFill/>
            <a:miter lim="800000"/>
            <a:headEnd/>
            <a:tailEnd/>
          </a:ln>
        </p:spPr>
        <p:txBody>
          <a:bodyPr>
            <a:spAutoFit/>
          </a:bodyPr>
          <a:lstStyle/>
          <a:p>
            <a:pPr>
              <a:buFont typeface="Arial" charset="0"/>
              <a:buNone/>
            </a:pPr>
            <a:r>
              <a:rPr lang="zh-CN" altLang="en-US" sz="1200" b="1">
                <a:latin typeface="微软雅黑"/>
                <a:sym typeface="宋体" charset="-122"/>
              </a:rPr>
              <a:t>好奇实验室</a:t>
            </a:r>
            <a:r>
              <a:rPr lang="zh-CN" altLang="en-US" sz="900" b="1">
                <a:latin typeface="微软雅黑"/>
                <a:sym typeface="宋体" charset="-122"/>
              </a:rPr>
              <a:t> </a:t>
            </a:r>
          </a:p>
          <a:p>
            <a:pPr>
              <a:buFont typeface="Arial" charset="0"/>
              <a:buNone/>
            </a:pPr>
            <a:r>
              <a:rPr lang="zh-CN" altLang="en-US" sz="900" b="1">
                <a:latin typeface="微软雅黑"/>
                <a:sym typeface="宋体" charset="-122"/>
              </a:rPr>
              <a:t>粉丝：</a:t>
            </a:r>
            <a:r>
              <a:rPr lang="zh-CN" altLang="zh-CN" sz="900" b="1">
                <a:latin typeface="微软雅黑"/>
                <a:sym typeface="Calibri" pitchFamily="34" charset="0"/>
              </a:rPr>
              <a:t>103000  </a:t>
            </a:r>
          </a:p>
          <a:p>
            <a:pPr>
              <a:buFont typeface="Arial" charset="0"/>
              <a:buNone/>
            </a:pPr>
            <a:r>
              <a:rPr lang="zh-CN" altLang="en-US" sz="900" b="1">
                <a:latin typeface="微软雅黑"/>
                <a:sym typeface="宋体" charset="-122"/>
              </a:rPr>
              <a:t>账号</a:t>
            </a:r>
            <a:r>
              <a:rPr lang="zh-CN" altLang="zh-CN" sz="900" b="1">
                <a:latin typeface="微软雅黑"/>
                <a:sym typeface="Calibri" pitchFamily="34" charset="0"/>
              </a:rPr>
              <a:t>haoqishiyanshi  </a:t>
            </a:r>
          </a:p>
        </p:txBody>
      </p:sp>
      <p:pic>
        <p:nvPicPr>
          <p:cNvPr id="34861" name="Picture 6" descr="乐活杭州"/>
          <p:cNvPicPr>
            <a:picLocks noChangeAspect="1" noChangeArrowheads="1"/>
          </p:cNvPicPr>
          <p:nvPr/>
        </p:nvPicPr>
        <p:blipFill>
          <a:blip r:embed="rId7"/>
          <a:srcRect l="7851" r="5109"/>
          <a:stretch>
            <a:fillRect/>
          </a:stretch>
        </p:blipFill>
        <p:spPr bwMode="auto">
          <a:xfrm>
            <a:off x="6227763" y="2352675"/>
            <a:ext cx="611187" cy="558800"/>
          </a:xfrm>
          <a:prstGeom prst="rect">
            <a:avLst/>
          </a:prstGeom>
          <a:noFill/>
          <a:ln w="9525">
            <a:noFill/>
            <a:miter lim="800000"/>
            <a:headEnd/>
            <a:tailEnd/>
          </a:ln>
        </p:spPr>
      </p:pic>
      <p:pic>
        <p:nvPicPr>
          <p:cNvPr id="34862" name="Picture 8"/>
          <p:cNvPicPr>
            <a:picLocks noChangeArrowheads="1"/>
          </p:cNvPicPr>
          <p:nvPr/>
        </p:nvPicPr>
        <p:blipFill>
          <a:blip r:embed="rId8"/>
          <a:srcRect/>
          <a:stretch>
            <a:fillRect/>
          </a:stretch>
        </p:blipFill>
        <p:spPr bwMode="auto">
          <a:xfrm>
            <a:off x="5076825" y="2425700"/>
            <a:ext cx="522288" cy="463550"/>
          </a:xfrm>
          <a:prstGeom prst="rect">
            <a:avLst/>
          </a:prstGeom>
          <a:noFill/>
          <a:ln w="9525">
            <a:noFill/>
            <a:miter lim="800000"/>
            <a:headEnd/>
            <a:tailEnd/>
          </a:ln>
        </p:spPr>
      </p:pic>
      <p:sp>
        <p:nvSpPr>
          <p:cNvPr id="34863" name="Text Box 11"/>
          <p:cNvSpPr txBox="1">
            <a:spLocks noChangeArrowheads="1"/>
          </p:cNvSpPr>
          <p:nvPr/>
        </p:nvSpPr>
        <p:spPr bwMode="auto">
          <a:xfrm>
            <a:off x="7245350" y="2994025"/>
            <a:ext cx="1512888" cy="547688"/>
          </a:xfrm>
          <a:prstGeom prst="rect">
            <a:avLst/>
          </a:prstGeom>
          <a:noFill/>
          <a:ln w="9525">
            <a:noFill/>
            <a:miter lim="800000"/>
            <a:headEnd/>
            <a:tailEnd/>
          </a:ln>
        </p:spPr>
        <p:txBody>
          <a:bodyPr>
            <a:spAutoFit/>
          </a:bodyPr>
          <a:lstStyle/>
          <a:p>
            <a:pPr>
              <a:buFont typeface="Arial" charset="0"/>
              <a:buNone/>
            </a:pPr>
            <a:r>
              <a:rPr lang="zh-CN" altLang="en-US" sz="1200" b="1">
                <a:latin typeface="微软雅黑"/>
              </a:rPr>
              <a:t>旅行惠</a:t>
            </a:r>
          </a:p>
          <a:p>
            <a:pPr>
              <a:buFont typeface="Arial" charset="0"/>
              <a:buNone/>
            </a:pPr>
            <a:r>
              <a:rPr lang="zh-CN" altLang="en-US" sz="900" b="1">
                <a:latin typeface="微软雅黑"/>
              </a:rPr>
              <a:t>粉丝数：35618  </a:t>
            </a:r>
          </a:p>
          <a:p>
            <a:pPr>
              <a:buFont typeface="Arial" charset="0"/>
              <a:buNone/>
            </a:pPr>
            <a:r>
              <a:rPr lang="zh-CN" altLang="en-US" sz="900" b="1">
                <a:latin typeface="微软雅黑"/>
              </a:rPr>
              <a:t>账号：lvxinghui  </a:t>
            </a:r>
          </a:p>
        </p:txBody>
      </p:sp>
      <p:pic>
        <p:nvPicPr>
          <p:cNvPr id="34864" name="Picture 12" descr="旅行惠"/>
          <p:cNvPicPr>
            <a:picLocks noChangeAspect="1" noChangeArrowheads="1"/>
          </p:cNvPicPr>
          <p:nvPr/>
        </p:nvPicPr>
        <p:blipFill>
          <a:blip r:embed="rId9"/>
          <a:srcRect/>
          <a:stretch>
            <a:fillRect/>
          </a:stretch>
        </p:blipFill>
        <p:spPr bwMode="auto">
          <a:xfrm>
            <a:off x="7308850" y="2352675"/>
            <a:ext cx="647700" cy="514350"/>
          </a:xfrm>
          <a:prstGeom prst="rect">
            <a:avLst/>
          </a:prstGeom>
          <a:noFill/>
          <a:ln w="9525">
            <a:noFill/>
            <a:miter lim="800000"/>
            <a:headEnd/>
            <a:tailEnd/>
          </a:ln>
        </p:spPr>
      </p:pic>
      <p:pic>
        <p:nvPicPr>
          <p:cNvPr id="34869" name="Picture 14"/>
          <p:cNvPicPr>
            <a:picLocks noChangeArrowheads="1"/>
          </p:cNvPicPr>
          <p:nvPr/>
        </p:nvPicPr>
        <p:blipFill>
          <a:blip r:embed="rId10"/>
          <a:srcRect l="4976" r="4976" b="7332"/>
          <a:stretch>
            <a:fillRect/>
          </a:stretch>
        </p:blipFill>
        <p:spPr bwMode="auto">
          <a:xfrm>
            <a:off x="7235825" y="1057275"/>
            <a:ext cx="550863" cy="566738"/>
          </a:xfrm>
          <a:prstGeom prst="rect">
            <a:avLst/>
          </a:prstGeom>
          <a:noFill/>
          <a:ln w="9525">
            <a:noFill/>
            <a:miter lim="800000"/>
            <a:headEnd/>
            <a:tailEnd/>
          </a:ln>
        </p:spPr>
      </p:pic>
      <p:sp>
        <p:nvSpPr>
          <p:cNvPr id="34870" name="Text Box 17"/>
          <p:cNvSpPr txBox="1">
            <a:spLocks noChangeArrowheads="1"/>
          </p:cNvSpPr>
          <p:nvPr/>
        </p:nvSpPr>
        <p:spPr bwMode="auto">
          <a:xfrm>
            <a:off x="7235825" y="1704975"/>
            <a:ext cx="971550" cy="493713"/>
          </a:xfrm>
          <a:prstGeom prst="rect">
            <a:avLst/>
          </a:prstGeom>
          <a:noFill/>
          <a:ln w="9525">
            <a:noFill/>
            <a:miter lim="800000"/>
            <a:headEnd/>
            <a:tailEnd/>
          </a:ln>
        </p:spPr>
        <p:txBody>
          <a:bodyPr>
            <a:spAutoFit/>
          </a:bodyPr>
          <a:lstStyle/>
          <a:p>
            <a:pPr>
              <a:lnSpc>
                <a:spcPct val="120000"/>
              </a:lnSpc>
              <a:buFont typeface="Arial" charset="0"/>
              <a:buNone/>
            </a:pPr>
            <a:r>
              <a:rPr lang="zh-CN" altLang="en-US" sz="1200" b="1">
                <a:latin typeface="微软雅黑"/>
                <a:sym typeface="Arial" charset="0"/>
              </a:rPr>
              <a:t>快拍快拍网</a:t>
            </a:r>
          </a:p>
          <a:p>
            <a:pPr>
              <a:lnSpc>
                <a:spcPct val="120000"/>
              </a:lnSpc>
              <a:buFont typeface="Arial" charset="0"/>
              <a:buNone/>
            </a:pPr>
            <a:r>
              <a:rPr lang="zh-CN" altLang="en-US" sz="1000" b="1">
                <a:latin typeface="微软雅黑"/>
                <a:sym typeface="宋体" charset="-122"/>
              </a:rPr>
              <a:t>粉丝：20000</a:t>
            </a:r>
          </a:p>
        </p:txBody>
      </p:sp>
      <p:sp>
        <p:nvSpPr>
          <p:cNvPr id="34871" name="Text Box 9"/>
          <p:cNvSpPr txBox="1">
            <a:spLocks noChangeArrowheads="1"/>
          </p:cNvSpPr>
          <p:nvPr/>
        </p:nvSpPr>
        <p:spPr bwMode="auto">
          <a:xfrm>
            <a:off x="4859338" y="3001963"/>
            <a:ext cx="1152525" cy="547687"/>
          </a:xfrm>
          <a:prstGeom prst="rect">
            <a:avLst/>
          </a:prstGeom>
          <a:noFill/>
          <a:ln w="9525">
            <a:noFill/>
            <a:miter lim="800000"/>
            <a:headEnd/>
            <a:tailEnd/>
          </a:ln>
        </p:spPr>
        <p:txBody>
          <a:bodyPr>
            <a:spAutoFit/>
          </a:bodyPr>
          <a:lstStyle/>
          <a:p>
            <a:r>
              <a:rPr lang="zh-CN" altLang="en-US" sz="1200" b="1">
                <a:latin typeface="微软雅黑"/>
                <a:sym typeface="宋体" charset="-122"/>
              </a:rPr>
              <a:t>快报</a:t>
            </a:r>
            <a:r>
              <a:rPr lang="zh-CN" altLang="zh-CN" sz="1200" b="1">
                <a:latin typeface="微软雅黑"/>
                <a:sym typeface="宋体" charset="-122"/>
              </a:rPr>
              <a:t>官方微信</a:t>
            </a:r>
            <a:endParaRPr lang="zh-CN" altLang="en-US" sz="900" b="1">
              <a:latin typeface="微软雅黑"/>
              <a:sym typeface="宋体" charset="-122"/>
            </a:endParaRPr>
          </a:p>
          <a:p>
            <a:r>
              <a:rPr lang="zh-CN" altLang="en-US" sz="900" b="1">
                <a:latin typeface="微软雅黑"/>
                <a:sym typeface="宋体" charset="-122"/>
              </a:rPr>
              <a:t>粉丝数：</a:t>
            </a:r>
            <a:r>
              <a:rPr lang="zh-CN" altLang="zh-CN" sz="900" b="1">
                <a:latin typeface="微软雅黑"/>
                <a:sym typeface="Calibri" pitchFamily="34" charset="0"/>
              </a:rPr>
              <a:t>64484  </a:t>
            </a:r>
          </a:p>
          <a:p>
            <a:r>
              <a:rPr lang="zh-CN" altLang="en-US" sz="900" b="1">
                <a:latin typeface="微软雅黑"/>
                <a:sym typeface="宋体" charset="-122"/>
              </a:rPr>
              <a:t>账号：</a:t>
            </a:r>
            <a:r>
              <a:rPr lang="zh-CN" altLang="zh-CN" sz="900" b="1">
                <a:latin typeface="微软雅黑"/>
                <a:sym typeface="Calibri" pitchFamily="34" charset="0"/>
              </a:rPr>
              <a:t>dskbdskb  </a:t>
            </a:r>
          </a:p>
        </p:txBody>
      </p:sp>
      <p:sp>
        <p:nvSpPr>
          <p:cNvPr id="34872" name="Text Box 7"/>
          <p:cNvSpPr txBox="1">
            <a:spLocks noChangeArrowheads="1"/>
          </p:cNvSpPr>
          <p:nvPr/>
        </p:nvSpPr>
        <p:spPr bwMode="auto">
          <a:xfrm>
            <a:off x="6156325" y="3001963"/>
            <a:ext cx="1225550" cy="696912"/>
          </a:xfrm>
          <a:prstGeom prst="rect">
            <a:avLst/>
          </a:prstGeom>
          <a:noFill/>
          <a:ln w="9525">
            <a:noFill/>
            <a:miter lim="800000"/>
            <a:headEnd/>
            <a:tailEnd/>
          </a:ln>
        </p:spPr>
        <p:txBody>
          <a:bodyPr>
            <a:spAutoFit/>
          </a:bodyPr>
          <a:lstStyle/>
          <a:p>
            <a:pPr>
              <a:buFont typeface="Arial" charset="0"/>
              <a:buNone/>
            </a:pPr>
            <a:r>
              <a:rPr lang="zh-CN" altLang="en-US" sz="1200" b="1"/>
              <a:t>乐活杭州</a:t>
            </a:r>
          </a:p>
          <a:p>
            <a:pPr>
              <a:lnSpc>
                <a:spcPct val="120000"/>
              </a:lnSpc>
              <a:buFont typeface="Arial" charset="0"/>
              <a:buNone/>
            </a:pPr>
            <a:r>
              <a:rPr lang="zh-CN" altLang="en-US" sz="900" b="1"/>
              <a:t>粉丝数：27938  </a:t>
            </a:r>
          </a:p>
          <a:p>
            <a:pPr>
              <a:lnSpc>
                <a:spcPct val="120000"/>
              </a:lnSpc>
              <a:buFont typeface="Arial" charset="0"/>
              <a:buNone/>
            </a:pPr>
            <a:r>
              <a:rPr lang="zh-CN" altLang="en-US" sz="900" b="1"/>
              <a:t>账号：lehuo-hz  </a:t>
            </a:r>
          </a:p>
          <a:p>
            <a:pPr>
              <a:lnSpc>
                <a:spcPct val="70000"/>
              </a:lnSpc>
              <a:buFont typeface="Arial" charset="0"/>
              <a:buNone/>
            </a:pPr>
            <a:r>
              <a:rPr lang="zh-CN" altLang="en-US" sz="900" b="1"/>
              <a:t> </a:t>
            </a:r>
            <a:endParaRPr lang="zh-CN" altLang="en-US" sz="900">
              <a:ea typeface="宋体" charset="-122"/>
            </a:endParaRPr>
          </a:p>
        </p:txBody>
      </p:sp>
      <p:pic>
        <p:nvPicPr>
          <p:cNvPr id="34873" name="Picture 8"/>
          <p:cNvPicPr>
            <a:picLocks noChangeArrowheads="1"/>
          </p:cNvPicPr>
          <p:nvPr/>
        </p:nvPicPr>
        <p:blipFill>
          <a:blip r:embed="rId8"/>
          <a:srcRect/>
          <a:stretch>
            <a:fillRect/>
          </a:stretch>
        </p:blipFill>
        <p:spPr bwMode="auto">
          <a:xfrm>
            <a:off x="5076825" y="1128713"/>
            <a:ext cx="496888" cy="460375"/>
          </a:xfrm>
          <a:prstGeom prst="rect">
            <a:avLst/>
          </a:prstGeom>
          <a:noFill/>
          <a:ln w="9525">
            <a:noFill/>
            <a:miter lim="800000"/>
            <a:headEnd/>
            <a:tailEnd/>
          </a:ln>
        </p:spPr>
      </p:pic>
      <p:sp>
        <p:nvSpPr>
          <p:cNvPr id="34874" name="Text Box 9"/>
          <p:cNvSpPr txBox="1">
            <a:spLocks noChangeArrowheads="1"/>
          </p:cNvSpPr>
          <p:nvPr/>
        </p:nvSpPr>
        <p:spPr bwMode="auto">
          <a:xfrm>
            <a:off x="4859338" y="4370388"/>
            <a:ext cx="1295400" cy="276225"/>
          </a:xfrm>
          <a:prstGeom prst="rect">
            <a:avLst/>
          </a:prstGeom>
          <a:noFill/>
          <a:ln w="9525">
            <a:noFill/>
            <a:miter lim="800000"/>
            <a:headEnd/>
            <a:tailEnd/>
          </a:ln>
        </p:spPr>
        <p:txBody>
          <a:bodyPr>
            <a:spAutoFit/>
          </a:bodyPr>
          <a:lstStyle/>
          <a:p>
            <a:r>
              <a:rPr lang="zh-CN" altLang="en-US" sz="1200" b="1">
                <a:latin typeface="微软雅黑"/>
                <a:sym typeface="宋体" charset="-122"/>
              </a:rPr>
              <a:t>都市快报</a:t>
            </a:r>
            <a:r>
              <a:rPr lang="zh-CN" altLang="en-US" sz="1200" b="1">
                <a:latin typeface="微软雅黑"/>
                <a:sym typeface="Calibri" pitchFamily="34" charset="0"/>
              </a:rPr>
              <a:t>客户端</a:t>
            </a:r>
            <a:endParaRPr lang="zh-CN" altLang="zh-CN" sz="1200" b="1">
              <a:latin typeface="微软雅黑"/>
              <a:sym typeface="Calibri" pitchFamily="34" charset="0"/>
            </a:endParaRPr>
          </a:p>
        </p:txBody>
      </p:sp>
      <p:sp>
        <p:nvSpPr>
          <p:cNvPr id="34876" name="TextBox 1"/>
          <p:cNvSpPr txBox="1">
            <a:spLocks noChangeArrowheads="1"/>
          </p:cNvSpPr>
          <p:nvPr/>
        </p:nvSpPr>
        <p:spPr bwMode="auto">
          <a:xfrm>
            <a:off x="3924300" y="1417638"/>
            <a:ext cx="598488" cy="304800"/>
          </a:xfrm>
          <a:prstGeom prst="rect">
            <a:avLst/>
          </a:prstGeom>
          <a:noFill/>
          <a:ln w="9525">
            <a:noFill/>
            <a:miter lim="800000"/>
            <a:headEnd/>
            <a:tailEnd/>
          </a:ln>
        </p:spPr>
        <p:txBody>
          <a:bodyPr wrap="none">
            <a:spAutoFit/>
          </a:bodyPr>
          <a:lstStyle/>
          <a:p>
            <a:r>
              <a:rPr lang="zh-CN" altLang="en-US" sz="1400" b="1"/>
              <a:t>微博</a:t>
            </a:r>
            <a:r>
              <a:rPr lang="en-US" altLang="zh-CN" sz="1400" b="1"/>
              <a:t>:</a:t>
            </a:r>
            <a:endParaRPr lang="zh-CN" altLang="en-US" sz="1400" b="1"/>
          </a:p>
        </p:txBody>
      </p:sp>
      <p:sp>
        <p:nvSpPr>
          <p:cNvPr id="34877" name="TextBox 1"/>
          <p:cNvSpPr txBox="1">
            <a:spLocks noChangeArrowheads="1"/>
          </p:cNvSpPr>
          <p:nvPr/>
        </p:nvSpPr>
        <p:spPr bwMode="auto">
          <a:xfrm>
            <a:off x="3924300" y="2425700"/>
            <a:ext cx="598488" cy="304800"/>
          </a:xfrm>
          <a:prstGeom prst="rect">
            <a:avLst/>
          </a:prstGeom>
          <a:noFill/>
          <a:ln w="9525">
            <a:noFill/>
            <a:miter lim="800000"/>
            <a:headEnd/>
            <a:tailEnd/>
          </a:ln>
        </p:spPr>
        <p:txBody>
          <a:bodyPr wrap="none">
            <a:spAutoFit/>
          </a:bodyPr>
          <a:lstStyle/>
          <a:p>
            <a:r>
              <a:rPr lang="zh-CN" altLang="en-US" sz="1400" b="1"/>
              <a:t>微信</a:t>
            </a:r>
            <a:r>
              <a:rPr lang="en-US" altLang="zh-CN" sz="1400" b="1"/>
              <a:t>:</a:t>
            </a:r>
            <a:endParaRPr lang="zh-CN" altLang="en-US" sz="1400" b="1"/>
          </a:p>
        </p:txBody>
      </p:sp>
      <p:sp>
        <p:nvSpPr>
          <p:cNvPr id="34878" name="TextBox 1"/>
          <p:cNvSpPr txBox="1">
            <a:spLocks noChangeArrowheads="1"/>
          </p:cNvSpPr>
          <p:nvPr/>
        </p:nvSpPr>
        <p:spPr bwMode="auto">
          <a:xfrm>
            <a:off x="3924300" y="3649663"/>
            <a:ext cx="609600" cy="304800"/>
          </a:xfrm>
          <a:prstGeom prst="rect">
            <a:avLst/>
          </a:prstGeom>
          <a:noFill/>
          <a:ln w="9525">
            <a:noFill/>
            <a:miter lim="800000"/>
            <a:headEnd/>
            <a:tailEnd/>
          </a:ln>
        </p:spPr>
        <p:txBody>
          <a:bodyPr wrap="none">
            <a:spAutoFit/>
          </a:bodyPr>
          <a:lstStyle/>
          <a:p>
            <a:r>
              <a:rPr lang="en-US" altLang="zh-CN" sz="1400" b="1"/>
              <a:t>APP:</a:t>
            </a:r>
            <a:endParaRPr lang="zh-CN" altLang="en-US" sz="1400" b="1"/>
          </a:p>
        </p:txBody>
      </p:sp>
      <p:pic>
        <p:nvPicPr>
          <p:cNvPr id="34880" name="Picture 4" descr="c:\DOCUME~1\kbcmpp01\APPLIC~1\360se6\USERDA~1\Temp\193000~2.JPG"/>
          <p:cNvPicPr>
            <a:picLocks noChangeAspect="1" noChangeArrowheads="1"/>
          </p:cNvPicPr>
          <p:nvPr/>
        </p:nvPicPr>
        <p:blipFill>
          <a:blip r:embed="rId11"/>
          <a:srcRect r="46101" b="39301"/>
          <a:stretch>
            <a:fillRect/>
          </a:stretch>
        </p:blipFill>
        <p:spPr bwMode="auto">
          <a:xfrm>
            <a:off x="6227763" y="3794125"/>
            <a:ext cx="576262" cy="495300"/>
          </a:xfrm>
          <a:prstGeom prst="rect">
            <a:avLst/>
          </a:prstGeom>
          <a:noFill/>
          <a:ln w="9525">
            <a:noFill/>
            <a:miter lim="800000"/>
            <a:headEnd/>
            <a:tailEnd/>
          </a:ln>
        </p:spPr>
      </p:pic>
      <p:sp>
        <p:nvSpPr>
          <p:cNvPr id="34881" name="Text Box 9"/>
          <p:cNvSpPr txBox="1">
            <a:spLocks noChangeArrowheads="1"/>
          </p:cNvSpPr>
          <p:nvPr/>
        </p:nvSpPr>
        <p:spPr bwMode="auto">
          <a:xfrm>
            <a:off x="6300788" y="4441825"/>
            <a:ext cx="576262" cy="276225"/>
          </a:xfrm>
          <a:prstGeom prst="rect">
            <a:avLst/>
          </a:prstGeom>
          <a:noFill/>
          <a:ln w="9525">
            <a:noFill/>
            <a:miter lim="800000"/>
            <a:headEnd/>
            <a:tailEnd/>
          </a:ln>
        </p:spPr>
        <p:txBody>
          <a:bodyPr>
            <a:spAutoFit/>
          </a:bodyPr>
          <a:lstStyle/>
          <a:p>
            <a:r>
              <a:rPr lang="en-US" altLang="zh-CN" sz="1200" b="1">
                <a:latin typeface="微软雅黑"/>
                <a:sym typeface="宋体" charset="-122"/>
              </a:rPr>
              <a:t>19</a:t>
            </a:r>
            <a:r>
              <a:rPr lang="zh-CN" altLang="en-US" sz="1200" b="1">
                <a:latin typeface="微软雅黑"/>
                <a:sym typeface="宋体" charset="-122"/>
              </a:rPr>
              <a:t>楼</a:t>
            </a:r>
            <a:endParaRPr lang="zh-CN" altLang="zh-CN" sz="1200" b="1">
              <a:latin typeface="微软雅黑"/>
              <a:sym typeface="Calibri"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quarter" idx="10"/>
          </p:nvPr>
        </p:nvSpPr>
        <p:spPr/>
        <p:txBody>
          <a:bodyPr/>
          <a:lstStyle/>
          <a:p>
            <a:pPr>
              <a:defRPr/>
            </a:pPr>
            <a:fld id="{6F44FB70-BAB4-4470-977B-FB9D94862813}" type="datetime1">
              <a:rPr lang="zh-CN" altLang="en-US" smtClean="0"/>
              <a:pPr>
                <a:defRPr/>
              </a:pPr>
              <a:t>2014-5-23</a:t>
            </a:fld>
            <a:endParaRPr lang="zh-CN" altLang="en-US" sz="1800">
              <a:solidFill>
                <a:schemeClr val="tx1"/>
              </a:solidFill>
              <a:ea typeface="宋体" pitchFamily="2" charset="-122"/>
            </a:endParaRPr>
          </a:p>
        </p:txBody>
      </p:sp>
      <p:pic>
        <p:nvPicPr>
          <p:cNvPr id="35842" name="Picture 2"/>
          <p:cNvPicPr>
            <a:picLocks noChangeAspect="1" noChangeArrowheads="1"/>
          </p:cNvPicPr>
          <p:nvPr/>
        </p:nvPicPr>
        <p:blipFill>
          <a:blip r:embed="rId2"/>
          <a:srcRect/>
          <a:stretch>
            <a:fillRect/>
          </a:stretch>
        </p:blipFill>
        <p:spPr bwMode="auto">
          <a:xfrm>
            <a:off x="8061325" y="0"/>
            <a:ext cx="1073150" cy="1274763"/>
          </a:xfrm>
          <a:prstGeom prst="rect">
            <a:avLst/>
          </a:prstGeom>
          <a:noFill/>
          <a:ln w="9525">
            <a:noFill/>
            <a:miter lim="800000"/>
            <a:headEnd/>
            <a:tailEnd/>
          </a:ln>
        </p:spPr>
      </p:pic>
      <p:pic>
        <p:nvPicPr>
          <p:cNvPr id="2052" name="Picture 4"/>
          <p:cNvPicPr>
            <a:picLocks noChangeAspect="1" noChangeArrowheads="1"/>
          </p:cNvPicPr>
          <p:nvPr/>
        </p:nvPicPr>
        <p:blipFill>
          <a:blip r:embed="rId3"/>
          <a:srcRect/>
          <a:stretch>
            <a:fillRect/>
          </a:stretch>
        </p:blipFill>
        <p:spPr bwMode="auto">
          <a:xfrm>
            <a:off x="338138" y="1368425"/>
            <a:ext cx="3892550" cy="1590675"/>
          </a:xfrm>
          <a:prstGeom prst="rect">
            <a:avLst/>
          </a:prstGeom>
          <a:ln>
            <a:noFill/>
          </a:ln>
          <a:effectLst>
            <a:outerShdw blurRad="190500" algn="tl" rotWithShape="0">
              <a:srgbClr val="000000">
                <a:alpha val="70000"/>
              </a:srgbClr>
            </a:outerShdw>
          </a:effectLst>
          <a:extLst/>
        </p:spPr>
      </p:pic>
      <p:sp>
        <p:nvSpPr>
          <p:cNvPr id="35844" name="TextBox 4"/>
          <p:cNvSpPr>
            <a:spLocks noChangeArrowheads="1"/>
          </p:cNvSpPr>
          <p:nvPr/>
        </p:nvSpPr>
        <p:spPr bwMode="auto">
          <a:xfrm>
            <a:off x="439738" y="577850"/>
            <a:ext cx="2497137" cy="400050"/>
          </a:xfrm>
          <a:prstGeom prst="rect">
            <a:avLst/>
          </a:prstGeom>
          <a:solidFill>
            <a:srgbClr val="827C7A"/>
          </a:solidFill>
          <a:ln w="9525">
            <a:noFill/>
            <a:miter lim="800000"/>
            <a:headEnd/>
            <a:tailEnd/>
          </a:ln>
        </p:spPr>
        <p:txBody>
          <a:bodyPr>
            <a:spAutoFit/>
          </a:bodyPr>
          <a:lstStyle/>
          <a:p>
            <a:r>
              <a:rPr lang="zh-CN" altLang="en-US" sz="2000" b="1">
                <a:solidFill>
                  <a:schemeClr val="bg1"/>
                </a:solidFill>
                <a:latin typeface="微软雅黑"/>
              </a:rPr>
              <a:t>每日商报融媒体集群</a:t>
            </a:r>
          </a:p>
        </p:txBody>
      </p:sp>
      <p:sp>
        <p:nvSpPr>
          <p:cNvPr id="12" name="矩形 5"/>
          <p:cNvSpPr>
            <a:spLocks noChangeArrowheads="1"/>
          </p:cNvSpPr>
          <p:nvPr/>
        </p:nvSpPr>
        <p:spPr bwMode="auto">
          <a:xfrm>
            <a:off x="222250" y="588963"/>
            <a:ext cx="215900" cy="400050"/>
          </a:xfrm>
          <a:prstGeom prst="rect">
            <a:avLst/>
          </a:prstGeom>
          <a:solidFill>
            <a:schemeClr val="accent2">
              <a:lumMod val="50000"/>
            </a:schemeClr>
          </a:solidFill>
          <a:ln w="25400">
            <a:noFill/>
            <a:miter lim="800000"/>
            <a:headEnd/>
            <a:tailEnd/>
          </a:ln>
        </p:spPr>
        <p:txBody>
          <a:bodyPr anchor="ctr"/>
          <a:lstStyle/>
          <a:p>
            <a:pPr algn="ctr">
              <a:defRPr/>
            </a:pPr>
            <a:endParaRPr lang="zh-CN" altLang="zh-CN">
              <a:solidFill>
                <a:srgbClr val="FFFFFF"/>
              </a:solidFill>
              <a:latin typeface="Arial" pitchFamily="34" charset="0"/>
              <a:ea typeface="微软雅黑" pitchFamily="34" charset="-122"/>
              <a:cs typeface="+mn-cs"/>
            </a:endParaRPr>
          </a:p>
        </p:txBody>
      </p:sp>
      <p:sp>
        <p:nvSpPr>
          <p:cNvPr id="35846" name="直接连接符 6"/>
          <p:cNvSpPr>
            <a:spLocks noChangeShapeType="1"/>
          </p:cNvSpPr>
          <p:nvPr/>
        </p:nvSpPr>
        <p:spPr bwMode="auto">
          <a:xfrm>
            <a:off x="438150" y="588963"/>
            <a:ext cx="1588" cy="400050"/>
          </a:xfrm>
          <a:prstGeom prst="line">
            <a:avLst/>
          </a:prstGeom>
          <a:noFill/>
          <a:ln w="9525">
            <a:solidFill>
              <a:schemeClr val="bg1"/>
            </a:solidFill>
            <a:round/>
            <a:headEnd/>
            <a:tailEnd/>
          </a:ln>
        </p:spPr>
        <p:txBody>
          <a:bodyPr/>
          <a:lstStyle/>
          <a:p>
            <a:endParaRPr lang="zh-CN" altLang="en-US"/>
          </a:p>
        </p:txBody>
      </p:sp>
      <p:pic>
        <p:nvPicPr>
          <p:cNvPr id="13314" name="Picture 2"/>
          <p:cNvPicPr>
            <a:picLocks noChangeAspect="1" noChangeArrowheads="1"/>
          </p:cNvPicPr>
          <p:nvPr/>
        </p:nvPicPr>
        <p:blipFill>
          <a:blip r:embed="rId4"/>
          <a:srcRect/>
          <a:stretch>
            <a:fillRect/>
          </a:stretch>
        </p:blipFill>
        <p:spPr bwMode="auto">
          <a:xfrm>
            <a:off x="4716463" y="788988"/>
            <a:ext cx="2879725" cy="4595812"/>
          </a:xfrm>
          <a:prstGeom prst="rect">
            <a:avLst/>
          </a:prstGeom>
          <a:ln>
            <a:noFill/>
          </a:ln>
          <a:effectLst>
            <a:outerShdw blurRad="190500" algn="tl" rotWithShape="0">
              <a:srgbClr val="000000">
                <a:alpha val="70000"/>
              </a:srgbClr>
            </a:outerShdw>
          </a:effectLst>
          <a:extLst/>
        </p:spPr>
      </p:pic>
      <p:pic>
        <p:nvPicPr>
          <p:cNvPr id="13315" name="Picture 3"/>
          <p:cNvPicPr>
            <a:picLocks noChangeAspect="1" noChangeArrowheads="1"/>
          </p:cNvPicPr>
          <p:nvPr/>
        </p:nvPicPr>
        <p:blipFill rotWithShape="1">
          <a:blip r:embed="rId5"/>
          <a:srcRect t="8136" b="8734"/>
          <a:stretch/>
        </p:blipFill>
        <p:spPr bwMode="auto">
          <a:xfrm>
            <a:off x="395288" y="3144838"/>
            <a:ext cx="3808412" cy="2051050"/>
          </a:xfrm>
          <a:prstGeom prst="rect">
            <a:avLst/>
          </a:prstGeom>
          <a:ln>
            <a:noFill/>
          </a:ln>
          <a:effectLst>
            <a:outerShdw blurRad="190500" algn="tl" rotWithShape="0">
              <a:srgbClr val="000000">
                <a:alpha val="70000"/>
              </a:srgbClr>
            </a:outerShdw>
          </a:effectLst>
          <a:extLst/>
        </p:spPr>
      </p:pic>
      <p:sp>
        <p:nvSpPr>
          <p:cNvPr id="2" name="TextBox 1"/>
          <p:cNvSpPr txBox="1"/>
          <p:nvPr/>
        </p:nvSpPr>
        <p:spPr>
          <a:xfrm>
            <a:off x="3260725" y="1060450"/>
            <a:ext cx="935038" cy="307975"/>
          </a:xfrm>
          <a:prstGeom prst="rect">
            <a:avLst/>
          </a:prstGeom>
          <a:noFill/>
        </p:spPr>
        <p:txBody>
          <a:bodyPr wrap="none">
            <a:spAutoFit/>
          </a:bodyPr>
          <a:lstStyle/>
          <a:p>
            <a:pPr>
              <a:defRPr/>
            </a:pPr>
            <a:r>
              <a:rPr lang="en-US" altLang="zh-CN" sz="1400" dirty="0">
                <a:latin typeface="+mn-ea"/>
                <a:ea typeface="+mn-ea"/>
                <a:cs typeface="+mn-cs"/>
              </a:rPr>
              <a:t>18</a:t>
            </a:r>
            <a:r>
              <a:rPr lang="zh-CN" altLang="en-US" sz="1400" dirty="0">
                <a:latin typeface="+mn-ea"/>
                <a:ea typeface="+mn-ea"/>
                <a:cs typeface="+mn-cs"/>
              </a:rPr>
              <a:t>创富网</a:t>
            </a:r>
          </a:p>
        </p:txBody>
      </p:sp>
      <p:sp>
        <p:nvSpPr>
          <p:cNvPr id="14" name="TextBox 13"/>
          <p:cNvSpPr txBox="1"/>
          <p:nvPr/>
        </p:nvSpPr>
        <p:spPr>
          <a:xfrm>
            <a:off x="3416300" y="5195888"/>
            <a:ext cx="723900" cy="307975"/>
          </a:xfrm>
          <a:prstGeom prst="rect">
            <a:avLst/>
          </a:prstGeom>
          <a:noFill/>
        </p:spPr>
        <p:txBody>
          <a:bodyPr wrap="none">
            <a:spAutoFit/>
          </a:bodyPr>
          <a:lstStyle/>
          <a:p>
            <a:pPr>
              <a:defRPr/>
            </a:pPr>
            <a:r>
              <a:rPr lang="zh-CN" altLang="en-US" sz="1400" dirty="0">
                <a:latin typeface="+mn-ea"/>
                <a:ea typeface="+mn-ea"/>
                <a:cs typeface="+mn-cs"/>
              </a:rPr>
              <a:t>二维码</a:t>
            </a:r>
          </a:p>
        </p:txBody>
      </p:sp>
      <p:sp>
        <p:nvSpPr>
          <p:cNvPr id="15" name="TextBox 14"/>
          <p:cNvSpPr txBox="1"/>
          <p:nvPr/>
        </p:nvSpPr>
        <p:spPr>
          <a:xfrm>
            <a:off x="6661150" y="474663"/>
            <a:ext cx="903288" cy="307975"/>
          </a:xfrm>
          <a:prstGeom prst="rect">
            <a:avLst/>
          </a:prstGeom>
          <a:noFill/>
        </p:spPr>
        <p:txBody>
          <a:bodyPr wrap="none">
            <a:spAutoFit/>
          </a:bodyPr>
          <a:lstStyle/>
          <a:p>
            <a:pPr>
              <a:defRPr/>
            </a:pPr>
            <a:r>
              <a:rPr lang="zh-CN" altLang="en-US" sz="1400" dirty="0">
                <a:latin typeface="+mn-ea"/>
                <a:ea typeface="+mn-ea"/>
                <a:cs typeface="+mn-cs"/>
              </a:rPr>
              <a:t>每日商报</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quarter" idx="10"/>
          </p:nvPr>
        </p:nvSpPr>
        <p:spPr/>
        <p:txBody>
          <a:bodyPr/>
          <a:lstStyle/>
          <a:p>
            <a:pPr>
              <a:defRPr/>
            </a:pPr>
            <a:fld id="{6F44FB70-BAB4-4470-977B-FB9D94862813}" type="datetime1">
              <a:rPr lang="zh-CN" altLang="en-US" smtClean="0"/>
              <a:pPr>
                <a:defRPr/>
              </a:pPr>
              <a:t>2014-5-23</a:t>
            </a:fld>
            <a:endParaRPr lang="zh-CN" altLang="en-US" sz="1800">
              <a:solidFill>
                <a:schemeClr val="tx1"/>
              </a:solidFill>
              <a:ea typeface="宋体" pitchFamily="2" charset="-122"/>
            </a:endParaRPr>
          </a:p>
        </p:txBody>
      </p:sp>
      <p:pic>
        <p:nvPicPr>
          <p:cNvPr id="36866" name="Picture 2"/>
          <p:cNvPicPr>
            <a:picLocks noChangeAspect="1" noChangeArrowheads="1"/>
          </p:cNvPicPr>
          <p:nvPr/>
        </p:nvPicPr>
        <p:blipFill>
          <a:blip r:embed="rId2"/>
          <a:srcRect/>
          <a:stretch>
            <a:fillRect/>
          </a:stretch>
        </p:blipFill>
        <p:spPr bwMode="auto">
          <a:xfrm>
            <a:off x="8061325" y="0"/>
            <a:ext cx="1073150" cy="1274763"/>
          </a:xfrm>
          <a:prstGeom prst="rect">
            <a:avLst/>
          </a:prstGeom>
          <a:noFill/>
          <a:ln w="9525">
            <a:noFill/>
            <a:miter lim="800000"/>
            <a:headEnd/>
            <a:tailEnd/>
          </a:ln>
        </p:spPr>
      </p:pic>
      <p:sp>
        <p:nvSpPr>
          <p:cNvPr id="36867" name="矩形 1"/>
          <p:cNvSpPr>
            <a:spLocks noChangeArrowheads="1"/>
          </p:cNvSpPr>
          <p:nvPr/>
        </p:nvSpPr>
        <p:spPr bwMode="auto">
          <a:xfrm>
            <a:off x="395288" y="1920875"/>
            <a:ext cx="3463925" cy="3270250"/>
          </a:xfrm>
          <a:prstGeom prst="rect">
            <a:avLst/>
          </a:prstGeom>
          <a:noFill/>
          <a:ln w="9525">
            <a:noFill/>
            <a:miter lim="800000"/>
            <a:headEnd/>
            <a:tailEnd/>
          </a:ln>
        </p:spPr>
        <p:txBody>
          <a:bodyPr>
            <a:spAutoFit/>
          </a:bodyPr>
          <a:lstStyle/>
          <a:p>
            <a:r>
              <a:rPr lang="zh-CN" altLang="en-US" sz="1600"/>
              <a:t>萧山日报以发展现代传媒和架构全媒体新格局为总体要求，将用</a:t>
            </a:r>
            <a:r>
              <a:rPr lang="en-US" altLang="zh-CN" sz="1600"/>
              <a:t>3-5</a:t>
            </a:r>
            <a:r>
              <a:rPr lang="zh-CN" altLang="en-US" sz="1600"/>
              <a:t>年时间，分资源整合、数据共享、立体营销三个阶段，全力打造具有“萧山日报模式”的全媒体工程，成为全国首家全面涉足全媒体的县市区域报，连续多年经营收入、利润居全国县市报第一。</a:t>
            </a:r>
            <a:endParaRPr lang="en-US" altLang="zh-CN" sz="1600"/>
          </a:p>
          <a:p>
            <a:endParaRPr lang="zh-CN" altLang="en-US" sz="1600"/>
          </a:p>
          <a:p>
            <a:endParaRPr lang="en-US" altLang="zh-CN" sz="1600"/>
          </a:p>
          <a:p>
            <a:endParaRPr lang="zh-CN" altLang="en-US" sz="1600"/>
          </a:p>
          <a:p>
            <a:endParaRPr lang="zh-CN" altLang="en-US" sz="1600"/>
          </a:p>
          <a:p>
            <a:endParaRPr lang="zh-CN" altLang="en-US" sz="1600"/>
          </a:p>
        </p:txBody>
      </p:sp>
      <p:sp>
        <p:nvSpPr>
          <p:cNvPr id="36868" name="TextBox 4"/>
          <p:cNvSpPr>
            <a:spLocks noChangeArrowheads="1"/>
          </p:cNvSpPr>
          <p:nvPr/>
        </p:nvSpPr>
        <p:spPr bwMode="auto">
          <a:xfrm>
            <a:off x="439738" y="577850"/>
            <a:ext cx="2497137" cy="400050"/>
          </a:xfrm>
          <a:prstGeom prst="rect">
            <a:avLst/>
          </a:prstGeom>
          <a:solidFill>
            <a:srgbClr val="827C7A"/>
          </a:solidFill>
          <a:ln w="9525">
            <a:noFill/>
            <a:miter lim="800000"/>
            <a:headEnd/>
            <a:tailEnd/>
          </a:ln>
        </p:spPr>
        <p:txBody>
          <a:bodyPr>
            <a:spAutoFit/>
          </a:bodyPr>
          <a:lstStyle/>
          <a:p>
            <a:r>
              <a:rPr lang="zh-CN" altLang="en-US" sz="2000" b="1">
                <a:solidFill>
                  <a:schemeClr val="bg1"/>
                </a:solidFill>
                <a:latin typeface="微软雅黑"/>
              </a:rPr>
              <a:t>萧山日报全媒体集群</a:t>
            </a:r>
          </a:p>
        </p:txBody>
      </p:sp>
      <p:sp>
        <p:nvSpPr>
          <p:cNvPr id="11" name="矩形 5"/>
          <p:cNvSpPr>
            <a:spLocks noChangeArrowheads="1"/>
          </p:cNvSpPr>
          <p:nvPr/>
        </p:nvSpPr>
        <p:spPr bwMode="auto">
          <a:xfrm>
            <a:off x="222250" y="588963"/>
            <a:ext cx="215900" cy="400050"/>
          </a:xfrm>
          <a:prstGeom prst="rect">
            <a:avLst/>
          </a:prstGeom>
          <a:solidFill>
            <a:schemeClr val="accent2">
              <a:lumMod val="50000"/>
            </a:schemeClr>
          </a:solidFill>
          <a:ln w="25400">
            <a:noFill/>
            <a:miter lim="800000"/>
            <a:headEnd/>
            <a:tailEnd/>
          </a:ln>
        </p:spPr>
        <p:txBody>
          <a:bodyPr anchor="ctr"/>
          <a:lstStyle/>
          <a:p>
            <a:pPr algn="ctr">
              <a:defRPr/>
            </a:pPr>
            <a:endParaRPr lang="zh-CN" altLang="zh-CN">
              <a:solidFill>
                <a:srgbClr val="FFFFFF"/>
              </a:solidFill>
              <a:latin typeface="Arial" pitchFamily="34" charset="0"/>
              <a:ea typeface="微软雅黑" pitchFamily="34" charset="-122"/>
              <a:cs typeface="+mn-cs"/>
            </a:endParaRPr>
          </a:p>
        </p:txBody>
      </p:sp>
      <p:sp>
        <p:nvSpPr>
          <p:cNvPr id="36870" name="直接连接符 6"/>
          <p:cNvSpPr>
            <a:spLocks noChangeShapeType="1"/>
          </p:cNvSpPr>
          <p:nvPr/>
        </p:nvSpPr>
        <p:spPr bwMode="auto">
          <a:xfrm>
            <a:off x="438150" y="588963"/>
            <a:ext cx="1588" cy="400050"/>
          </a:xfrm>
          <a:prstGeom prst="line">
            <a:avLst/>
          </a:prstGeom>
          <a:noFill/>
          <a:ln w="9525">
            <a:solidFill>
              <a:schemeClr val="bg1"/>
            </a:solidFill>
            <a:round/>
            <a:headEnd/>
            <a:tailEnd/>
          </a:ln>
        </p:spPr>
        <p:txBody>
          <a:bodyPr/>
          <a:lstStyle/>
          <a:p>
            <a:endParaRPr lang="zh-CN" altLang="en-US"/>
          </a:p>
        </p:txBody>
      </p:sp>
      <p:sp>
        <p:nvSpPr>
          <p:cNvPr id="36871" name="TextBox 3"/>
          <p:cNvSpPr txBox="1">
            <a:spLocks noChangeArrowheads="1"/>
          </p:cNvSpPr>
          <p:nvPr/>
        </p:nvSpPr>
        <p:spPr bwMode="auto">
          <a:xfrm>
            <a:off x="7874000" y="4905375"/>
            <a:ext cx="723900" cy="307975"/>
          </a:xfrm>
          <a:prstGeom prst="rect">
            <a:avLst/>
          </a:prstGeom>
          <a:noFill/>
          <a:ln w="9525">
            <a:noFill/>
            <a:miter lim="800000"/>
            <a:headEnd/>
            <a:tailEnd/>
          </a:ln>
        </p:spPr>
        <p:txBody>
          <a:bodyPr wrap="none">
            <a:spAutoFit/>
          </a:bodyPr>
          <a:lstStyle/>
          <a:p>
            <a:r>
              <a:rPr lang="zh-CN" altLang="en-US" sz="1400"/>
              <a:t>萧山网</a:t>
            </a:r>
          </a:p>
        </p:txBody>
      </p:sp>
      <p:pic>
        <p:nvPicPr>
          <p:cNvPr id="36872" name="Picture 12" descr="萧山网——中国县（市、区）第一网"/>
          <p:cNvPicPr>
            <a:picLocks noChangeAspect="1" noChangeArrowheads="1"/>
          </p:cNvPicPr>
          <p:nvPr/>
        </p:nvPicPr>
        <p:blipFill>
          <a:blip r:embed="rId3"/>
          <a:srcRect/>
          <a:stretch>
            <a:fillRect/>
          </a:stretch>
        </p:blipFill>
        <p:spPr bwMode="auto">
          <a:xfrm>
            <a:off x="4284663" y="2352675"/>
            <a:ext cx="4186237" cy="2365375"/>
          </a:xfrm>
          <a:prstGeom prst="rect">
            <a:avLst/>
          </a:prstGeom>
          <a:noFill/>
          <a:ln w="9525">
            <a:noFill/>
            <a:miter lim="800000"/>
            <a:headEnd/>
            <a:tailEnd/>
          </a:ln>
        </p:spPr>
      </p:pic>
      <p:sp>
        <p:nvSpPr>
          <p:cNvPr id="36873" name="Text Box 11"/>
          <p:cNvSpPr txBox="1">
            <a:spLocks noChangeArrowheads="1"/>
          </p:cNvSpPr>
          <p:nvPr/>
        </p:nvSpPr>
        <p:spPr bwMode="auto">
          <a:xfrm>
            <a:off x="4716463" y="1201738"/>
            <a:ext cx="3311525" cy="825500"/>
          </a:xfrm>
          <a:prstGeom prst="rect">
            <a:avLst/>
          </a:prstGeom>
          <a:noFill/>
          <a:ln w="9525">
            <a:noFill/>
            <a:miter lim="800000"/>
            <a:headEnd/>
            <a:tailEnd/>
          </a:ln>
        </p:spPr>
        <p:txBody>
          <a:bodyPr>
            <a:spAutoFit/>
          </a:bodyPr>
          <a:lstStyle/>
          <a:p>
            <a:pPr>
              <a:spcBef>
                <a:spcPct val="50000"/>
              </a:spcBef>
            </a:pPr>
            <a:r>
              <a:rPr lang="zh-CN" altLang="en-US" sz="1600"/>
              <a:t>媒体集群包括：萧山日报、萧山网、无线萧山、萧山手机报、城市电视、户外阅报栏、萧山日报官微。</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p:cNvPicPr>
            <a:picLocks noChangeAspect="1" noChangeArrowheads="1"/>
          </p:cNvPicPr>
          <p:nvPr/>
        </p:nvPicPr>
        <p:blipFill>
          <a:blip r:embed="rId2"/>
          <a:srcRect/>
          <a:stretch>
            <a:fillRect/>
          </a:stretch>
        </p:blipFill>
        <p:spPr bwMode="auto">
          <a:xfrm>
            <a:off x="8074025" y="0"/>
            <a:ext cx="1069975" cy="1273175"/>
          </a:xfrm>
          <a:prstGeom prst="rect">
            <a:avLst/>
          </a:prstGeom>
          <a:noFill/>
          <a:ln w="9525">
            <a:noFill/>
            <a:miter lim="800000"/>
            <a:headEnd/>
            <a:tailEnd/>
          </a:ln>
        </p:spPr>
      </p:pic>
      <p:grpSp>
        <p:nvGrpSpPr>
          <p:cNvPr id="16386" name="Group 3"/>
          <p:cNvGrpSpPr>
            <a:grpSpLocks/>
          </p:cNvGrpSpPr>
          <p:nvPr/>
        </p:nvGrpSpPr>
        <p:grpSpPr bwMode="auto">
          <a:xfrm>
            <a:off x="2973388" y="193675"/>
            <a:ext cx="3543300" cy="530225"/>
            <a:chOff x="0" y="0"/>
            <a:chExt cx="3543034" cy="531590"/>
          </a:xfrm>
        </p:grpSpPr>
        <p:sp>
          <p:nvSpPr>
            <p:cNvPr id="16440" name="矩形 29"/>
            <p:cNvSpPr>
              <a:spLocks noChangeArrowheads="1"/>
            </p:cNvSpPr>
            <p:nvPr/>
          </p:nvSpPr>
          <p:spPr bwMode="auto">
            <a:xfrm rot="-1431031">
              <a:off x="82996" y="27534"/>
              <a:ext cx="504056" cy="504056"/>
            </a:xfrm>
            <a:prstGeom prst="rect">
              <a:avLst/>
            </a:prstGeom>
            <a:solidFill>
              <a:srgbClr val="FFFFFF"/>
            </a:solidFill>
            <a:ln w="25400">
              <a:noFill/>
              <a:miter lim="800000"/>
              <a:headEnd/>
              <a:tailEnd/>
            </a:ln>
          </p:spPr>
          <p:txBody>
            <a:bodyPr anchor="ctr"/>
            <a:lstStyle/>
            <a:p>
              <a:pPr algn="ctr"/>
              <a:endParaRPr lang="zh-CN" altLang="zh-CN">
                <a:solidFill>
                  <a:srgbClr val="FFFFFF"/>
                </a:solidFill>
              </a:endParaRPr>
            </a:p>
          </p:txBody>
        </p:sp>
        <p:grpSp>
          <p:nvGrpSpPr>
            <p:cNvPr id="16441" name="Group 5"/>
            <p:cNvGrpSpPr>
              <a:grpSpLocks/>
            </p:cNvGrpSpPr>
            <p:nvPr/>
          </p:nvGrpSpPr>
          <p:grpSpPr bwMode="auto">
            <a:xfrm>
              <a:off x="0" y="0"/>
              <a:ext cx="3543034" cy="504056"/>
              <a:chOff x="0" y="0"/>
              <a:chExt cx="3543034" cy="504056"/>
            </a:xfrm>
          </p:grpSpPr>
          <p:sp>
            <p:nvSpPr>
              <p:cNvPr id="16442" name="直接连接符 5"/>
              <p:cNvSpPr>
                <a:spLocks noChangeShapeType="1"/>
              </p:cNvSpPr>
              <p:nvPr/>
            </p:nvSpPr>
            <p:spPr bwMode="auto">
              <a:xfrm>
                <a:off x="479562" y="351663"/>
                <a:ext cx="3063472" cy="1"/>
              </a:xfrm>
              <a:prstGeom prst="line">
                <a:avLst/>
              </a:prstGeom>
              <a:noFill/>
              <a:ln w="9525">
                <a:solidFill>
                  <a:srgbClr val="827C7A"/>
                </a:solidFill>
                <a:prstDash val="sysDash"/>
                <a:round/>
                <a:headEnd type="diamond" w="med" len="med"/>
                <a:tailEnd type="diamond" w="med" len="med"/>
              </a:ln>
            </p:spPr>
            <p:txBody>
              <a:bodyPr/>
              <a:lstStyle/>
              <a:p>
                <a:endParaRPr lang="zh-CN" altLang="en-US"/>
              </a:p>
            </p:txBody>
          </p:sp>
          <p:sp>
            <p:nvSpPr>
              <p:cNvPr id="16443" name="矩形 3"/>
              <p:cNvSpPr>
                <a:spLocks noChangeArrowheads="1"/>
              </p:cNvSpPr>
              <p:nvPr/>
            </p:nvSpPr>
            <p:spPr bwMode="auto">
              <a:xfrm rot="-1431031">
                <a:off x="0" y="0"/>
                <a:ext cx="504056" cy="504056"/>
              </a:xfrm>
              <a:prstGeom prst="rect">
                <a:avLst/>
              </a:prstGeom>
              <a:solidFill>
                <a:srgbClr val="FFFFFF"/>
              </a:solidFill>
              <a:ln w="25400">
                <a:noFill/>
                <a:miter lim="800000"/>
                <a:headEnd/>
                <a:tailEnd/>
              </a:ln>
            </p:spPr>
            <p:txBody>
              <a:bodyPr anchor="ctr"/>
              <a:lstStyle/>
              <a:p>
                <a:pPr algn="ctr"/>
                <a:endParaRPr lang="zh-CN" altLang="zh-CN">
                  <a:solidFill>
                    <a:srgbClr val="FFFFFF"/>
                  </a:solidFill>
                </a:endParaRPr>
              </a:p>
            </p:txBody>
          </p:sp>
          <p:sp>
            <p:nvSpPr>
              <p:cNvPr id="16444" name="TextBox 6"/>
              <p:cNvSpPr>
                <a:spLocks noChangeArrowheads="1"/>
              </p:cNvSpPr>
              <p:nvPr/>
            </p:nvSpPr>
            <p:spPr bwMode="auto">
              <a:xfrm>
                <a:off x="823166" y="13109"/>
                <a:ext cx="2376264" cy="370283"/>
              </a:xfrm>
              <a:prstGeom prst="rect">
                <a:avLst/>
              </a:prstGeom>
              <a:noFill/>
              <a:ln w="9525">
                <a:noFill/>
                <a:miter lim="800000"/>
                <a:headEnd/>
                <a:tailEnd/>
              </a:ln>
            </p:spPr>
            <p:txBody>
              <a:bodyPr>
                <a:spAutoFit/>
              </a:bodyPr>
              <a:lstStyle/>
              <a:p>
                <a:pPr algn="ctr"/>
                <a:r>
                  <a:rPr lang="zh-CN" altLang="en-US">
                    <a:latin typeface="微软雅黑"/>
                  </a:rPr>
                  <a:t>简介</a:t>
                </a:r>
              </a:p>
            </p:txBody>
          </p:sp>
          <p:sp>
            <p:nvSpPr>
              <p:cNvPr id="16445" name="TextBox 7"/>
              <p:cNvSpPr>
                <a:spLocks noChangeArrowheads="1"/>
              </p:cNvSpPr>
              <p:nvPr/>
            </p:nvSpPr>
            <p:spPr bwMode="auto">
              <a:xfrm>
                <a:off x="72008" y="51973"/>
                <a:ext cx="360040" cy="401140"/>
              </a:xfrm>
              <a:prstGeom prst="rect">
                <a:avLst/>
              </a:prstGeom>
              <a:noFill/>
              <a:ln w="9525">
                <a:noFill/>
                <a:miter lim="800000"/>
                <a:headEnd/>
                <a:tailEnd/>
              </a:ln>
            </p:spPr>
            <p:txBody>
              <a:bodyPr>
                <a:spAutoFit/>
              </a:bodyPr>
              <a:lstStyle/>
              <a:p>
                <a:pPr algn="ctr"/>
                <a:r>
                  <a:rPr lang="en-US" altLang="zh-CN" sz="2000" b="1">
                    <a:solidFill>
                      <a:schemeClr val="bg1"/>
                    </a:solidFill>
                    <a:latin typeface="Calibri" pitchFamily="34" charset="0"/>
                    <a:sym typeface="Calibri" pitchFamily="34" charset="0"/>
                  </a:rPr>
                  <a:t>1</a:t>
                </a:r>
                <a:endParaRPr lang="zh-CN" altLang="en-US">
                  <a:ea typeface="宋体" charset="-122"/>
                </a:endParaRPr>
              </a:p>
            </p:txBody>
          </p:sp>
        </p:grpSp>
      </p:grpSp>
      <p:grpSp>
        <p:nvGrpSpPr>
          <p:cNvPr id="16387" name="Group 10"/>
          <p:cNvGrpSpPr>
            <a:grpSpLocks/>
          </p:cNvGrpSpPr>
          <p:nvPr/>
        </p:nvGrpSpPr>
        <p:grpSpPr bwMode="auto">
          <a:xfrm>
            <a:off x="2973388" y="841375"/>
            <a:ext cx="3543300" cy="530225"/>
            <a:chOff x="0" y="0"/>
            <a:chExt cx="3543034" cy="531590"/>
          </a:xfrm>
        </p:grpSpPr>
        <p:sp>
          <p:nvSpPr>
            <p:cNvPr id="16434" name="矩形 32"/>
            <p:cNvSpPr>
              <a:spLocks noChangeArrowheads="1"/>
            </p:cNvSpPr>
            <p:nvPr/>
          </p:nvSpPr>
          <p:spPr bwMode="auto">
            <a:xfrm rot="-1431031">
              <a:off x="82996" y="27534"/>
              <a:ext cx="504056" cy="504056"/>
            </a:xfrm>
            <a:prstGeom prst="rect">
              <a:avLst/>
            </a:prstGeom>
            <a:solidFill>
              <a:srgbClr val="FFFFFF"/>
            </a:solidFill>
            <a:ln w="25400">
              <a:noFill/>
              <a:miter lim="800000"/>
              <a:headEnd/>
              <a:tailEnd/>
            </a:ln>
          </p:spPr>
          <p:txBody>
            <a:bodyPr anchor="ctr"/>
            <a:lstStyle/>
            <a:p>
              <a:pPr algn="ctr"/>
              <a:endParaRPr lang="zh-CN" altLang="zh-CN">
                <a:solidFill>
                  <a:srgbClr val="FFFFFF"/>
                </a:solidFill>
              </a:endParaRPr>
            </a:p>
          </p:txBody>
        </p:sp>
        <p:grpSp>
          <p:nvGrpSpPr>
            <p:cNvPr id="16435" name="Group 12"/>
            <p:cNvGrpSpPr>
              <a:grpSpLocks/>
            </p:cNvGrpSpPr>
            <p:nvPr/>
          </p:nvGrpSpPr>
          <p:grpSpPr bwMode="auto">
            <a:xfrm>
              <a:off x="0" y="0"/>
              <a:ext cx="3543034" cy="504056"/>
              <a:chOff x="0" y="0"/>
              <a:chExt cx="3543034" cy="504056"/>
            </a:xfrm>
          </p:grpSpPr>
          <p:sp>
            <p:nvSpPr>
              <p:cNvPr id="16436" name="直接连接符 34"/>
              <p:cNvSpPr>
                <a:spLocks noChangeShapeType="1"/>
              </p:cNvSpPr>
              <p:nvPr/>
            </p:nvSpPr>
            <p:spPr bwMode="auto">
              <a:xfrm>
                <a:off x="479562" y="351663"/>
                <a:ext cx="3063472" cy="1"/>
              </a:xfrm>
              <a:prstGeom prst="line">
                <a:avLst/>
              </a:prstGeom>
              <a:noFill/>
              <a:ln w="9525">
                <a:solidFill>
                  <a:srgbClr val="827C7A"/>
                </a:solidFill>
                <a:prstDash val="sysDash"/>
                <a:round/>
                <a:headEnd type="diamond" w="med" len="med"/>
                <a:tailEnd type="diamond" w="med" len="med"/>
              </a:ln>
            </p:spPr>
            <p:txBody>
              <a:bodyPr/>
              <a:lstStyle/>
              <a:p>
                <a:endParaRPr lang="zh-CN" altLang="en-US"/>
              </a:p>
            </p:txBody>
          </p:sp>
          <p:sp>
            <p:nvSpPr>
              <p:cNvPr id="16437" name="矩形 35"/>
              <p:cNvSpPr>
                <a:spLocks noChangeArrowheads="1"/>
              </p:cNvSpPr>
              <p:nvPr/>
            </p:nvSpPr>
            <p:spPr bwMode="auto">
              <a:xfrm rot="-1431031">
                <a:off x="0" y="0"/>
                <a:ext cx="504056" cy="504056"/>
              </a:xfrm>
              <a:prstGeom prst="rect">
                <a:avLst/>
              </a:prstGeom>
              <a:solidFill>
                <a:srgbClr val="FFFFFF"/>
              </a:solidFill>
              <a:ln w="25400">
                <a:noFill/>
                <a:miter lim="800000"/>
                <a:headEnd/>
                <a:tailEnd/>
              </a:ln>
            </p:spPr>
            <p:txBody>
              <a:bodyPr anchor="ctr"/>
              <a:lstStyle/>
              <a:p>
                <a:pPr algn="ctr"/>
                <a:endParaRPr lang="zh-CN" altLang="zh-CN">
                  <a:solidFill>
                    <a:srgbClr val="FFFFFF"/>
                  </a:solidFill>
                </a:endParaRPr>
              </a:p>
            </p:txBody>
          </p:sp>
          <p:sp>
            <p:nvSpPr>
              <p:cNvPr id="16438" name="TextBox 36"/>
              <p:cNvSpPr>
                <a:spLocks noChangeArrowheads="1"/>
              </p:cNvSpPr>
              <p:nvPr/>
            </p:nvSpPr>
            <p:spPr bwMode="auto">
              <a:xfrm>
                <a:off x="823166" y="13109"/>
                <a:ext cx="2376264" cy="370283"/>
              </a:xfrm>
              <a:prstGeom prst="rect">
                <a:avLst/>
              </a:prstGeom>
              <a:noFill/>
              <a:ln w="9525">
                <a:noFill/>
                <a:miter lim="800000"/>
                <a:headEnd/>
                <a:tailEnd/>
              </a:ln>
            </p:spPr>
            <p:txBody>
              <a:bodyPr>
                <a:spAutoFit/>
              </a:bodyPr>
              <a:lstStyle/>
              <a:p>
                <a:r>
                  <a:rPr lang="zh-CN" altLang="en-US" sz="1600"/>
                  <a:t>         </a:t>
                </a:r>
                <a:r>
                  <a:rPr lang="zh-CN" altLang="en-US">
                    <a:latin typeface="微软雅黑"/>
                  </a:rPr>
                  <a:t>重组要略</a:t>
                </a:r>
              </a:p>
            </p:txBody>
          </p:sp>
          <p:sp>
            <p:nvSpPr>
              <p:cNvPr id="16439" name="TextBox 37"/>
              <p:cNvSpPr>
                <a:spLocks noChangeArrowheads="1"/>
              </p:cNvSpPr>
              <p:nvPr/>
            </p:nvSpPr>
            <p:spPr bwMode="auto">
              <a:xfrm>
                <a:off x="72008" y="51973"/>
                <a:ext cx="360040" cy="401140"/>
              </a:xfrm>
              <a:prstGeom prst="rect">
                <a:avLst/>
              </a:prstGeom>
              <a:noFill/>
              <a:ln w="9525">
                <a:noFill/>
                <a:miter lim="800000"/>
                <a:headEnd/>
                <a:tailEnd/>
              </a:ln>
            </p:spPr>
            <p:txBody>
              <a:bodyPr>
                <a:spAutoFit/>
              </a:bodyPr>
              <a:lstStyle/>
              <a:p>
                <a:pPr algn="ctr"/>
                <a:r>
                  <a:rPr lang="en-US" altLang="zh-CN" sz="2000" b="1">
                    <a:solidFill>
                      <a:schemeClr val="bg1"/>
                    </a:solidFill>
                    <a:latin typeface="Calibri" pitchFamily="34" charset="0"/>
                    <a:sym typeface="Calibri" pitchFamily="34" charset="0"/>
                  </a:rPr>
                  <a:t>2</a:t>
                </a:r>
                <a:endParaRPr lang="zh-CN" altLang="en-US">
                  <a:ea typeface="宋体" charset="-122"/>
                </a:endParaRPr>
              </a:p>
            </p:txBody>
          </p:sp>
        </p:grpSp>
      </p:grpSp>
      <p:grpSp>
        <p:nvGrpSpPr>
          <p:cNvPr id="16388" name="Group 17"/>
          <p:cNvGrpSpPr>
            <a:grpSpLocks/>
          </p:cNvGrpSpPr>
          <p:nvPr/>
        </p:nvGrpSpPr>
        <p:grpSpPr bwMode="auto">
          <a:xfrm>
            <a:off x="2973388" y="1489075"/>
            <a:ext cx="3543300" cy="531813"/>
            <a:chOff x="0" y="0"/>
            <a:chExt cx="3543034" cy="531590"/>
          </a:xfrm>
        </p:grpSpPr>
        <p:sp>
          <p:nvSpPr>
            <p:cNvPr id="16428" name="矩形 39"/>
            <p:cNvSpPr>
              <a:spLocks noChangeArrowheads="1"/>
            </p:cNvSpPr>
            <p:nvPr/>
          </p:nvSpPr>
          <p:spPr bwMode="auto">
            <a:xfrm rot="-1431031">
              <a:off x="82996" y="27534"/>
              <a:ext cx="504056" cy="504056"/>
            </a:xfrm>
            <a:prstGeom prst="rect">
              <a:avLst/>
            </a:prstGeom>
            <a:solidFill>
              <a:srgbClr val="FFFFFF"/>
            </a:solidFill>
            <a:ln w="25400">
              <a:noFill/>
              <a:miter lim="800000"/>
              <a:headEnd/>
              <a:tailEnd/>
            </a:ln>
          </p:spPr>
          <p:txBody>
            <a:bodyPr anchor="ctr"/>
            <a:lstStyle/>
            <a:p>
              <a:pPr algn="ctr"/>
              <a:endParaRPr lang="zh-CN" altLang="zh-CN">
                <a:solidFill>
                  <a:srgbClr val="FFFFFF"/>
                </a:solidFill>
              </a:endParaRPr>
            </a:p>
          </p:txBody>
        </p:sp>
        <p:grpSp>
          <p:nvGrpSpPr>
            <p:cNvPr id="16429" name="Group 19"/>
            <p:cNvGrpSpPr>
              <a:grpSpLocks/>
            </p:cNvGrpSpPr>
            <p:nvPr/>
          </p:nvGrpSpPr>
          <p:grpSpPr bwMode="auto">
            <a:xfrm>
              <a:off x="0" y="0"/>
              <a:ext cx="3543034" cy="504056"/>
              <a:chOff x="0" y="0"/>
              <a:chExt cx="3543034" cy="504056"/>
            </a:xfrm>
          </p:grpSpPr>
          <p:sp>
            <p:nvSpPr>
              <p:cNvPr id="16430" name="直接连接符 41"/>
              <p:cNvSpPr>
                <a:spLocks noChangeShapeType="1"/>
              </p:cNvSpPr>
              <p:nvPr/>
            </p:nvSpPr>
            <p:spPr bwMode="auto">
              <a:xfrm>
                <a:off x="479562" y="351663"/>
                <a:ext cx="3063472" cy="1"/>
              </a:xfrm>
              <a:prstGeom prst="line">
                <a:avLst/>
              </a:prstGeom>
              <a:noFill/>
              <a:ln w="9525">
                <a:solidFill>
                  <a:srgbClr val="827C7A"/>
                </a:solidFill>
                <a:prstDash val="sysDash"/>
                <a:round/>
                <a:headEnd type="diamond" w="med" len="med"/>
                <a:tailEnd type="diamond" w="med" len="med"/>
              </a:ln>
            </p:spPr>
            <p:txBody>
              <a:bodyPr/>
              <a:lstStyle/>
              <a:p>
                <a:endParaRPr lang="zh-CN" altLang="en-US"/>
              </a:p>
            </p:txBody>
          </p:sp>
          <p:sp>
            <p:nvSpPr>
              <p:cNvPr id="16431" name="矩形 42"/>
              <p:cNvSpPr>
                <a:spLocks noChangeArrowheads="1"/>
              </p:cNvSpPr>
              <p:nvPr/>
            </p:nvSpPr>
            <p:spPr bwMode="auto">
              <a:xfrm rot="-1431031">
                <a:off x="0" y="0"/>
                <a:ext cx="504056" cy="504056"/>
              </a:xfrm>
              <a:prstGeom prst="rect">
                <a:avLst/>
              </a:prstGeom>
              <a:solidFill>
                <a:srgbClr val="FFFFFF"/>
              </a:solidFill>
              <a:ln w="25400">
                <a:noFill/>
                <a:miter lim="800000"/>
                <a:headEnd/>
                <a:tailEnd/>
              </a:ln>
            </p:spPr>
            <p:txBody>
              <a:bodyPr anchor="ctr"/>
              <a:lstStyle/>
              <a:p>
                <a:pPr algn="ctr"/>
                <a:endParaRPr lang="zh-CN" altLang="zh-CN">
                  <a:solidFill>
                    <a:srgbClr val="FFFFFF"/>
                  </a:solidFill>
                </a:endParaRPr>
              </a:p>
            </p:txBody>
          </p:sp>
          <p:sp>
            <p:nvSpPr>
              <p:cNvPr id="16432" name="TextBox 43"/>
              <p:cNvSpPr>
                <a:spLocks noChangeArrowheads="1"/>
              </p:cNvSpPr>
              <p:nvPr/>
            </p:nvSpPr>
            <p:spPr bwMode="auto">
              <a:xfrm>
                <a:off x="823166" y="13109"/>
                <a:ext cx="2376264" cy="369177"/>
              </a:xfrm>
              <a:prstGeom prst="rect">
                <a:avLst/>
              </a:prstGeom>
              <a:noFill/>
              <a:ln w="9525">
                <a:noFill/>
                <a:miter lim="800000"/>
                <a:headEnd/>
                <a:tailEnd/>
              </a:ln>
            </p:spPr>
            <p:txBody>
              <a:bodyPr>
                <a:spAutoFit/>
              </a:bodyPr>
              <a:lstStyle/>
              <a:p>
                <a:pPr algn="ctr"/>
                <a:endParaRPr lang="zh-CN" altLang="en-US">
                  <a:ea typeface="宋体" charset="-122"/>
                </a:endParaRPr>
              </a:p>
            </p:txBody>
          </p:sp>
          <p:sp>
            <p:nvSpPr>
              <p:cNvPr id="16433" name="TextBox 44"/>
              <p:cNvSpPr>
                <a:spLocks noChangeArrowheads="1"/>
              </p:cNvSpPr>
              <p:nvPr/>
            </p:nvSpPr>
            <p:spPr bwMode="auto">
              <a:xfrm>
                <a:off x="72008" y="51973"/>
                <a:ext cx="360040" cy="399943"/>
              </a:xfrm>
              <a:prstGeom prst="rect">
                <a:avLst/>
              </a:prstGeom>
              <a:noFill/>
              <a:ln w="9525">
                <a:noFill/>
                <a:miter lim="800000"/>
                <a:headEnd/>
                <a:tailEnd/>
              </a:ln>
            </p:spPr>
            <p:txBody>
              <a:bodyPr>
                <a:spAutoFit/>
              </a:bodyPr>
              <a:lstStyle/>
              <a:p>
                <a:pPr algn="ctr"/>
                <a:r>
                  <a:rPr lang="en-US" altLang="zh-CN" sz="2000" b="1">
                    <a:solidFill>
                      <a:schemeClr val="bg1"/>
                    </a:solidFill>
                    <a:latin typeface="Calibri" pitchFamily="34" charset="0"/>
                    <a:sym typeface="Calibri" pitchFamily="34" charset="0"/>
                  </a:rPr>
                  <a:t>3</a:t>
                </a:r>
                <a:endParaRPr lang="zh-CN" altLang="en-US">
                  <a:ea typeface="宋体" charset="-122"/>
                </a:endParaRPr>
              </a:p>
            </p:txBody>
          </p:sp>
        </p:grpSp>
      </p:grpSp>
      <p:grpSp>
        <p:nvGrpSpPr>
          <p:cNvPr id="16389" name="Group 24"/>
          <p:cNvGrpSpPr>
            <a:grpSpLocks/>
          </p:cNvGrpSpPr>
          <p:nvPr/>
        </p:nvGrpSpPr>
        <p:grpSpPr bwMode="auto">
          <a:xfrm>
            <a:off x="2973388" y="2136775"/>
            <a:ext cx="3543300" cy="531813"/>
            <a:chOff x="0" y="0"/>
            <a:chExt cx="3543034" cy="531590"/>
          </a:xfrm>
        </p:grpSpPr>
        <p:sp>
          <p:nvSpPr>
            <p:cNvPr id="16422" name="矩形 46"/>
            <p:cNvSpPr>
              <a:spLocks noChangeArrowheads="1"/>
            </p:cNvSpPr>
            <p:nvPr/>
          </p:nvSpPr>
          <p:spPr bwMode="auto">
            <a:xfrm rot="-1431031">
              <a:off x="82996" y="27534"/>
              <a:ext cx="504056" cy="504056"/>
            </a:xfrm>
            <a:prstGeom prst="rect">
              <a:avLst/>
            </a:prstGeom>
            <a:solidFill>
              <a:srgbClr val="FFFFFF"/>
            </a:solidFill>
            <a:ln w="25400">
              <a:noFill/>
              <a:miter lim="800000"/>
              <a:headEnd/>
              <a:tailEnd/>
            </a:ln>
          </p:spPr>
          <p:txBody>
            <a:bodyPr anchor="ctr"/>
            <a:lstStyle/>
            <a:p>
              <a:pPr algn="ctr"/>
              <a:endParaRPr lang="zh-CN" altLang="zh-CN">
                <a:solidFill>
                  <a:srgbClr val="FFFFFF"/>
                </a:solidFill>
              </a:endParaRPr>
            </a:p>
          </p:txBody>
        </p:sp>
        <p:grpSp>
          <p:nvGrpSpPr>
            <p:cNvPr id="16423" name="Group 26"/>
            <p:cNvGrpSpPr>
              <a:grpSpLocks/>
            </p:cNvGrpSpPr>
            <p:nvPr/>
          </p:nvGrpSpPr>
          <p:grpSpPr bwMode="auto">
            <a:xfrm>
              <a:off x="0" y="0"/>
              <a:ext cx="3543034" cy="504056"/>
              <a:chOff x="0" y="0"/>
              <a:chExt cx="3543034" cy="504056"/>
            </a:xfrm>
          </p:grpSpPr>
          <p:sp>
            <p:nvSpPr>
              <p:cNvPr id="16424" name="直接连接符 48"/>
              <p:cNvSpPr>
                <a:spLocks noChangeShapeType="1"/>
              </p:cNvSpPr>
              <p:nvPr/>
            </p:nvSpPr>
            <p:spPr bwMode="auto">
              <a:xfrm>
                <a:off x="479562" y="351663"/>
                <a:ext cx="3063472" cy="1"/>
              </a:xfrm>
              <a:prstGeom prst="line">
                <a:avLst/>
              </a:prstGeom>
              <a:noFill/>
              <a:ln w="9525">
                <a:solidFill>
                  <a:srgbClr val="827C7A"/>
                </a:solidFill>
                <a:prstDash val="sysDash"/>
                <a:round/>
                <a:headEnd type="diamond" w="med" len="med"/>
                <a:tailEnd type="diamond" w="med" len="med"/>
              </a:ln>
            </p:spPr>
            <p:txBody>
              <a:bodyPr/>
              <a:lstStyle/>
              <a:p>
                <a:endParaRPr lang="zh-CN" altLang="en-US"/>
              </a:p>
            </p:txBody>
          </p:sp>
          <p:sp>
            <p:nvSpPr>
              <p:cNvPr id="16425" name="矩形 49"/>
              <p:cNvSpPr>
                <a:spLocks noChangeArrowheads="1"/>
              </p:cNvSpPr>
              <p:nvPr/>
            </p:nvSpPr>
            <p:spPr bwMode="auto">
              <a:xfrm rot="-1431031">
                <a:off x="0" y="0"/>
                <a:ext cx="504056" cy="504056"/>
              </a:xfrm>
              <a:prstGeom prst="rect">
                <a:avLst/>
              </a:prstGeom>
              <a:solidFill>
                <a:srgbClr val="FFFFFF"/>
              </a:solidFill>
              <a:ln w="25400">
                <a:noFill/>
                <a:miter lim="800000"/>
                <a:headEnd/>
                <a:tailEnd/>
              </a:ln>
            </p:spPr>
            <p:txBody>
              <a:bodyPr anchor="ctr"/>
              <a:lstStyle/>
              <a:p>
                <a:pPr algn="ctr"/>
                <a:endParaRPr lang="zh-CN" altLang="zh-CN">
                  <a:solidFill>
                    <a:srgbClr val="FFFFFF"/>
                  </a:solidFill>
                </a:endParaRPr>
              </a:p>
            </p:txBody>
          </p:sp>
          <p:sp>
            <p:nvSpPr>
              <p:cNvPr id="16426" name="TextBox 50"/>
              <p:cNvSpPr>
                <a:spLocks noChangeArrowheads="1"/>
              </p:cNvSpPr>
              <p:nvPr/>
            </p:nvSpPr>
            <p:spPr bwMode="auto">
              <a:xfrm>
                <a:off x="823166" y="13109"/>
                <a:ext cx="2376264" cy="369177"/>
              </a:xfrm>
              <a:prstGeom prst="rect">
                <a:avLst/>
              </a:prstGeom>
              <a:noFill/>
              <a:ln w="9525">
                <a:noFill/>
                <a:miter lim="800000"/>
                <a:headEnd/>
                <a:tailEnd/>
              </a:ln>
            </p:spPr>
            <p:txBody>
              <a:bodyPr>
                <a:spAutoFit/>
              </a:bodyPr>
              <a:lstStyle/>
              <a:p>
                <a:pPr algn="ctr"/>
                <a:r>
                  <a:rPr lang="zh-CN" altLang="en-US">
                    <a:latin typeface="微软雅黑"/>
                  </a:rPr>
                  <a:t>传统媒体转型升级</a:t>
                </a:r>
              </a:p>
            </p:txBody>
          </p:sp>
          <p:sp>
            <p:nvSpPr>
              <p:cNvPr id="16427" name="TextBox 51"/>
              <p:cNvSpPr>
                <a:spLocks noChangeArrowheads="1"/>
              </p:cNvSpPr>
              <p:nvPr/>
            </p:nvSpPr>
            <p:spPr bwMode="auto">
              <a:xfrm>
                <a:off x="72008" y="51973"/>
                <a:ext cx="360040" cy="399943"/>
              </a:xfrm>
              <a:prstGeom prst="rect">
                <a:avLst/>
              </a:prstGeom>
              <a:noFill/>
              <a:ln w="9525">
                <a:noFill/>
                <a:miter lim="800000"/>
                <a:headEnd/>
                <a:tailEnd/>
              </a:ln>
            </p:spPr>
            <p:txBody>
              <a:bodyPr>
                <a:spAutoFit/>
              </a:bodyPr>
              <a:lstStyle/>
              <a:p>
                <a:pPr algn="ctr"/>
                <a:r>
                  <a:rPr lang="en-US" altLang="zh-CN" sz="2000" b="1">
                    <a:solidFill>
                      <a:schemeClr val="bg1"/>
                    </a:solidFill>
                    <a:latin typeface="Calibri" pitchFamily="34" charset="0"/>
                    <a:sym typeface="Calibri" pitchFamily="34" charset="0"/>
                  </a:rPr>
                  <a:t>4</a:t>
                </a:r>
                <a:endParaRPr lang="zh-CN" altLang="en-US">
                  <a:ea typeface="宋体" charset="-122"/>
                </a:endParaRPr>
              </a:p>
            </p:txBody>
          </p:sp>
        </p:grpSp>
      </p:grpSp>
      <p:grpSp>
        <p:nvGrpSpPr>
          <p:cNvPr id="16390" name="Group 31"/>
          <p:cNvGrpSpPr>
            <a:grpSpLocks/>
          </p:cNvGrpSpPr>
          <p:nvPr/>
        </p:nvGrpSpPr>
        <p:grpSpPr bwMode="auto">
          <a:xfrm>
            <a:off x="2973388" y="2784475"/>
            <a:ext cx="3543300" cy="531813"/>
            <a:chOff x="0" y="0"/>
            <a:chExt cx="3543034" cy="531590"/>
          </a:xfrm>
        </p:grpSpPr>
        <p:sp>
          <p:nvSpPr>
            <p:cNvPr id="16416" name="矩形 53"/>
            <p:cNvSpPr>
              <a:spLocks noChangeArrowheads="1"/>
            </p:cNvSpPr>
            <p:nvPr/>
          </p:nvSpPr>
          <p:spPr bwMode="auto">
            <a:xfrm rot="-1431031">
              <a:off x="82996" y="27534"/>
              <a:ext cx="504056" cy="504056"/>
            </a:xfrm>
            <a:prstGeom prst="rect">
              <a:avLst/>
            </a:prstGeom>
            <a:solidFill>
              <a:srgbClr val="FFFFFF"/>
            </a:solidFill>
            <a:ln w="25400">
              <a:noFill/>
              <a:miter lim="800000"/>
              <a:headEnd/>
              <a:tailEnd/>
            </a:ln>
          </p:spPr>
          <p:txBody>
            <a:bodyPr anchor="ctr"/>
            <a:lstStyle/>
            <a:p>
              <a:pPr algn="ctr"/>
              <a:endParaRPr lang="zh-CN" altLang="zh-CN">
                <a:solidFill>
                  <a:srgbClr val="FFFFFF"/>
                </a:solidFill>
              </a:endParaRPr>
            </a:p>
          </p:txBody>
        </p:sp>
        <p:grpSp>
          <p:nvGrpSpPr>
            <p:cNvPr id="16417" name="Group 33"/>
            <p:cNvGrpSpPr>
              <a:grpSpLocks/>
            </p:cNvGrpSpPr>
            <p:nvPr/>
          </p:nvGrpSpPr>
          <p:grpSpPr bwMode="auto">
            <a:xfrm>
              <a:off x="0" y="0"/>
              <a:ext cx="3543034" cy="504056"/>
              <a:chOff x="0" y="0"/>
              <a:chExt cx="3543034" cy="504056"/>
            </a:xfrm>
          </p:grpSpPr>
          <p:sp>
            <p:nvSpPr>
              <p:cNvPr id="16418" name="直接连接符 55"/>
              <p:cNvSpPr>
                <a:spLocks noChangeShapeType="1"/>
              </p:cNvSpPr>
              <p:nvPr/>
            </p:nvSpPr>
            <p:spPr bwMode="auto">
              <a:xfrm>
                <a:off x="479562" y="351663"/>
                <a:ext cx="3063472" cy="1"/>
              </a:xfrm>
              <a:prstGeom prst="line">
                <a:avLst/>
              </a:prstGeom>
              <a:noFill/>
              <a:ln w="9525">
                <a:solidFill>
                  <a:srgbClr val="827C7A"/>
                </a:solidFill>
                <a:prstDash val="sysDash"/>
                <a:round/>
                <a:headEnd type="diamond" w="med" len="med"/>
                <a:tailEnd type="diamond" w="med" len="med"/>
              </a:ln>
            </p:spPr>
            <p:txBody>
              <a:bodyPr/>
              <a:lstStyle/>
              <a:p>
                <a:endParaRPr lang="zh-CN" altLang="en-US"/>
              </a:p>
            </p:txBody>
          </p:sp>
          <p:sp>
            <p:nvSpPr>
              <p:cNvPr id="16419" name="矩形 56"/>
              <p:cNvSpPr>
                <a:spLocks noChangeArrowheads="1"/>
              </p:cNvSpPr>
              <p:nvPr/>
            </p:nvSpPr>
            <p:spPr bwMode="auto">
              <a:xfrm rot="-1431031">
                <a:off x="0" y="0"/>
                <a:ext cx="504056" cy="504056"/>
              </a:xfrm>
              <a:prstGeom prst="rect">
                <a:avLst/>
              </a:prstGeom>
              <a:solidFill>
                <a:srgbClr val="FFFFFF"/>
              </a:solidFill>
              <a:ln w="25400">
                <a:noFill/>
                <a:miter lim="800000"/>
                <a:headEnd/>
                <a:tailEnd/>
              </a:ln>
            </p:spPr>
            <p:txBody>
              <a:bodyPr anchor="ctr"/>
              <a:lstStyle/>
              <a:p>
                <a:pPr algn="ctr"/>
                <a:endParaRPr lang="zh-CN" altLang="zh-CN">
                  <a:solidFill>
                    <a:srgbClr val="FFFFFF"/>
                  </a:solidFill>
                </a:endParaRPr>
              </a:p>
            </p:txBody>
          </p:sp>
          <p:sp>
            <p:nvSpPr>
              <p:cNvPr id="16420" name="TextBox 57"/>
              <p:cNvSpPr>
                <a:spLocks noChangeArrowheads="1"/>
              </p:cNvSpPr>
              <p:nvPr/>
            </p:nvSpPr>
            <p:spPr bwMode="auto">
              <a:xfrm>
                <a:off x="823166" y="13109"/>
                <a:ext cx="2376264" cy="369177"/>
              </a:xfrm>
              <a:prstGeom prst="rect">
                <a:avLst/>
              </a:prstGeom>
              <a:noFill/>
              <a:ln w="9525">
                <a:noFill/>
                <a:miter lim="800000"/>
                <a:headEnd/>
                <a:tailEnd/>
              </a:ln>
            </p:spPr>
            <p:txBody>
              <a:bodyPr>
                <a:spAutoFit/>
              </a:bodyPr>
              <a:lstStyle/>
              <a:p>
                <a:pPr algn="ctr"/>
                <a:r>
                  <a:rPr lang="zh-CN" altLang="en-US">
                    <a:latin typeface="微软雅黑"/>
                    <a:sym typeface="Calibri" pitchFamily="34" charset="0"/>
                  </a:rPr>
                  <a:t>城市轻物流专家</a:t>
                </a:r>
                <a:endParaRPr lang="zh-CN" altLang="en-US">
                  <a:latin typeface="微软雅黑"/>
                </a:endParaRPr>
              </a:p>
            </p:txBody>
          </p:sp>
          <p:sp>
            <p:nvSpPr>
              <p:cNvPr id="16421" name="TextBox 58"/>
              <p:cNvSpPr>
                <a:spLocks noChangeArrowheads="1"/>
              </p:cNvSpPr>
              <p:nvPr/>
            </p:nvSpPr>
            <p:spPr bwMode="auto">
              <a:xfrm>
                <a:off x="72008" y="51973"/>
                <a:ext cx="360040" cy="399943"/>
              </a:xfrm>
              <a:prstGeom prst="rect">
                <a:avLst/>
              </a:prstGeom>
              <a:noFill/>
              <a:ln w="9525">
                <a:noFill/>
                <a:miter lim="800000"/>
                <a:headEnd/>
                <a:tailEnd/>
              </a:ln>
            </p:spPr>
            <p:txBody>
              <a:bodyPr>
                <a:spAutoFit/>
              </a:bodyPr>
              <a:lstStyle/>
              <a:p>
                <a:pPr algn="ctr"/>
                <a:r>
                  <a:rPr lang="en-US" altLang="zh-CN" sz="2000" b="1">
                    <a:solidFill>
                      <a:schemeClr val="bg1"/>
                    </a:solidFill>
                    <a:latin typeface="Calibri" pitchFamily="34" charset="0"/>
                    <a:sym typeface="Calibri" pitchFamily="34" charset="0"/>
                  </a:rPr>
                  <a:t>5</a:t>
                </a:r>
                <a:endParaRPr lang="zh-CN" altLang="en-US">
                  <a:ea typeface="宋体" charset="-122"/>
                </a:endParaRPr>
              </a:p>
            </p:txBody>
          </p:sp>
        </p:grpSp>
      </p:grpSp>
      <p:sp>
        <p:nvSpPr>
          <p:cNvPr id="16391" name="TextBox 61"/>
          <p:cNvSpPr>
            <a:spLocks noChangeArrowheads="1"/>
          </p:cNvSpPr>
          <p:nvPr/>
        </p:nvSpPr>
        <p:spPr bwMode="auto">
          <a:xfrm>
            <a:off x="611188" y="552450"/>
            <a:ext cx="1074737" cy="400050"/>
          </a:xfrm>
          <a:prstGeom prst="rect">
            <a:avLst/>
          </a:prstGeom>
          <a:solidFill>
            <a:srgbClr val="827C7A"/>
          </a:solidFill>
          <a:ln w="9525">
            <a:noFill/>
            <a:miter lim="800000"/>
            <a:headEnd/>
            <a:tailEnd/>
          </a:ln>
        </p:spPr>
        <p:txBody>
          <a:bodyPr>
            <a:spAutoFit/>
          </a:bodyPr>
          <a:lstStyle/>
          <a:p>
            <a:r>
              <a:rPr lang="zh-CN" altLang="en-US" sz="2000" b="1">
                <a:solidFill>
                  <a:schemeClr val="bg1"/>
                </a:solidFill>
                <a:latin typeface="Calibri" pitchFamily="34" charset="0"/>
                <a:sym typeface="Calibri" pitchFamily="34" charset="0"/>
              </a:rPr>
              <a:t> 目  录</a:t>
            </a:r>
            <a:endParaRPr lang="zh-CN" altLang="en-US">
              <a:ea typeface="宋体" charset="-122"/>
            </a:endParaRPr>
          </a:p>
        </p:txBody>
      </p:sp>
      <p:sp>
        <p:nvSpPr>
          <p:cNvPr id="15369" name="矩形 62"/>
          <p:cNvSpPr>
            <a:spLocks noChangeArrowheads="1"/>
          </p:cNvSpPr>
          <p:nvPr/>
        </p:nvSpPr>
        <p:spPr bwMode="auto">
          <a:xfrm>
            <a:off x="395288" y="552450"/>
            <a:ext cx="215900" cy="400050"/>
          </a:xfrm>
          <a:prstGeom prst="rect">
            <a:avLst/>
          </a:prstGeom>
          <a:solidFill>
            <a:schemeClr val="accent2">
              <a:lumMod val="50000"/>
            </a:schemeClr>
          </a:solidFill>
          <a:ln w="25400">
            <a:noFill/>
            <a:miter lim="800000"/>
            <a:headEnd/>
            <a:tailEnd/>
          </a:ln>
        </p:spPr>
        <p:txBody>
          <a:bodyPr anchor="ctr"/>
          <a:lstStyle/>
          <a:p>
            <a:pPr algn="ctr">
              <a:defRPr/>
            </a:pPr>
            <a:endParaRPr lang="zh-CN" altLang="zh-CN">
              <a:solidFill>
                <a:srgbClr val="FFFFFF"/>
              </a:solidFill>
              <a:latin typeface="Arial" pitchFamily="34" charset="0"/>
              <a:ea typeface="微软雅黑" pitchFamily="34" charset="-122"/>
              <a:cs typeface="+mn-cs"/>
            </a:endParaRPr>
          </a:p>
        </p:txBody>
      </p:sp>
      <p:sp>
        <p:nvSpPr>
          <p:cNvPr id="16393" name="直接连接符 64"/>
          <p:cNvSpPr>
            <a:spLocks noChangeShapeType="1"/>
          </p:cNvSpPr>
          <p:nvPr/>
        </p:nvSpPr>
        <p:spPr bwMode="auto">
          <a:xfrm>
            <a:off x="611188" y="552450"/>
            <a:ext cx="1587" cy="400050"/>
          </a:xfrm>
          <a:prstGeom prst="line">
            <a:avLst/>
          </a:prstGeom>
          <a:noFill/>
          <a:ln w="9525">
            <a:solidFill>
              <a:schemeClr val="bg1"/>
            </a:solidFill>
            <a:round/>
            <a:headEnd/>
            <a:tailEnd/>
          </a:ln>
        </p:spPr>
        <p:txBody>
          <a:bodyPr/>
          <a:lstStyle/>
          <a:p>
            <a:endParaRPr lang="zh-CN" altLang="en-US"/>
          </a:p>
        </p:txBody>
      </p:sp>
      <p:sp>
        <p:nvSpPr>
          <p:cNvPr id="16394" name="TextBox 50"/>
          <p:cNvSpPr>
            <a:spLocks noChangeArrowheads="1"/>
          </p:cNvSpPr>
          <p:nvPr/>
        </p:nvSpPr>
        <p:spPr bwMode="auto">
          <a:xfrm>
            <a:off x="3805238" y="1481138"/>
            <a:ext cx="2376487" cy="368300"/>
          </a:xfrm>
          <a:prstGeom prst="rect">
            <a:avLst/>
          </a:prstGeom>
          <a:noFill/>
          <a:ln w="9525">
            <a:noFill/>
            <a:miter lim="800000"/>
            <a:headEnd/>
            <a:tailEnd/>
          </a:ln>
        </p:spPr>
        <p:txBody>
          <a:bodyPr>
            <a:spAutoFit/>
          </a:bodyPr>
          <a:lstStyle/>
          <a:p>
            <a:pPr algn="ctr"/>
            <a:r>
              <a:rPr lang="zh-CN" altLang="en-US">
                <a:latin typeface="微软雅黑"/>
              </a:rPr>
              <a:t>新媒体集群</a:t>
            </a:r>
          </a:p>
        </p:txBody>
      </p:sp>
      <p:grpSp>
        <p:nvGrpSpPr>
          <p:cNvPr id="16395" name="Group 24"/>
          <p:cNvGrpSpPr>
            <a:grpSpLocks/>
          </p:cNvGrpSpPr>
          <p:nvPr/>
        </p:nvGrpSpPr>
        <p:grpSpPr bwMode="auto">
          <a:xfrm>
            <a:off x="2987675" y="3406775"/>
            <a:ext cx="3543300" cy="531813"/>
            <a:chOff x="0" y="0"/>
            <a:chExt cx="3543034" cy="531590"/>
          </a:xfrm>
        </p:grpSpPr>
        <p:sp>
          <p:nvSpPr>
            <p:cNvPr id="16410" name="矩形 46"/>
            <p:cNvSpPr>
              <a:spLocks noChangeArrowheads="1"/>
            </p:cNvSpPr>
            <p:nvPr/>
          </p:nvSpPr>
          <p:spPr bwMode="auto">
            <a:xfrm rot="-1431031">
              <a:off x="82996" y="27534"/>
              <a:ext cx="504056" cy="504056"/>
            </a:xfrm>
            <a:prstGeom prst="rect">
              <a:avLst/>
            </a:prstGeom>
            <a:solidFill>
              <a:srgbClr val="FFFFFF"/>
            </a:solidFill>
            <a:ln w="25400">
              <a:noFill/>
              <a:miter lim="800000"/>
              <a:headEnd/>
              <a:tailEnd/>
            </a:ln>
          </p:spPr>
          <p:txBody>
            <a:bodyPr anchor="ctr"/>
            <a:lstStyle/>
            <a:p>
              <a:pPr algn="ctr"/>
              <a:endParaRPr lang="zh-CN" altLang="zh-CN">
                <a:solidFill>
                  <a:srgbClr val="FFFFFF"/>
                </a:solidFill>
              </a:endParaRPr>
            </a:p>
          </p:txBody>
        </p:sp>
        <p:grpSp>
          <p:nvGrpSpPr>
            <p:cNvPr id="16411" name="Group 26"/>
            <p:cNvGrpSpPr>
              <a:grpSpLocks/>
            </p:cNvGrpSpPr>
            <p:nvPr/>
          </p:nvGrpSpPr>
          <p:grpSpPr bwMode="auto">
            <a:xfrm>
              <a:off x="0" y="0"/>
              <a:ext cx="3543034" cy="504056"/>
              <a:chOff x="0" y="0"/>
              <a:chExt cx="3543034" cy="504056"/>
            </a:xfrm>
          </p:grpSpPr>
          <p:sp>
            <p:nvSpPr>
              <p:cNvPr id="16412" name="直接连接符 48"/>
              <p:cNvSpPr>
                <a:spLocks noChangeShapeType="1"/>
              </p:cNvSpPr>
              <p:nvPr/>
            </p:nvSpPr>
            <p:spPr bwMode="auto">
              <a:xfrm>
                <a:off x="479562" y="351663"/>
                <a:ext cx="3063472" cy="1"/>
              </a:xfrm>
              <a:prstGeom prst="line">
                <a:avLst/>
              </a:prstGeom>
              <a:noFill/>
              <a:ln w="9525">
                <a:solidFill>
                  <a:srgbClr val="827C7A"/>
                </a:solidFill>
                <a:prstDash val="sysDash"/>
                <a:round/>
                <a:headEnd type="diamond" w="med" len="med"/>
                <a:tailEnd type="diamond" w="med" len="med"/>
              </a:ln>
            </p:spPr>
            <p:txBody>
              <a:bodyPr/>
              <a:lstStyle/>
              <a:p>
                <a:endParaRPr lang="zh-CN" altLang="en-US"/>
              </a:p>
            </p:txBody>
          </p:sp>
          <p:sp>
            <p:nvSpPr>
              <p:cNvPr id="16413" name="矩形 49"/>
              <p:cNvSpPr>
                <a:spLocks noChangeArrowheads="1"/>
              </p:cNvSpPr>
              <p:nvPr/>
            </p:nvSpPr>
            <p:spPr bwMode="auto">
              <a:xfrm rot="-1431031">
                <a:off x="0" y="0"/>
                <a:ext cx="504056" cy="504056"/>
              </a:xfrm>
              <a:prstGeom prst="rect">
                <a:avLst/>
              </a:prstGeom>
              <a:solidFill>
                <a:srgbClr val="FFFFFF"/>
              </a:solidFill>
              <a:ln w="25400">
                <a:noFill/>
                <a:miter lim="800000"/>
                <a:headEnd/>
                <a:tailEnd/>
              </a:ln>
            </p:spPr>
            <p:txBody>
              <a:bodyPr anchor="ctr"/>
              <a:lstStyle/>
              <a:p>
                <a:pPr algn="ctr"/>
                <a:endParaRPr lang="zh-CN" altLang="zh-CN">
                  <a:solidFill>
                    <a:srgbClr val="FFFFFF"/>
                  </a:solidFill>
                </a:endParaRPr>
              </a:p>
            </p:txBody>
          </p:sp>
          <p:sp>
            <p:nvSpPr>
              <p:cNvPr id="16414" name="TextBox 50"/>
              <p:cNvSpPr>
                <a:spLocks noChangeArrowheads="1"/>
              </p:cNvSpPr>
              <p:nvPr/>
            </p:nvSpPr>
            <p:spPr bwMode="auto">
              <a:xfrm>
                <a:off x="823166" y="13109"/>
                <a:ext cx="2376264" cy="369177"/>
              </a:xfrm>
              <a:prstGeom prst="rect">
                <a:avLst/>
              </a:prstGeom>
              <a:noFill/>
              <a:ln w="9525">
                <a:noFill/>
                <a:miter lim="800000"/>
                <a:headEnd/>
                <a:tailEnd/>
              </a:ln>
            </p:spPr>
            <p:txBody>
              <a:bodyPr>
                <a:spAutoFit/>
              </a:bodyPr>
              <a:lstStyle/>
              <a:p>
                <a:pPr algn="ctr"/>
                <a:r>
                  <a:rPr lang="zh-CN" altLang="en-US">
                    <a:latin typeface="微软雅黑"/>
                  </a:rPr>
                  <a:t>报业印刷成功转型</a:t>
                </a:r>
              </a:p>
            </p:txBody>
          </p:sp>
          <p:sp>
            <p:nvSpPr>
              <p:cNvPr id="16415" name="TextBox 51"/>
              <p:cNvSpPr>
                <a:spLocks noChangeArrowheads="1"/>
              </p:cNvSpPr>
              <p:nvPr/>
            </p:nvSpPr>
            <p:spPr bwMode="auto">
              <a:xfrm>
                <a:off x="72008" y="51973"/>
                <a:ext cx="360040" cy="399943"/>
              </a:xfrm>
              <a:prstGeom prst="rect">
                <a:avLst/>
              </a:prstGeom>
              <a:noFill/>
              <a:ln w="9525">
                <a:noFill/>
                <a:miter lim="800000"/>
                <a:headEnd/>
                <a:tailEnd/>
              </a:ln>
            </p:spPr>
            <p:txBody>
              <a:bodyPr>
                <a:spAutoFit/>
              </a:bodyPr>
              <a:lstStyle/>
              <a:p>
                <a:pPr algn="ctr"/>
                <a:r>
                  <a:rPr lang="en-US" altLang="zh-CN" sz="2000" b="1">
                    <a:solidFill>
                      <a:schemeClr val="bg1"/>
                    </a:solidFill>
                    <a:latin typeface="Calibri" pitchFamily="34" charset="0"/>
                    <a:sym typeface="Calibri" pitchFamily="34" charset="0"/>
                  </a:rPr>
                  <a:t>4</a:t>
                </a:r>
                <a:endParaRPr lang="zh-CN" altLang="en-US">
                  <a:ea typeface="宋体" charset="-122"/>
                </a:endParaRPr>
              </a:p>
            </p:txBody>
          </p:sp>
        </p:grpSp>
      </p:grpSp>
      <p:grpSp>
        <p:nvGrpSpPr>
          <p:cNvPr id="16396" name="Group 31"/>
          <p:cNvGrpSpPr>
            <a:grpSpLocks/>
          </p:cNvGrpSpPr>
          <p:nvPr/>
        </p:nvGrpSpPr>
        <p:grpSpPr bwMode="auto">
          <a:xfrm>
            <a:off x="2987675" y="4054475"/>
            <a:ext cx="3543300" cy="531813"/>
            <a:chOff x="0" y="0"/>
            <a:chExt cx="3543034" cy="531590"/>
          </a:xfrm>
        </p:grpSpPr>
        <p:sp>
          <p:nvSpPr>
            <p:cNvPr id="16404" name="矩形 53"/>
            <p:cNvSpPr>
              <a:spLocks noChangeArrowheads="1"/>
            </p:cNvSpPr>
            <p:nvPr/>
          </p:nvSpPr>
          <p:spPr bwMode="auto">
            <a:xfrm rot="-1431031">
              <a:off x="82996" y="27534"/>
              <a:ext cx="504056" cy="504056"/>
            </a:xfrm>
            <a:prstGeom prst="rect">
              <a:avLst/>
            </a:prstGeom>
            <a:solidFill>
              <a:srgbClr val="FFFFFF"/>
            </a:solidFill>
            <a:ln w="25400">
              <a:noFill/>
              <a:miter lim="800000"/>
              <a:headEnd/>
              <a:tailEnd/>
            </a:ln>
          </p:spPr>
          <p:txBody>
            <a:bodyPr anchor="ctr"/>
            <a:lstStyle/>
            <a:p>
              <a:pPr algn="ctr"/>
              <a:endParaRPr lang="zh-CN" altLang="zh-CN">
                <a:solidFill>
                  <a:srgbClr val="FFFFFF"/>
                </a:solidFill>
              </a:endParaRPr>
            </a:p>
          </p:txBody>
        </p:sp>
        <p:grpSp>
          <p:nvGrpSpPr>
            <p:cNvPr id="16405" name="Group 33"/>
            <p:cNvGrpSpPr>
              <a:grpSpLocks/>
            </p:cNvGrpSpPr>
            <p:nvPr/>
          </p:nvGrpSpPr>
          <p:grpSpPr bwMode="auto">
            <a:xfrm>
              <a:off x="0" y="0"/>
              <a:ext cx="3543034" cy="504056"/>
              <a:chOff x="0" y="0"/>
              <a:chExt cx="3543034" cy="504056"/>
            </a:xfrm>
          </p:grpSpPr>
          <p:sp>
            <p:nvSpPr>
              <p:cNvPr id="16406" name="直接连接符 55"/>
              <p:cNvSpPr>
                <a:spLocks noChangeShapeType="1"/>
              </p:cNvSpPr>
              <p:nvPr/>
            </p:nvSpPr>
            <p:spPr bwMode="auto">
              <a:xfrm>
                <a:off x="479562" y="351663"/>
                <a:ext cx="3063472" cy="1"/>
              </a:xfrm>
              <a:prstGeom prst="line">
                <a:avLst/>
              </a:prstGeom>
              <a:noFill/>
              <a:ln w="9525">
                <a:solidFill>
                  <a:srgbClr val="827C7A"/>
                </a:solidFill>
                <a:prstDash val="sysDash"/>
                <a:round/>
                <a:headEnd type="diamond" w="med" len="med"/>
                <a:tailEnd type="diamond" w="med" len="med"/>
              </a:ln>
            </p:spPr>
            <p:txBody>
              <a:bodyPr/>
              <a:lstStyle/>
              <a:p>
                <a:endParaRPr lang="zh-CN" altLang="en-US"/>
              </a:p>
            </p:txBody>
          </p:sp>
          <p:sp>
            <p:nvSpPr>
              <p:cNvPr id="16407" name="矩形 56"/>
              <p:cNvSpPr>
                <a:spLocks noChangeArrowheads="1"/>
              </p:cNvSpPr>
              <p:nvPr/>
            </p:nvSpPr>
            <p:spPr bwMode="auto">
              <a:xfrm rot="-1431031">
                <a:off x="0" y="0"/>
                <a:ext cx="504056" cy="504056"/>
              </a:xfrm>
              <a:prstGeom prst="rect">
                <a:avLst/>
              </a:prstGeom>
              <a:solidFill>
                <a:srgbClr val="FFFFFF"/>
              </a:solidFill>
              <a:ln w="25400">
                <a:noFill/>
                <a:miter lim="800000"/>
                <a:headEnd/>
                <a:tailEnd/>
              </a:ln>
            </p:spPr>
            <p:txBody>
              <a:bodyPr anchor="ctr"/>
              <a:lstStyle/>
              <a:p>
                <a:pPr algn="ctr"/>
                <a:endParaRPr lang="zh-CN" altLang="zh-CN">
                  <a:solidFill>
                    <a:srgbClr val="FFFFFF"/>
                  </a:solidFill>
                </a:endParaRPr>
              </a:p>
            </p:txBody>
          </p:sp>
          <p:sp>
            <p:nvSpPr>
              <p:cNvPr id="16408" name="TextBox 57"/>
              <p:cNvSpPr>
                <a:spLocks noChangeArrowheads="1"/>
              </p:cNvSpPr>
              <p:nvPr/>
            </p:nvSpPr>
            <p:spPr bwMode="auto">
              <a:xfrm>
                <a:off x="823166" y="13109"/>
                <a:ext cx="2376264" cy="369177"/>
              </a:xfrm>
              <a:prstGeom prst="rect">
                <a:avLst/>
              </a:prstGeom>
              <a:noFill/>
              <a:ln w="9525">
                <a:noFill/>
                <a:miter lim="800000"/>
                <a:headEnd/>
                <a:tailEnd/>
              </a:ln>
            </p:spPr>
            <p:txBody>
              <a:bodyPr>
                <a:spAutoFit/>
              </a:bodyPr>
              <a:lstStyle/>
              <a:p>
                <a:pPr algn="ctr"/>
                <a:endParaRPr lang="zh-CN" altLang="en-US">
                  <a:latin typeface="微软雅黑"/>
                </a:endParaRPr>
              </a:p>
            </p:txBody>
          </p:sp>
          <p:sp>
            <p:nvSpPr>
              <p:cNvPr id="16409" name="TextBox 58"/>
              <p:cNvSpPr>
                <a:spLocks noChangeArrowheads="1"/>
              </p:cNvSpPr>
              <p:nvPr/>
            </p:nvSpPr>
            <p:spPr bwMode="auto">
              <a:xfrm>
                <a:off x="72008" y="51973"/>
                <a:ext cx="360040" cy="399943"/>
              </a:xfrm>
              <a:prstGeom prst="rect">
                <a:avLst/>
              </a:prstGeom>
              <a:noFill/>
              <a:ln w="9525">
                <a:noFill/>
                <a:miter lim="800000"/>
                <a:headEnd/>
                <a:tailEnd/>
              </a:ln>
            </p:spPr>
            <p:txBody>
              <a:bodyPr>
                <a:spAutoFit/>
              </a:bodyPr>
              <a:lstStyle/>
              <a:p>
                <a:pPr algn="ctr"/>
                <a:r>
                  <a:rPr lang="en-US" altLang="zh-CN" sz="2000" b="1">
                    <a:solidFill>
                      <a:schemeClr val="bg1"/>
                    </a:solidFill>
                    <a:latin typeface="Calibri" pitchFamily="34" charset="0"/>
                    <a:sym typeface="Calibri" pitchFamily="34" charset="0"/>
                  </a:rPr>
                  <a:t>5</a:t>
                </a:r>
                <a:endParaRPr lang="zh-CN" altLang="en-US">
                  <a:ea typeface="宋体" charset="-122"/>
                </a:endParaRPr>
              </a:p>
            </p:txBody>
          </p:sp>
        </p:grpSp>
      </p:grpSp>
      <p:sp>
        <p:nvSpPr>
          <p:cNvPr id="16397" name="矩形 6"/>
          <p:cNvSpPr>
            <a:spLocks noChangeArrowheads="1"/>
          </p:cNvSpPr>
          <p:nvPr/>
        </p:nvSpPr>
        <p:spPr bwMode="auto">
          <a:xfrm>
            <a:off x="3811588" y="3963988"/>
            <a:ext cx="2492375" cy="369887"/>
          </a:xfrm>
          <a:prstGeom prst="rect">
            <a:avLst/>
          </a:prstGeom>
          <a:noFill/>
          <a:ln w="9525">
            <a:noFill/>
            <a:miter lim="800000"/>
            <a:headEnd/>
            <a:tailEnd/>
          </a:ln>
        </p:spPr>
        <p:txBody>
          <a:bodyPr wrap="none">
            <a:spAutoFit/>
          </a:bodyPr>
          <a:lstStyle/>
          <a:p>
            <a:r>
              <a:rPr lang="zh-CN" altLang="zh-CN">
                <a:latin typeface="微软雅黑"/>
              </a:rPr>
              <a:t>融入杭州智慧城市</a:t>
            </a:r>
            <a:r>
              <a:rPr lang="zh-CN" altLang="en-US">
                <a:latin typeface="微软雅黑"/>
              </a:rPr>
              <a:t>建设</a:t>
            </a:r>
          </a:p>
        </p:txBody>
      </p:sp>
      <p:grpSp>
        <p:nvGrpSpPr>
          <p:cNvPr id="16398" name="Group 33"/>
          <p:cNvGrpSpPr>
            <a:grpSpLocks/>
          </p:cNvGrpSpPr>
          <p:nvPr/>
        </p:nvGrpSpPr>
        <p:grpSpPr bwMode="auto">
          <a:xfrm>
            <a:off x="1042988" y="4702175"/>
            <a:ext cx="6877050" cy="504825"/>
            <a:chOff x="0" y="0"/>
            <a:chExt cx="3543034" cy="504056"/>
          </a:xfrm>
        </p:grpSpPr>
        <p:sp>
          <p:nvSpPr>
            <p:cNvPr id="16400" name="直接连接符 55"/>
            <p:cNvSpPr>
              <a:spLocks noChangeShapeType="1"/>
            </p:cNvSpPr>
            <p:nvPr/>
          </p:nvSpPr>
          <p:spPr bwMode="auto">
            <a:xfrm>
              <a:off x="479562" y="351663"/>
              <a:ext cx="3063472" cy="1"/>
            </a:xfrm>
            <a:prstGeom prst="line">
              <a:avLst/>
            </a:prstGeom>
            <a:noFill/>
            <a:ln w="9525">
              <a:solidFill>
                <a:srgbClr val="827C7A"/>
              </a:solidFill>
              <a:prstDash val="sysDash"/>
              <a:round/>
              <a:headEnd type="diamond" w="med" len="med"/>
              <a:tailEnd type="diamond" w="med" len="med"/>
            </a:ln>
          </p:spPr>
          <p:txBody>
            <a:bodyPr/>
            <a:lstStyle/>
            <a:p>
              <a:endParaRPr lang="zh-CN" altLang="en-US"/>
            </a:p>
          </p:txBody>
        </p:sp>
        <p:sp>
          <p:nvSpPr>
            <p:cNvPr id="16401" name="矩形 56"/>
            <p:cNvSpPr>
              <a:spLocks noChangeArrowheads="1"/>
            </p:cNvSpPr>
            <p:nvPr/>
          </p:nvSpPr>
          <p:spPr bwMode="auto">
            <a:xfrm rot="-1431031">
              <a:off x="0" y="0"/>
              <a:ext cx="504056" cy="504056"/>
            </a:xfrm>
            <a:prstGeom prst="rect">
              <a:avLst/>
            </a:prstGeom>
            <a:solidFill>
              <a:srgbClr val="FFFFFF"/>
            </a:solidFill>
            <a:ln w="25400">
              <a:noFill/>
              <a:miter lim="800000"/>
              <a:headEnd/>
              <a:tailEnd/>
            </a:ln>
          </p:spPr>
          <p:txBody>
            <a:bodyPr anchor="ctr"/>
            <a:lstStyle/>
            <a:p>
              <a:pPr algn="ctr"/>
              <a:endParaRPr lang="zh-CN" altLang="zh-CN">
                <a:solidFill>
                  <a:srgbClr val="FFFFFF"/>
                </a:solidFill>
              </a:endParaRPr>
            </a:p>
          </p:txBody>
        </p:sp>
        <p:sp>
          <p:nvSpPr>
            <p:cNvPr id="16402" name="TextBox 57"/>
            <p:cNvSpPr>
              <a:spLocks noChangeArrowheads="1"/>
            </p:cNvSpPr>
            <p:nvPr/>
          </p:nvSpPr>
          <p:spPr bwMode="auto">
            <a:xfrm>
              <a:off x="823166" y="13109"/>
              <a:ext cx="2376264" cy="369177"/>
            </a:xfrm>
            <a:prstGeom prst="rect">
              <a:avLst/>
            </a:prstGeom>
            <a:noFill/>
            <a:ln w="9525">
              <a:noFill/>
              <a:miter lim="800000"/>
              <a:headEnd/>
              <a:tailEnd/>
            </a:ln>
          </p:spPr>
          <p:txBody>
            <a:bodyPr>
              <a:spAutoFit/>
            </a:bodyPr>
            <a:lstStyle/>
            <a:p>
              <a:pPr algn="ctr"/>
              <a:endParaRPr lang="zh-CN" altLang="en-US">
                <a:latin typeface="微软雅黑"/>
              </a:endParaRPr>
            </a:p>
          </p:txBody>
        </p:sp>
        <p:sp>
          <p:nvSpPr>
            <p:cNvPr id="16403" name="TextBox 58"/>
            <p:cNvSpPr>
              <a:spLocks noChangeArrowheads="1"/>
            </p:cNvSpPr>
            <p:nvPr/>
          </p:nvSpPr>
          <p:spPr bwMode="auto">
            <a:xfrm>
              <a:off x="72008" y="51973"/>
              <a:ext cx="360040" cy="399943"/>
            </a:xfrm>
            <a:prstGeom prst="rect">
              <a:avLst/>
            </a:prstGeom>
            <a:noFill/>
            <a:ln w="9525">
              <a:noFill/>
              <a:miter lim="800000"/>
              <a:headEnd/>
              <a:tailEnd/>
            </a:ln>
          </p:spPr>
          <p:txBody>
            <a:bodyPr>
              <a:spAutoFit/>
            </a:bodyPr>
            <a:lstStyle/>
            <a:p>
              <a:pPr algn="ctr"/>
              <a:r>
                <a:rPr lang="en-US" altLang="zh-CN" sz="2000" b="1">
                  <a:solidFill>
                    <a:schemeClr val="bg1"/>
                  </a:solidFill>
                  <a:latin typeface="Calibri" pitchFamily="34" charset="0"/>
                  <a:sym typeface="Calibri" pitchFamily="34" charset="0"/>
                </a:rPr>
                <a:t>5</a:t>
              </a:r>
              <a:endParaRPr lang="zh-CN" altLang="en-US">
                <a:ea typeface="宋体" charset="-122"/>
              </a:endParaRPr>
            </a:p>
          </p:txBody>
        </p:sp>
      </p:grpSp>
      <p:sp>
        <p:nvSpPr>
          <p:cNvPr id="16399" name="矩形 68"/>
          <p:cNvSpPr>
            <a:spLocks noChangeArrowheads="1"/>
          </p:cNvSpPr>
          <p:nvPr/>
        </p:nvSpPr>
        <p:spPr bwMode="auto">
          <a:xfrm>
            <a:off x="2674938" y="4629150"/>
            <a:ext cx="4570412" cy="368300"/>
          </a:xfrm>
          <a:prstGeom prst="rect">
            <a:avLst/>
          </a:prstGeom>
          <a:noFill/>
          <a:ln w="9525">
            <a:noFill/>
            <a:miter lim="800000"/>
            <a:headEnd/>
            <a:tailEnd/>
          </a:ln>
        </p:spPr>
        <p:txBody>
          <a:bodyPr wrap="none">
            <a:spAutoFit/>
          </a:bodyPr>
          <a:lstStyle/>
          <a:p>
            <a:r>
              <a:rPr lang="zh-CN" altLang="en-US">
                <a:latin typeface="微软雅黑"/>
              </a:rPr>
              <a:t>现代传媒集群为核心平台的城市生活服务商</a:t>
            </a:r>
          </a:p>
        </p:txBody>
      </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quarter" idx="10"/>
          </p:nvPr>
        </p:nvSpPr>
        <p:spPr/>
        <p:txBody>
          <a:bodyPr/>
          <a:lstStyle/>
          <a:p>
            <a:pPr>
              <a:defRPr/>
            </a:pPr>
            <a:fld id="{6F44FB70-BAB4-4470-977B-FB9D94862813}" type="datetime1">
              <a:rPr lang="zh-CN" altLang="en-US" smtClean="0"/>
              <a:pPr>
                <a:defRPr/>
              </a:pPr>
              <a:t>2014-5-23</a:t>
            </a:fld>
            <a:endParaRPr lang="zh-CN" altLang="en-US" sz="1800">
              <a:solidFill>
                <a:schemeClr val="tx1"/>
              </a:solidFill>
              <a:ea typeface="宋体" pitchFamily="2" charset="-122"/>
            </a:endParaRPr>
          </a:p>
        </p:txBody>
      </p:sp>
      <p:pic>
        <p:nvPicPr>
          <p:cNvPr id="37890" name="Picture 2"/>
          <p:cNvPicPr>
            <a:picLocks noChangeAspect="1" noChangeArrowheads="1"/>
          </p:cNvPicPr>
          <p:nvPr/>
        </p:nvPicPr>
        <p:blipFill>
          <a:blip r:embed="rId2"/>
          <a:srcRect/>
          <a:stretch>
            <a:fillRect/>
          </a:stretch>
        </p:blipFill>
        <p:spPr bwMode="auto">
          <a:xfrm>
            <a:off x="8061325" y="0"/>
            <a:ext cx="1073150" cy="1274763"/>
          </a:xfrm>
          <a:prstGeom prst="rect">
            <a:avLst/>
          </a:prstGeom>
          <a:noFill/>
          <a:ln w="9525">
            <a:noFill/>
            <a:miter lim="800000"/>
            <a:headEnd/>
            <a:tailEnd/>
          </a:ln>
        </p:spPr>
      </p:pic>
      <p:sp>
        <p:nvSpPr>
          <p:cNvPr id="37891" name="TextBox 4"/>
          <p:cNvSpPr>
            <a:spLocks noChangeArrowheads="1"/>
          </p:cNvSpPr>
          <p:nvPr/>
        </p:nvSpPr>
        <p:spPr bwMode="auto">
          <a:xfrm>
            <a:off x="439738" y="577850"/>
            <a:ext cx="2497137" cy="400050"/>
          </a:xfrm>
          <a:prstGeom prst="rect">
            <a:avLst/>
          </a:prstGeom>
          <a:solidFill>
            <a:srgbClr val="827C7A"/>
          </a:solidFill>
          <a:ln w="9525">
            <a:noFill/>
            <a:miter lim="800000"/>
            <a:headEnd/>
            <a:tailEnd/>
          </a:ln>
        </p:spPr>
        <p:txBody>
          <a:bodyPr>
            <a:spAutoFit/>
          </a:bodyPr>
          <a:lstStyle/>
          <a:p>
            <a:r>
              <a:rPr lang="zh-CN" altLang="en-US" sz="2000" b="1">
                <a:solidFill>
                  <a:schemeClr val="bg1"/>
                </a:solidFill>
                <a:latin typeface="微软雅黑"/>
              </a:rPr>
              <a:t>富阳日报融媒体集群</a:t>
            </a:r>
          </a:p>
        </p:txBody>
      </p:sp>
      <p:sp>
        <p:nvSpPr>
          <p:cNvPr id="9" name="矩形 5"/>
          <p:cNvSpPr>
            <a:spLocks noChangeArrowheads="1"/>
          </p:cNvSpPr>
          <p:nvPr/>
        </p:nvSpPr>
        <p:spPr bwMode="auto">
          <a:xfrm>
            <a:off x="222250" y="588963"/>
            <a:ext cx="215900" cy="400050"/>
          </a:xfrm>
          <a:prstGeom prst="rect">
            <a:avLst/>
          </a:prstGeom>
          <a:solidFill>
            <a:schemeClr val="accent2">
              <a:lumMod val="50000"/>
            </a:schemeClr>
          </a:solidFill>
          <a:ln w="25400">
            <a:noFill/>
            <a:miter lim="800000"/>
            <a:headEnd/>
            <a:tailEnd/>
          </a:ln>
        </p:spPr>
        <p:txBody>
          <a:bodyPr anchor="ctr"/>
          <a:lstStyle/>
          <a:p>
            <a:pPr algn="ctr">
              <a:defRPr/>
            </a:pPr>
            <a:endParaRPr lang="zh-CN" altLang="zh-CN">
              <a:solidFill>
                <a:srgbClr val="FFFFFF"/>
              </a:solidFill>
              <a:latin typeface="Arial" pitchFamily="34" charset="0"/>
              <a:ea typeface="微软雅黑" pitchFamily="34" charset="-122"/>
              <a:cs typeface="+mn-cs"/>
            </a:endParaRPr>
          </a:p>
        </p:txBody>
      </p:sp>
      <p:sp>
        <p:nvSpPr>
          <p:cNvPr id="37893" name="直接连接符 6"/>
          <p:cNvSpPr>
            <a:spLocks noChangeShapeType="1"/>
          </p:cNvSpPr>
          <p:nvPr/>
        </p:nvSpPr>
        <p:spPr bwMode="auto">
          <a:xfrm>
            <a:off x="438150" y="588963"/>
            <a:ext cx="1588" cy="400050"/>
          </a:xfrm>
          <a:prstGeom prst="line">
            <a:avLst/>
          </a:prstGeom>
          <a:noFill/>
          <a:ln w="9525">
            <a:solidFill>
              <a:schemeClr val="bg1"/>
            </a:solidFill>
            <a:round/>
            <a:headEnd/>
            <a:tailEnd/>
          </a:ln>
        </p:spPr>
        <p:txBody>
          <a:bodyPr/>
          <a:lstStyle/>
          <a:p>
            <a:endParaRPr lang="zh-CN" altLang="en-US"/>
          </a:p>
        </p:txBody>
      </p:sp>
      <p:pic>
        <p:nvPicPr>
          <p:cNvPr id="6147" name="Picture 3"/>
          <p:cNvPicPr>
            <a:picLocks noChangeAspect="1" noChangeArrowheads="1"/>
          </p:cNvPicPr>
          <p:nvPr/>
        </p:nvPicPr>
        <p:blipFill>
          <a:blip r:embed="rId3"/>
          <a:srcRect/>
          <a:stretch>
            <a:fillRect/>
          </a:stretch>
        </p:blipFill>
        <p:spPr bwMode="auto">
          <a:xfrm>
            <a:off x="611188" y="1344613"/>
            <a:ext cx="3414712" cy="1827212"/>
          </a:xfrm>
          <a:prstGeom prst="rect">
            <a:avLst/>
          </a:prstGeom>
          <a:ln>
            <a:noFill/>
          </a:ln>
          <a:effectLst>
            <a:outerShdw blurRad="190500" algn="tl" rotWithShape="0">
              <a:srgbClr val="000000">
                <a:alpha val="70000"/>
              </a:srgbClr>
            </a:outerShdw>
          </a:effectLst>
          <a:extLst/>
        </p:spPr>
      </p:pic>
      <p:pic>
        <p:nvPicPr>
          <p:cNvPr id="6148" name="Picture 4"/>
          <p:cNvPicPr>
            <a:picLocks noChangeAspect="1" noChangeArrowheads="1"/>
          </p:cNvPicPr>
          <p:nvPr/>
        </p:nvPicPr>
        <p:blipFill rotWithShape="1">
          <a:blip r:embed="rId4"/>
          <a:srcRect l="28033"/>
          <a:stretch/>
        </p:blipFill>
        <p:spPr bwMode="auto">
          <a:xfrm>
            <a:off x="627063" y="3354388"/>
            <a:ext cx="3430587" cy="1957387"/>
          </a:xfrm>
          <a:prstGeom prst="rect">
            <a:avLst/>
          </a:prstGeom>
          <a:ln>
            <a:noFill/>
          </a:ln>
          <a:effectLst>
            <a:outerShdw blurRad="190500" algn="tl" rotWithShape="0">
              <a:srgbClr val="000000">
                <a:alpha val="70000"/>
              </a:srgbClr>
            </a:outerShdw>
          </a:effectLst>
          <a:extLst/>
        </p:spPr>
      </p:pic>
      <p:pic>
        <p:nvPicPr>
          <p:cNvPr id="6149" name="Picture 5"/>
          <p:cNvPicPr>
            <a:picLocks noChangeAspect="1" noChangeArrowheads="1"/>
          </p:cNvPicPr>
          <p:nvPr/>
        </p:nvPicPr>
        <p:blipFill>
          <a:blip r:embed="rId5"/>
          <a:srcRect/>
          <a:stretch>
            <a:fillRect/>
          </a:stretch>
        </p:blipFill>
        <p:spPr bwMode="auto">
          <a:xfrm>
            <a:off x="4606925" y="655638"/>
            <a:ext cx="2917825" cy="4649787"/>
          </a:xfrm>
          <a:prstGeom prst="rect">
            <a:avLst/>
          </a:prstGeom>
          <a:ln>
            <a:noFill/>
          </a:ln>
          <a:effectLst>
            <a:outerShdw blurRad="190500" algn="tl" rotWithShape="0">
              <a:srgbClr val="000000">
                <a:alpha val="70000"/>
              </a:srgbClr>
            </a:outerShdw>
          </a:effectLst>
          <a:extLst/>
        </p:spPr>
      </p:pic>
      <p:sp>
        <p:nvSpPr>
          <p:cNvPr id="37897" name="TextBox 11"/>
          <p:cNvSpPr txBox="1">
            <a:spLocks noChangeArrowheads="1"/>
          </p:cNvSpPr>
          <p:nvPr/>
        </p:nvSpPr>
        <p:spPr bwMode="auto">
          <a:xfrm>
            <a:off x="4625975" y="280988"/>
            <a:ext cx="903288" cy="307975"/>
          </a:xfrm>
          <a:prstGeom prst="rect">
            <a:avLst/>
          </a:prstGeom>
          <a:noFill/>
          <a:ln w="9525">
            <a:noFill/>
            <a:miter lim="800000"/>
            <a:headEnd/>
            <a:tailEnd/>
          </a:ln>
        </p:spPr>
        <p:txBody>
          <a:bodyPr wrap="none">
            <a:spAutoFit/>
          </a:bodyPr>
          <a:lstStyle/>
          <a:p>
            <a:r>
              <a:rPr lang="zh-CN" altLang="en-US" sz="1400"/>
              <a:t>富阳日报</a:t>
            </a:r>
          </a:p>
        </p:txBody>
      </p:sp>
      <p:sp>
        <p:nvSpPr>
          <p:cNvPr id="37898" name="TextBox 12"/>
          <p:cNvSpPr txBox="1">
            <a:spLocks noChangeArrowheads="1"/>
          </p:cNvSpPr>
          <p:nvPr/>
        </p:nvSpPr>
        <p:spPr bwMode="auto">
          <a:xfrm>
            <a:off x="2820988" y="1038225"/>
            <a:ext cx="1082675" cy="306388"/>
          </a:xfrm>
          <a:prstGeom prst="rect">
            <a:avLst/>
          </a:prstGeom>
          <a:noFill/>
          <a:ln w="9525">
            <a:noFill/>
            <a:miter lim="800000"/>
            <a:headEnd/>
            <a:tailEnd/>
          </a:ln>
        </p:spPr>
        <p:txBody>
          <a:bodyPr wrap="none">
            <a:spAutoFit/>
          </a:bodyPr>
          <a:lstStyle/>
          <a:p>
            <a:r>
              <a:rPr lang="zh-CN" altLang="en-US" sz="1400"/>
              <a:t>富阳新闻网</a:t>
            </a:r>
          </a:p>
        </p:txBody>
      </p:sp>
      <p:sp>
        <p:nvSpPr>
          <p:cNvPr id="37899" name="TextBox 13"/>
          <p:cNvSpPr txBox="1">
            <a:spLocks noChangeArrowheads="1"/>
          </p:cNvSpPr>
          <p:nvPr/>
        </p:nvSpPr>
        <p:spPr bwMode="auto">
          <a:xfrm>
            <a:off x="3092450" y="5286375"/>
            <a:ext cx="903288" cy="307975"/>
          </a:xfrm>
          <a:prstGeom prst="rect">
            <a:avLst/>
          </a:prstGeom>
          <a:noFill/>
          <a:ln w="9525">
            <a:noFill/>
            <a:miter lim="800000"/>
            <a:headEnd/>
            <a:tailEnd/>
          </a:ln>
        </p:spPr>
        <p:txBody>
          <a:bodyPr wrap="none">
            <a:spAutoFit/>
          </a:bodyPr>
          <a:lstStyle/>
          <a:p>
            <a:r>
              <a:rPr lang="zh-CN" altLang="en-US" sz="1400"/>
              <a:t>掌上富阳</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quarter" idx="10"/>
          </p:nvPr>
        </p:nvSpPr>
        <p:spPr/>
        <p:txBody>
          <a:bodyPr/>
          <a:lstStyle/>
          <a:p>
            <a:pPr>
              <a:defRPr/>
            </a:pPr>
            <a:fld id="{6F44FB70-BAB4-4470-977B-FB9D94862813}" type="datetime1">
              <a:rPr lang="zh-CN" altLang="en-US" smtClean="0"/>
              <a:pPr>
                <a:defRPr/>
              </a:pPr>
              <a:t>2014-5-23</a:t>
            </a:fld>
            <a:endParaRPr lang="zh-CN" altLang="en-US" sz="1800">
              <a:solidFill>
                <a:schemeClr val="tx1"/>
              </a:solidFill>
              <a:ea typeface="宋体" pitchFamily="2" charset="-122"/>
            </a:endParaRPr>
          </a:p>
        </p:txBody>
      </p:sp>
      <p:pic>
        <p:nvPicPr>
          <p:cNvPr id="38914" name="Picture 2"/>
          <p:cNvPicPr>
            <a:picLocks noChangeAspect="1" noChangeArrowheads="1"/>
          </p:cNvPicPr>
          <p:nvPr/>
        </p:nvPicPr>
        <p:blipFill>
          <a:blip r:embed="rId2"/>
          <a:srcRect/>
          <a:stretch>
            <a:fillRect/>
          </a:stretch>
        </p:blipFill>
        <p:spPr bwMode="auto">
          <a:xfrm>
            <a:off x="8061325" y="0"/>
            <a:ext cx="1073150" cy="1274763"/>
          </a:xfrm>
          <a:prstGeom prst="rect">
            <a:avLst/>
          </a:prstGeom>
          <a:noFill/>
          <a:ln w="9525">
            <a:noFill/>
            <a:miter lim="800000"/>
            <a:headEnd/>
            <a:tailEnd/>
          </a:ln>
        </p:spPr>
      </p:pic>
      <p:sp>
        <p:nvSpPr>
          <p:cNvPr id="38915" name="TextBox 4"/>
          <p:cNvSpPr>
            <a:spLocks noChangeArrowheads="1"/>
          </p:cNvSpPr>
          <p:nvPr/>
        </p:nvSpPr>
        <p:spPr bwMode="auto">
          <a:xfrm>
            <a:off x="439738" y="577850"/>
            <a:ext cx="2497137" cy="400050"/>
          </a:xfrm>
          <a:prstGeom prst="rect">
            <a:avLst/>
          </a:prstGeom>
          <a:solidFill>
            <a:srgbClr val="827C7A"/>
          </a:solidFill>
          <a:ln w="9525">
            <a:noFill/>
            <a:miter lim="800000"/>
            <a:headEnd/>
            <a:tailEnd/>
          </a:ln>
        </p:spPr>
        <p:txBody>
          <a:bodyPr>
            <a:spAutoFit/>
          </a:bodyPr>
          <a:lstStyle/>
          <a:p>
            <a:r>
              <a:rPr lang="zh-CN" altLang="en-US" sz="2000" b="1">
                <a:solidFill>
                  <a:schemeClr val="bg1"/>
                </a:solidFill>
                <a:latin typeface="微软雅黑"/>
              </a:rPr>
              <a:t>城乡导报全媒体集群</a:t>
            </a:r>
          </a:p>
        </p:txBody>
      </p:sp>
      <p:sp>
        <p:nvSpPr>
          <p:cNvPr id="9" name="矩形 5"/>
          <p:cNvSpPr>
            <a:spLocks noChangeArrowheads="1"/>
          </p:cNvSpPr>
          <p:nvPr/>
        </p:nvSpPr>
        <p:spPr bwMode="auto">
          <a:xfrm>
            <a:off x="222250" y="588963"/>
            <a:ext cx="215900" cy="400050"/>
          </a:xfrm>
          <a:prstGeom prst="rect">
            <a:avLst/>
          </a:prstGeom>
          <a:solidFill>
            <a:schemeClr val="accent2">
              <a:lumMod val="50000"/>
            </a:schemeClr>
          </a:solidFill>
          <a:ln w="25400">
            <a:noFill/>
            <a:miter lim="800000"/>
            <a:headEnd/>
            <a:tailEnd/>
          </a:ln>
        </p:spPr>
        <p:txBody>
          <a:bodyPr anchor="ctr"/>
          <a:lstStyle/>
          <a:p>
            <a:pPr algn="ctr">
              <a:defRPr/>
            </a:pPr>
            <a:endParaRPr lang="zh-CN" altLang="zh-CN">
              <a:solidFill>
                <a:srgbClr val="FFFFFF"/>
              </a:solidFill>
              <a:latin typeface="Arial" pitchFamily="34" charset="0"/>
              <a:ea typeface="微软雅黑" pitchFamily="34" charset="-122"/>
              <a:cs typeface="+mn-cs"/>
            </a:endParaRPr>
          </a:p>
        </p:txBody>
      </p:sp>
      <p:sp>
        <p:nvSpPr>
          <p:cNvPr id="38917" name="直接连接符 6"/>
          <p:cNvSpPr>
            <a:spLocks noChangeShapeType="1"/>
          </p:cNvSpPr>
          <p:nvPr/>
        </p:nvSpPr>
        <p:spPr bwMode="auto">
          <a:xfrm>
            <a:off x="438150" y="588963"/>
            <a:ext cx="1588" cy="400050"/>
          </a:xfrm>
          <a:prstGeom prst="line">
            <a:avLst/>
          </a:prstGeom>
          <a:noFill/>
          <a:ln w="9525">
            <a:solidFill>
              <a:schemeClr val="bg1"/>
            </a:solidFill>
            <a:round/>
            <a:headEnd/>
            <a:tailEnd/>
          </a:ln>
        </p:spPr>
        <p:txBody>
          <a:bodyPr/>
          <a:lstStyle/>
          <a:p>
            <a:endParaRPr lang="zh-CN" altLang="en-US"/>
          </a:p>
        </p:txBody>
      </p:sp>
      <p:pic>
        <p:nvPicPr>
          <p:cNvPr id="7170" name="Picture 2"/>
          <p:cNvPicPr>
            <a:picLocks noChangeAspect="1" noChangeArrowheads="1"/>
          </p:cNvPicPr>
          <p:nvPr/>
        </p:nvPicPr>
        <p:blipFill rotWithShape="1">
          <a:blip r:embed="rId3"/>
          <a:srcRect r="76346"/>
          <a:stretch/>
        </p:blipFill>
        <p:spPr bwMode="auto">
          <a:xfrm>
            <a:off x="611188" y="1201738"/>
            <a:ext cx="2247900" cy="3740150"/>
          </a:xfrm>
          <a:prstGeom prst="rect">
            <a:avLst/>
          </a:prstGeom>
          <a:ln>
            <a:noFill/>
          </a:ln>
          <a:effectLst>
            <a:outerShdw blurRad="190500" algn="tl" rotWithShape="0">
              <a:srgbClr val="000000">
                <a:alpha val="70000"/>
              </a:srgbClr>
            </a:outerShdw>
          </a:effectLst>
          <a:extLst/>
        </p:spPr>
      </p:pic>
      <p:pic>
        <p:nvPicPr>
          <p:cNvPr id="7172" name="Picture 4"/>
          <p:cNvPicPr>
            <a:picLocks noChangeAspect="1" noChangeArrowheads="1"/>
          </p:cNvPicPr>
          <p:nvPr/>
        </p:nvPicPr>
        <p:blipFill>
          <a:blip r:embed="rId4"/>
          <a:srcRect/>
          <a:stretch>
            <a:fillRect/>
          </a:stretch>
        </p:blipFill>
        <p:spPr bwMode="auto">
          <a:xfrm>
            <a:off x="6011863" y="1201738"/>
            <a:ext cx="2655887" cy="3743325"/>
          </a:xfrm>
          <a:prstGeom prst="rect">
            <a:avLst/>
          </a:prstGeom>
          <a:ln>
            <a:noFill/>
          </a:ln>
          <a:effectLst>
            <a:outerShdw blurRad="190500" algn="tl" rotWithShape="0">
              <a:srgbClr val="000000">
                <a:alpha val="70000"/>
              </a:srgbClr>
            </a:outerShdw>
          </a:effectLst>
          <a:extLst/>
        </p:spPr>
      </p:pic>
      <p:pic>
        <p:nvPicPr>
          <p:cNvPr id="7173" name="Picture 5"/>
          <p:cNvPicPr>
            <a:picLocks noChangeAspect="1" noChangeArrowheads="1"/>
          </p:cNvPicPr>
          <p:nvPr/>
        </p:nvPicPr>
        <p:blipFill>
          <a:blip r:embed="rId5"/>
          <a:srcRect/>
          <a:stretch>
            <a:fillRect/>
          </a:stretch>
        </p:blipFill>
        <p:spPr bwMode="auto">
          <a:xfrm>
            <a:off x="3348038" y="1201738"/>
            <a:ext cx="2246312" cy="3743325"/>
          </a:xfrm>
          <a:prstGeom prst="rect">
            <a:avLst/>
          </a:prstGeom>
          <a:ln>
            <a:noFill/>
          </a:ln>
          <a:effectLst>
            <a:outerShdw blurRad="190500" algn="tl" rotWithShape="0">
              <a:srgbClr val="000000">
                <a:alpha val="70000"/>
              </a:srgbClr>
            </a:outerShdw>
          </a:effectLst>
          <a:extLst/>
        </p:spPr>
      </p:pic>
      <p:sp>
        <p:nvSpPr>
          <p:cNvPr id="38921" name="矩形 1"/>
          <p:cNvSpPr>
            <a:spLocks noChangeArrowheads="1"/>
          </p:cNvSpPr>
          <p:nvPr/>
        </p:nvSpPr>
        <p:spPr bwMode="auto">
          <a:xfrm>
            <a:off x="4787900" y="4945063"/>
            <a:ext cx="895350" cy="304800"/>
          </a:xfrm>
          <a:prstGeom prst="rect">
            <a:avLst/>
          </a:prstGeom>
          <a:noFill/>
          <a:ln w="9525">
            <a:noFill/>
            <a:miter lim="800000"/>
            <a:headEnd/>
            <a:tailEnd/>
          </a:ln>
        </p:spPr>
        <p:txBody>
          <a:bodyPr wrap="none">
            <a:spAutoFit/>
          </a:bodyPr>
          <a:lstStyle/>
          <a:p>
            <a:r>
              <a:rPr lang="zh-CN" altLang="en-US" sz="1400"/>
              <a:t>掌上余杭</a:t>
            </a:r>
          </a:p>
        </p:txBody>
      </p:sp>
      <p:sp>
        <p:nvSpPr>
          <p:cNvPr id="38922" name="矩形 11"/>
          <p:cNvSpPr>
            <a:spLocks noChangeArrowheads="1"/>
          </p:cNvSpPr>
          <p:nvPr/>
        </p:nvSpPr>
        <p:spPr bwMode="auto">
          <a:xfrm>
            <a:off x="1908175" y="4945063"/>
            <a:ext cx="1073150" cy="304800"/>
          </a:xfrm>
          <a:prstGeom prst="rect">
            <a:avLst/>
          </a:prstGeom>
          <a:noFill/>
          <a:ln w="9525">
            <a:noFill/>
            <a:miter lim="800000"/>
            <a:headEnd/>
            <a:tailEnd/>
          </a:ln>
        </p:spPr>
        <p:txBody>
          <a:bodyPr wrap="none">
            <a:spAutoFit/>
          </a:bodyPr>
          <a:lstStyle/>
          <a:p>
            <a:r>
              <a:rPr lang="zh-CN" altLang="en-US" sz="1400"/>
              <a:t>余杭新闻网</a:t>
            </a:r>
          </a:p>
        </p:txBody>
      </p:sp>
      <p:sp>
        <p:nvSpPr>
          <p:cNvPr id="38923" name="矩形 12"/>
          <p:cNvSpPr>
            <a:spLocks noChangeArrowheads="1"/>
          </p:cNvSpPr>
          <p:nvPr/>
        </p:nvSpPr>
        <p:spPr bwMode="auto">
          <a:xfrm>
            <a:off x="7812088" y="4945063"/>
            <a:ext cx="895350" cy="304800"/>
          </a:xfrm>
          <a:prstGeom prst="rect">
            <a:avLst/>
          </a:prstGeom>
          <a:noFill/>
          <a:ln w="9525">
            <a:noFill/>
            <a:miter lim="800000"/>
            <a:headEnd/>
            <a:tailEnd/>
          </a:ln>
        </p:spPr>
        <p:txBody>
          <a:bodyPr wrap="none">
            <a:spAutoFit/>
          </a:bodyPr>
          <a:lstStyle/>
          <a:p>
            <a:r>
              <a:rPr lang="zh-CN" altLang="en-US" sz="1400"/>
              <a:t>城乡导报</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quarter" idx="10"/>
          </p:nvPr>
        </p:nvSpPr>
        <p:spPr/>
        <p:txBody>
          <a:bodyPr/>
          <a:lstStyle/>
          <a:p>
            <a:pPr>
              <a:defRPr/>
            </a:pPr>
            <a:fld id="{6F44FB70-BAB4-4470-977B-FB9D94862813}" type="datetime1">
              <a:rPr lang="zh-CN" altLang="en-US" smtClean="0"/>
              <a:pPr>
                <a:defRPr/>
              </a:pPr>
              <a:t>2014-5-23</a:t>
            </a:fld>
            <a:endParaRPr lang="zh-CN" altLang="en-US" sz="1800">
              <a:solidFill>
                <a:schemeClr val="tx1"/>
              </a:solidFill>
              <a:ea typeface="宋体" pitchFamily="2" charset="-122"/>
            </a:endParaRPr>
          </a:p>
        </p:txBody>
      </p:sp>
      <p:sp>
        <p:nvSpPr>
          <p:cNvPr id="7" name="矩形 6"/>
          <p:cNvSpPr/>
          <p:nvPr/>
        </p:nvSpPr>
        <p:spPr>
          <a:xfrm>
            <a:off x="-107950" y="2317750"/>
            <a:ext cx="9396413" cy="1079500"/>
          </a:xfrm>
          <a:prstGeom prst="rect">
            <a:avLst/>
          </a:prstGeom>
          <a:solidFill>
            <a:schemeClr val="bg1">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4000" b="1" dirty="0">
                <a:solidFill>
                  <a:schemeClr val="tx1"/>
                </a:solidFill>
              </a:rPr>
              <a:t>城市轻物流专家</a:t>
            </a:r>
          </a:p>
        </p:txBody>
      </p:sp>
      <p:pic>
        <p:nvPicPr>
          <p:cNvPr id="39939" name="Picture 2"/>
          <p:cNvPicPr>
            <a:picLocks noChangeAspect="1" noChangeArrowheads="1"/>
          </p:cNvPicPr>
          <p:nvPr/>
        </p:nvPicPr>
        <p:blipFill>
          <a:blip r:embed="rId2"/>
          <a:srcRect/>
          <a:stretch>
            <a:fillRect/>
          </a:stretch>
        </p:blipFill>
        <p:spPr bwMode="auto">
          <a:xfrm>
            <a:off x="-80963" y="3397250"/>
            <a:ext cx="9291638" cy="182563"/>
          </a:xfrm>
          <a:prstGeom prst="rect">
            <a:avLst/>
          </a:prstGeom>
          <a:noFill/>
          <a:ln w="9525">
            <a:noFill/>
            <a:miter lim="800000"/>
            <a:headEnd/>
            <a:tailEnd/>
          </a:ln>
        </p:spPr>
      </p:pic>
      <p:pic>
        <p:nvPicPr>
          <p:cNvPr id="39940" name="Picture 3"/>
          <p:cNvPicPr>
            <a:picLocks noChangeAspect="1" noChangeArrowheads="1"/>
          </p:cNvPicPr>
          <p:nvPr/>
        </p:nvPicPr>
        <p:blipFill>
          <a:blip r:embed="rId3"/>
          <a:srcRect/>
          <a:stretch>
            <a:fillRect/>
          </a:stretch>
        </p:blipFill>
        <p:spPr bwMode="auto">
          <a:xfrm>
            <a:off x="8070850" y="0"/>
            <a:ext cx="1073150" cy="1274763"/>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p:cNvPicPr>
            <a:picLocks noChangeAspect="1" noChangeArrowheads="1"/>
          </p:cNvPicPr>
          <p:nvPr/>
        </p:nvPicPr>
        <p:blipFill>
          <a:blip r:embed="rId3"/>
          <a:srcRect/>
          <a:stretch>
            <a:fillRect/>
          </a:stretch>
        </p:blipFill>
        <p:spPr bwMode="auto">
          <a:xfrm>
            <a:off x="8074025" y="0"/>
            <a:ext cx="1069975" cy="1273175"/>
          </a:xfrm>
          <a:prstGeom prst="rect">
            <a:avLst/>
          </a:prstGeom>
          <a:noFill/>
          <a:ln w="9525">
            <a:noFill/>
            <a:miter lim="800000"/>
            <a:headEnd/>
            <a:tailEnd/>
          </a:ln>
        </p:spPr>
      </p:pic>
      <p:sp>
        <p:nvSpPr>
          <p:cNvPr id="40962" name="直接连接符 6"/>
          <p:cNvSpPr>
            <a:spLocks noChangeShapeType="1"/>
          </p:cNvSpPr>
          <p:nvPr/>
        </p:nvSpPr>
        <p:spPr bwMode="auto">
          <a:xfrm>
            <a:off x="1411288" y="611188"/>
            <a:ext cx="1587" cy="400050"/>
          </a:xfrm>
          <a:prstGeom prst="line">
            <a:avLst/>
          </a:prstGeom>
          <a:noFill/>
          <a:ln w="9525">
            <a:solidFill>
              <a:schemeClr val="bg1"/>
            </a:solidFill>
            <a:round/>
            <a:headEnd/>
            <a:tailEnd/>
          </a:ln>
        </p:spPr>
        <p:txBody>
          <a:bodyPr/>
          <a:lstStyle/>
          <a:p>
            <a:endParaRPr lang="zh-CN" altLang="en-US"/>
          </a:p>
        </p:txBody>
      </p:sp>
      <p:sp>
        <p:nvSpPr>
          <p:cNvPr id="40963" name="TextBox 10"/>
          <p:cNvSpPr txBox="1">
            <a:spLocks noChangeArrowheads="1"/>
          </p:cNvSpPr>
          <p:nvPr/>
        </p:nvSpPr>
        <p:spPr bwMode="auto">
          <a:xfrm>
            <a:off x="500063" y="1857375"/>
            <a:ext cx="2530475" cy="2292350"/>
          </a:xfrm>
          <a:prstGeom prst="rect">
            <a:avLst/>
          </a:prstGeom>
          <a:noFill/>
          <a:ln w="9525">
            <a:noFill/>
            <a:miter lim="800000"/>
            <a:headEnd/>
            <a:tailEnd/>
          </a:ln>
        </p:spPr>
        <p:txBody>
          <a:bodyPr>
            <a:spAutoFit/>
          </a:bodyPr>
          <a:lstStyle/>
          <a:p>
            <a:r>
              <a:rPr lang="zh-CN" altLang="en-US" sz="1600">
                <a:latin typeface="微软雅黑"/>
              </a:rPr>
              <a:t>对接电商平台和城市生活物流需求，破解</a:t>
            </a:r>
            <a:r>
              <a:rPr lang="en-US" sz="1600">
                <a:latin typeface="微软雅黑"/>
              </a:rPr>
              <a:t>“</a:t>
            </a:r>
            <a:r>
              <a:rPr lang="zh-CN" altLang="en-US" sz="1600">
                <a:latin typeface="微软雅黑"/>
              </a:rPr>
              <a:t>最后一公里</a:t>
            </a:r>
            <a:r>
              <a:rPr lang="en-US" sz="1600">
                <a:latin typeface="微软雅黑"/>
              </a:rPr>
              <a:t>”</a:t>
            </a:r>
            <a:r>
              <a:rPr lang="zh-CN" altLang="en-US" sz="1600">
                <a:latin typeface="微软雅黑"/>
              </a:rPr>
              <a:t>配送难题，打造同城配送专业团队，在中国电子商务物流企业联盟主办的第三届中国电子商务与物流企业家年会”上荣获“</a:t>
            </a:r>
            <a:r>
              <a:rPr lang="en-US" altLang="zh-CN" sz="1600">
                <a:latin typeface="微软雅黑"/>
              </a:rPr>
              <a:t>2013</a:t>
            </a:r>
            <a:r>
              <a:rPr lang="zh-CN" altLang="en-US" sz="1600">
                <a:latin typeface="微软雅黑"/>
              </a:rPr>
              <a:t>年中国电子商务</a:t>
            </a:r>
            <a:r>
              <a:rPr lang="en-US" altLang="zh-CN" sz="1600">
                <a:latin typeface="微软雅黑"/>
              </a:rPr>
              <a:t>COD</a:t>
            </a:r>
            <a:r>
              <a:rPr lang="zh-CN" altLang="en-US" sz="1600">
                <a:latin typeface="微软雅黑"/>
              </a:rPr>
              <a:t>配送服务十强”称号。</a:t>
            </a:r>
          </a:p>
        </p:txBody>
      </p:sp>
      <p:sp>
        <p:nvSpPr>
          <p:cNvPr id="40964" name="直接连接符 6"/>
          <p:cNvSpPr>
            <a:spLocks noChangeShapeType="1"/>
          </p:cNvSpPr>
          <p:nvPr/>
        </p:nvSpPr>
        <p:spPr bwMode="auto">
          <a:xfrm>
            <a:off x="1411288" y="611188"/>
            <a:ext cx="1587" cy="400050"/>
          </a:xfrm>
          <a:prstGeom prst="line">
            <a:avLst/>
          </a:prstGeom>
          <a:noFill/>
          <a:ln w="9525">
            <a:solidFill>
              <a:schemeClr val="bg1"/>
            </a:solidFill>
            <a:round/>
            <a:headEnd/>
            <a:tailEnd/>
          </a:ln>
        </p:spPr>
        <p:txBody>
          <a:bodyPr/>
          <a:lstStyle/>
          <a:p>
            <a:endParaRPr lang="zh-CN" altLang="en-US"/>
          </a:p>
        </p:txBody>
      </p:sp>
      <p:pic>
        <p:nvPicPr>
          <p:cNvPr id="8195" name="Picture 3" descr="d:\Users\kbcmwhm\Desktop\IMG_1013.TIF"/>
          <p:cNvPicPr>
            <a:picLocks noChangeAspect="1" noChangeArrowheads="1" noCrop="1"/>
          </p:cNvPicPr>
          <p:nvPr/>
        </p:nvPicPr>
        <p:blipFill>
          <a:blip r:embed="rId4"/>
          <a:srcRect/>
          <a:stretch>
            <a:fillRect/>
          </a:stretch>
        </p:blipFill>
        <p:spPr bwMode="auto">
          <a:xfrm>
            <a:off x="3276600" y="1562100"/>
            <a:ext cx="5040313" cy="3359150"/>
          </a:xfrm>
          <a:prstGeom prst="rect">
            <a:avLst/>
          </a:prstGeom>
          <a:ln>
            <a:noFill/>
          </a:ln>
          <a:effectLst>
            <a:outerShdw blurRad="190500" algn="tl" rotWithShape="0">
              <a:srgbClr val="000000">
                <a:alpha val="70000"/>
              </a:srgbClr>
            </a:outerShdw>
          </a:effectLst>
          <a:extLst/>
        </p:spPr>
      </p:pic>
      <p:sp>
        <p:nvSpPr>
          <p:cNvPr id="40966" name="TextBox 4"/>
          <p:cNvSpPr>
            <a:spLocks noChangeArrowheads="1"/>
          </p:cNvSpPr>
          <p:nvPr/>
        </p:nvSpPr>
        <p:spPr bwMode="auto">
          <a:xfrm>
            <a:off x="901700" y="636588"/>
            <a:ext cx="1900238" cy="400050"/>
          </a:xfrm>
          <a:prstGeom prst="rect">
            <a:avLst/>
          </a:prstGeom>
          <a:solidFill>
            <a:srgbClr val="827C7A"/>
          </a:solidFill>
          <a:ln w="9525">
            <a:noFill/>
            <a:miter lim="800000"/>
            <a:headEnd/>
            <a:tailEnd/>
          </a:ln>
        </p:spPr>
        <p:txBody>
          <a:bodyPr>
            <a:spAutoFit/>
          </a:bodyPr>
          <a:lstStyle/>
          <a:p>
            <a:r>
              <a:rPr lang="zh-CN" altLang="en-US" sz="2000" b="1">
                <a:solidFill>
                  <a:schemeClr val="bg1"/>
                </a:solidFill>
                <a:latin typeface="微软雅黑"/>
              </a:rPr>
              <a:t>城市物流专家</a:t>
            </a:r>
          </a:p>
        </p:txBody>
      </p:sp>
      <p:sp>
        <p:nvSpPr>
          <p:cNvPr id="14" name="矩形 5"/>
          <p:cNvSpPr>
            <a:spLocks noChangeArrowheads="1"/>
          </p:cNvSpPr>
          <p:nvPr/>
        </p:nvSpPr>
        <p:spPr bwMode="auto">
          <a:xfrm>
            <a:off x="684213" y="647700"/>
            <a:ext cx="215900" cy="400050"/>
          </a:xfrm>
          <a:prstGeom prst="rect">
            <a:avLst/>
          </a:prstGeom>
          <a:solidFill>
            <a:schemeClr val="accent2">
              <a:lumMod val="50000"/>
            </a:schemeClr>
          </a:solidFill>
          <a:ln w="25400">
            <a:noFill/>
            <a:miter lim="800000"/>
            <a:headEnd/>
            <a:tailEnd/>
          </a:ln>
        </p:spPr>
        <p:txBody>
          <a:bodyPr anchor="ctr"/>
          <a:lstStyle/>
          <a:p>
            <a:pPr algn="ctr">
              <a:defRPr/>
            </a:pPr>
            <a:endParaRPr lang="zh-CN" altLang="zh-CN">
              <a:solidFill>
                <a:srgbClr val="FFFFFF"/>
              </a:solidFill>
              <a:latin typeface="Arial" pitchFamily="34" charset="0"/>
              <a:ea typeface="微软雅黑" pitchFamily="34" charset="-122"/>
              <a:cs typeface="+mn-cs"/>
            </a:endParaRPr>
          </a:p>
        </p:txBody>
      </p:sp>
      <p:sp>
        <p:nvSpPr>
          <p:cNvPr id="40968" name="直接连接符 6"/>
          <p:cNvSpPr>
            <a:spLocks noChangeShapeType="1"/>
          </p:cNvSpPr>
          <p:nvPr/>
        </p:nvSpPr>
        <p:spPr bwMode="auto">
          <a:xfrm>
            <a:off x="900113" y="647700"/>
            <a:ext cx="1587" cy="400050"/>
          </a:xfrm>
          <a:prstGeom prst="line">
            <a:avLst/>
          </a:prstGeom>
          <a:noFill/>
          <a:ln w="9525">
            <a:solidFill>
              <a:schemeClr val="bg1"/>
            </a:solidFill>
            <a:round/>
            <a:headEnd/>
            <a:tailEnd/>
          </a:ln>
        </p:spPr>
        <p:txBody>
          <a:bodyPr/>
          <a:lstStyle/>
          <a:p>
            <a:endParaRPr lang="zh-CN" altLang="en-US"/>
          </a:p>
        </p:txBody>
      </p:sp>
      <p:sp>
        <p:nvSpPr>
          <p:cNvPr id="40969" name="TextBox 9"/>
          <p:cNvSpPr txBox="1">
            <a:spLocks noChangeArrowheads="1"/>
          </p:cNvSpPr>
          <p:nvPr/>
        </p:nvSpPr>
        <p:spPr bwMode="auto">
          <a:xfrm>
            <a:off x="611188" y="1417638"/>
            <a:ext cx="1143000" cy="366712"/>
          </a:xfrm>
          <a:prstGeom prst="rect">
            <a:avLst/>
          </a:prstGeom>
          <a:noFill/>
          <a:ln w="9525">
            <a:noFill/>
            <a:miter lim="800000"/>
            <a:headEnd/>
            <a:tailEnd/>
          </a:ln>
        </p:spPr>
        <p:txBody>
          <a:bodyPr>
            <a:spAutoFit/>
          </a:bodyPr>
          <a:lstStyle/>
          <a:p>
            <a:r>
              <a:rPr lang="zh-CN" altLang="en-US"/>
              <a:t>每日送：</a:t>
            </a:r>
          </a:p>
        </p:txBody>
      </p:sp>
    </p:spTree>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quarter" idx="10"/>
          </p:nvPr>
        </p:nvSpPr>
        <p:spPr/>
        <p:txBody>
          <a:bodyPr/>
          <a:lstStyle/>
          <a:p>
            <a:pPr>
              <a:defRPr/>
            </a:pPr>
            <a:fld id="{6F44FB70-BAB4-4470-977B-FB9D94862813}" type="datetime1">
              <a:rPr lang="zh-CN" altLang="en-US" smtClean="0"/>
              <a:pPr>
                <a:defRPr/>
              </a:pPr>
              <a:t>2014-5-23</a:t>
            </a:fld>
            <a:endParaRPr lang="zh-CN" altLang="en-US" sz="1800">
              <a:solidFill>
                <a:schemeClr val="tx1"/>
              </a:solidFill>
              <a:ea typeface="宋体" pitchFamily="2" charset="-122"/>
            </a:endParaRPr>
          </a:p>
        </p:txBody>
      </p:sp>
      <p:sp>
        <p:nvSpPr>
          <p:cNvPr id="7" name="矩形 6"/>
          <p:cNvSpPr/>
          <p:nvPr/>
        </p:nvSpPr>
        <p:spPr>
          <a:xfrm>
            <a:off x="-107950" y="2317750"/>
            <a:ext cx="9396413" cy="1079500"/>
          </a:xfrm>
          <a:prstGeom prst="rect">
            <a:avLst/>
          </a:prstGeom>
          <a:solidFill>
            <a:schemeClr val="bg1">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4000" b="1" dirty="0">
                <a:solidFill>
                  <a:schemeClr val="tx1"/>
                </a:solidFill>
              </a:rPr>
              <a:t>报业印刷成功转型</a:t>
            </a:r>
          </a:p>
        </p:txBody>
      </p:sp>
      <p:pic>
        <p:nvPicPr>
          <p:cNvPr id="43011" name="Picture 2"/>
          <p:cNvPicPr>
            <a:picLocks noChangeAspect="1" noChangeArrowheads="1"/>
          </p:cNvPicPr>
          <p:nvPr/>
        </p:nvPicPr>
        <p:blipFill>
          <a:blip r:embed="rId2"/>
          <a:srcRect/>
          <a:stretch>
            <a:fillRect/>
          </a:stretch>
        </p:blipFill>
        <p:spPr bwMode="auto">
          <a:xfrm>
            <a:off x="-147638" y="3397250"/>
            <a:ext cx="9291638" cy="182563"/>
          </a:xfrm>
          <a:prstGeom prst="rect">
            <a:avLst/>
          </a:prstGeom>
          <a:noFill/>
          <a:ln w="9525">
            <a:noFill/>
            <a:miter lim="800000"/>
            <a:headEnd/>
            <a:tailEnd/>
          </a:ln>
        </p:spPr>
      </p:pic>
      <p:pic>
        <p:nvPicPr>
          <p:cNvPr id="43012" name="Picture 3"/>
          <p:cNvPicPr>
            <a:picLocks noChangeAspect="1" noChangeArrowheads="1"/>
          </p:cNvPicPr>
          <p:nvPr/>
        </p:nvPicPr>
        <p:blipFill>
          <a:blip r:embed="rId3"/>
          <a:srcRect/>
          <a:stretch>
            <a:fillRect/>
          </a:stretch>
        </p:blipFill>
        <p:spPr bwMode="auto">
          <a:xfrm>
            <a:off x="8081963" y="0"/>
            <a:ext cx="1073150" cy="1274763"/>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srcRect l="2892" r="28821"/>
          <a:stretch/>
        </p:blipFill>
        <p:spPr bwMode="auto">
          <a:xfrm>
            <a:off x="682625" y="2541588"/>
            <a:ext cx="3602038" cy="2657475"/>
          </a:xfrm>
          <a:prstGeom prst="rect">
            <a:avLst/>
          </a:prstGeom>
          <a:ln>
            <a:noFill/>
          </a:ln>
          <a:effectLst>
            <a:outerShdw blurRad="190500" algn="tl" rotWithShape="0">
              <a:srgbClr val="000000">
                <a:alpha val="70000"/>
              </a:srgbClr>
            </a:outerShdw>
          </a:effectLst>
          <a:extLst/>
        </p:spPr>
      </p:pic>
      <p:pic>
        <p:nvPicPr>
          <p:cNvPr id="44034" name="Picture 3"/>
          <p:cNvPicPr>
            <a:picLocks noChangeAspect="1" noChangeArrowheads="1"/>
          </p:cNvPicPr>
          <p:nvPr/>
        </p:nvPicPr>
        <p:blipFill>
          <a:blip r:embed="rId4"/>
          <a:srcRect/>
          <a:stretch>
            <a:fillRect/>
          </a:stretch>
        </p:blipFill>
        <p:spPr bwMode="auto">
          <a:xfrm>
            <a:off x="8074025" y="0"/>
            <a:ext cx="1069975" cy="1273175"/>
          </a:xfrm>
          <a:prstGeom prst="rect">
            <a:avLst/>
          </a:prstGeom>
          <a:noFill/>
          <a:ln w="9525">
            <a:noFill/>
            <a:miter lim="800000"/>
            <a:headEnd/>
            <a:tailEnd/>
          </a:ln>
        </p:spPr>
      </p:pic>
      <p:sp>
        <p:nvSpPr>
          <p:cNvPr id="44035" name="直接连接符 6"/>
          <p:cNvSpPr>
            <a:spLocks noChangeShapeType="1"/>
          </p:cNvSpPr>
          <p:nvPr/>
        </p:nvSpPr>
        <p:spPr bwMode="auto">
          <a:xfrm>
            <a:off x="966788" y="552450"/>
            <a:ext cx="1587" cy="400050"/>
          </a:xfrm>
          <a:prstGeom prst="line">
            <a:avLst/>
          </a:prstGeom>
          <a:noFill/>
          <a:ln w="9525">
            <a:solidFill>
              <a:schemeClr val="bg1"/>
            </a:solidFill>
            <a:round/>
            <a:headEnd/>
            <a:tailEnd/>
          </a:ln>
        </p:spPr>
        <p:txBody>
          <a:bodyPr/>
          <a:lstStyle/>
          <a:p>
            <a:endParaRPr lang="zh-CN" altLang="en-US"/>
          </a:p>
        </p:txBody>
      </p:sp>
      <p:sp>
        <p:nvSpPr>
          <p:cNvPr id="44036" name="TextBox 15"/>
          <p:cNvSpPr txBox="1">
            <a:spLocks noChangeArrowheads="1"/>
          </p:cNvSpPr>
          <p:nvPr/>
        </p:nvSpPr>
        <p:spPr bwMode="auto">
          <a:xfrm>
            <a:off x="3419475" y="985838"/>
            <a:ext cx="5400675" cy="2108200"/>
          </a:xfrm>
          <a:prstGeom prst="rect">
            <a:avLst/>
          </a:prstGeom>
          <a:noFill/>
          <a:ln w="9525">
            <a:noFill/>
            <a:miter lim="800000"/>
            <a:headEnd/>
            <a:tailEnd/>
          </a:ln>
        </p:spPr>
        <p:txBody>
          <a:bodyPr>
            <a:spAutoFit/>
          </a:bodyPr>
          <a:lstStyle/>
          <a:p>
            <a:pPr marL="285750" indent="-285750">
              <a:buFont typeface="Wingdings" pitchFamily="2" charset="2"/>
              <a:buChar char="n"/>
            </a:pPr>
            <a:r>
              <a:rPr lang="zh-CN" altLang="en-US" sz="1600">
                <a:latin typeface="微软雅黑"/>
              </a:rPr>
              <a:t>全国印刷百强第</a:t>
            </a:r>
            <a:r>
              <a:rPr lang="en-US" altLang="zh-CN" sz="1600">
                <a:latin typeface="微软雅黑"/>
              </a:rPr>
              <a:t>37</a:t>
            </a:r>
            <a:r>
              <a:rPr lang="zh-CN" altLang="en-US" sz="1600">
                <a:latin typeface="微软雅黑"/>
              </a:rPr>
              <a:t>位</a:t>
            </a:r>
            <a:endParaRPr lang="en-US" altLang="zh-CN" sz="1600">
              <a:latin typeface="微软雅黑"/>
            </a:endParaRPr>
          </a:p>
          <a:p>
            <a:pPr marL="285750" indent="-285750">
              <a:buFont typeface="Wingdings" pitchFamily="2" charset="2"/>
              <a:buChar char="n"/>
            </a:pPr>
            <a:r>
              <a:rPr lang="zh-CN" altLang="en-US" sz="1600">
                <a:latin typeface="微软雅黑"/>
              </a:rPr>
              <a:t>首批</a:t>
            </a:r>
            <a:r>
              <a:rPr lang="en-US" altLang="zh-CN" sz="1600">
                <a:latin typeface="微软雅黑"/>
              </a:rPr>
              <a:t>24</a:t>
            </a:r>
            <a:r>
              <a:rPr lang="zh-CN" altLang="en-US" sz="1600">
                <a:latin typeface="微软雅黑"/>
              </a:rPr>
              <a:t>家国家印刷示范企业</a:t>
            </a:r>
            <a:endParaRPr lang="en-US" altLang="zh-CN" sz="1600">
              <a:latin typeface="微软雅黑"/>
            </a:endParaRPr>
          </a:p>
          <a:p>
            <a:pPr marL="285750" indent="-285750">
              <a:buFont typeface="Wingdings" pitchFamily="2" charset="2"/>
              <a:buChar char="n"/>
            </a:pPr>
            <a:r>
              <a:rPr lang="zh-CN" altLang="en-US" sz="1600">
                <a:latin typeface="微软雅黑"/>
              </a:rPr>
              <a:t>首批国家绿色印刷企业</a:t>
            </a:r>
            <a:endParaRPr lang="en-US" altLang="zh-CN" sz="1600">
              <a:latin typeface="微软雅黑"/>
            </a:endParaRPr>
          </a:p>
          <a:p>
            <a:pPr marL="285750" indent="-285750"/>
            <a:endParaRPr lang="en-US" altLang="zh-CN" sz="1600">
              <a:latin typeface="微软雅黑"/>
            </a:endParaRPr>
          </a:p>
          <a:p>
            <a:pPr marL="285750" indent="-285750"/>
            <a:r>
              <a:rPr lang="zh-CN" altLang="en-US" sz="1600">
                <a:latin typeface="微软雅黑"/>
              </a:rPr>
              <a:t>数码印刷、包装印刷、商业印刷业务比重</a:t>
            </a:r>
          </a:p>
          <a:p>
            <a:pPr marL="285750" indent="-285750"/>
            <a:r>
              <a:rPr lang="zh-CN" altLang="en-US" sz="1600">
                <a:latin typeface="微软雅黑"/>
              </a:rPr>
              <a:t>已经占全部印刷营收的一半以上。</a:t>
            </a:r>
          </a:p>
          <a:p>
            <a:pPr marL="285750" indent="-285750"/>
            <a:r>
              <a:rPr lang="en-US"/>
              <a:t> </a:t>
            </a:r>
            <a:endParaRPr lang="zh-CN" altLang="en-US"/>
          </a:p>
          <a:p>
            <a:pPr marL="285750" indent="-285750"/>
            <a:endParaRPr lang="zh-CN" altLang="en-US"/>
          </a:p>
        </p:txBody>
      </p:sp>
      <p:sp>
        <p:nvSpPr>
          <p:cNvPr id="44037" name="TextBox 17"/>
          <p:cNvSpPr txBox="1">
            <a:spLocks noChangeArrowheads="1"/>
          </p:cNvSpPr>
          <p:nvPr/>
        </p:nvSpPr>
        <p:spPr bwMode="auto">
          <a:xfrm>
            <a:off x="611188" y="5260975"/>
            <a:ext cx="6715125" cy="260350"/>
          </a:xfrm>
          <a:prstGeom prst="rect">
            <a:avLst/>
          </a:prstGeom>
          <a:noFill/>
          <a:ln w="9525">
            <a:noFill/>
            <a:miter lim="800000"/>
            <a:headEnd/>
            <a:tailEnd/>
          </a:ln>
        </p:spPr>
        <p:txBody>
          <a:bodyPr>
            <a:spAutoFit/>
          </a:bodyPr>
          <a:lstStyle/>
          <a:p>
            <a:r>
              <a:rPr lang="zh-CN" altLang="en-US" sz="1100"/>
              <a:t>数码印刷盛元印象连锁       </a:t>
            </a:r>
            <a:r>
              <a:rPr lang="en-US" altLang="zh-CN" sz="1100"/>
              <a:t>http://www.yunpix.com/</a:t>
            </a:r>
            <a:endParaRPr lang="zh-CN" altLang="en-US" sz="1100"/>
          </a:p>
        </p:txBody>
      </p:sp>
      <p:sp>
        <p:nvSpPr>
          <p:cNvPr id="44039" name="直接连接符 6"/>
          <p:cNvSpPr>
            <a:spLocks noChangeShapeType="1"/>
          </p:cNvSpPr>
          <p:nvPr/>
        </p:nvSpPr>
        <p:spPr bwMode="auto">
          <a:xfrm>
            <a:off x="1411288" y="611188"/>
            <a:ext cx="1587" cy="400050"/>
          </a:xfrm>
          <a:prstGeom prst="line">
            <a:avLst/>
          </a:prstGeom>
          <a:noFill/>
          <a:ln w="9525">
            <a:solidFill>
              <a:schemeClr val="bg1"/>
            </a:solidFill>
            <a:round/>
            <a:headEnd/>
            <a:tailEnd/>
          </a:ln>
        </p:spPr>
        <p:txBody>
          <a:bodyPr/>
          <a:lstStyle/>
          <a:p>
            <a:endParaRPr lang="zh-CN" altLang="en-US"/>
          </a:p>
        </p:txBody>
      </p:sp>
      <p:sp>
        <p:nvSpPr>
          <p:cNvPr id="44040" name="直接连接符 6"/>
          <p:cNvSpPr>
            <a:spLocks noChangeShapeType="1"/>
          </p:cNvSpPr>
          <p:nvPr/>
        </p:nvSpPr>
        <p:spPr bwMode="auto">
          <a:xfrm>
            <a:off x="1411288" y="611188"/>
            <a:ext cx="1587" cy="400050"/>
          </a:xfrm>
          <a:prstGeom prst="line">
            <a:avLst/>
          </a:prstGeom>
          <a:noFill/>
          <a:ln w="9525">
            <a:solidFill>
              <a:schemeClr val="bg1"/>
            </a:solidFill>
            <a:round/>
            <a:headEnd/>
            <a:tailEnd/>
          </a:ln>
        </p:spPr>
        <p:txBody>
          <a:bodyPr/>
          <a:lstStyle/>
          <a:p>
            <a:endParaRPr lang="zh-CN" altLang="en-US"/>
          </a:p>
        </p:txBody>
      </p:sp>
      <p:sp>
        <p:nvSpPr>
          <p:cNvPr id="44041" name="TextBox 4"/>
          <p:cNvSpPr>
            <a:spLocks noChangeArrowheads="1"/>
          </p:cNvSpPr>
          <p:nvPr/>
        </p:nvSpPr>
        <p:spPr bwMode="auto">
          <a:xfrm>
            <a:off x="792163" y="1406525"/>
            <a:ext cx="2301875" cy="400050"/>
          </a:xfrm>
          <a:prstGeom prst="rect">
            <a:avLst/>
          </a:prstGeom>
          <a:solidFill>
            <a:srgbClr val="827C7A"/>
          </a:solidFill>
          <a:ln w="9525">
            <a:noFill/>
            <a:miter lim="800000"/>
            <a:headEnd/>
            <a:tailEnd/>
          </a:ln>
        </p:spPr>
        <p:txBody>
          <a:bodyPr>
            <a:spAutoFit/>
          </a:bodyPr>
          <a:lstStyle/>
          <a:p>
            <a:r>
              <a:rPr lang="zh-CN" altLang="en-US" sz="2000" b="1">
                <a:solidFill>
                  <a:schemeClr val="bg1"/>
                </a:solidFill>
                <a:latin typeface="微软雅黑"/>
              </a:rPr>
              <a:t>报业印刷成功转型</a:t>
            </a:r>
          </a:p>
        </p:txBody>
      </p:sp>
      <p:sp>
        <p:nvSpPr>
          <p:cNvPr id="14" name="矩形 5"/>
          <p:cNvSpPr>
            <a:spLocks noChangeArrowheads="1"/>
          </p:cNvSpPr>
          <p:nvPr/>
        </p:nvSpPr>
        <p:spPr bwMode="auto">
          <a:xfrm>
            <a:off x="574675" y="1417638"/>
            <a:ext cx="215900" cy="400050"/>
          </a:xfrm>
          <a:prstGeom prst="rect">
            <a:avLst/>
          </a:prstGeom>
          <a:solidFill>
            <a:schemeClr val="accent2">
              <a:lumMod val="50000"/>
            </a:schemeClr>
          </a:solidFill>
          <a:ln w="25400">
            <a:noFill/>
            <a:miter lim="800000"/>
            <a:headEnd/>
            <a:tailEnd/>
          </a:ln>
        </p:spPr>
        <p:txBody>
          <a:bodyPr anchor="ctr"/>
          <a:lstStyle/>
          <a:p>
            <a:pPr algn="ctr">
              <a:defRPr/>
            </a:pPr>
            <a:endParaRPr lang="zh-CN" altLang="zh-CN">
              <a:solidFill>
                <a:srgbClr val="FFFFFF"/>
              </a:solidFill>
              <a:latin typeface="Arial" pitchFamily="34" charset="0"/>
              <a:ea typeface="微软雅黑" pitchFamily="34" charset="-122"/>
              <a:cs typeface="+mn-cs"/>
            </a:endParaRPr>
          </a:p>
        </p:txBody>
      </p:sp>
      <p:sp>
        <p:nvSpPr>
          <p:cNvPr id="44043" name="直接连接符 6"/>
          <p:cNvSpPr>
            <a:spLocks noChangeShapeType="1"/>
          </p:cNvSpPr>
          <p:nvPr/>
        </p:nvSpPr>
        <p:spPr bwMode="auto">
          <a:xfrm>
            <a:off x="790575" y="1417638"/>
            <a:ext cx="1588" cy="400050"/>
          </a:xfrm>
          <a:prstGeom prst="line">
            <a:avLst/>
          </a:prstGeom>
          <a:noFill/>
          <a:ln w="9525">
            <a:solidFill>
              <a:schemeClr val="bg1"/>
            </a:solidFill>
            <a:round/>
            <a:headEnd/>
            <a:tailEnd/>
          </a:ln>
        </p:spPr>
        <p:txBody>
          <a:bodyPr/>
          <a:lstStyle/>
          <a:p>
            <a:endParaRPr lang="zh-CN" altLang="en-US"/>
          </a:p>
        </p:txBody>
      </p:sp>
      <p:sp>
        <p:nvSpPr>
          <p:cNvPr id="44044" name="TextBox 12"/>
          <p:cNvSpPr txBox="1">
            <a:spLocks noChangeArrowheads="1"/>
          </p:cNvSpPr>
          <p:nvPr/>
        </p:nvSpPr>
        <p:spPr bwMode="auto">
          <a:xfrm>
            <a:off x="684213" y="2136775"/>
            <a:ext cx="1357312" cy="366713"/>
          </a:xfrm>
          <a:prstGeom prst="rect">
            <a:avLst/>
          </a:prstGeom>
          <a:noFill/>
          <a:ln w="9525">
            <a:noFill/>
            <a:miter lim="800000"/>
            <a:headEnd/>
            <a:tailEnd/>
          </a:ln>
        </p:spPr>
        <p:txBody>
          <a:bodyPr>
            <a:spAutoFit/>
          </a:bodyPr>
          <a:lstStyle/>
          <a:p>
            <a:r>
              <a:rPr lang="zh-CN" altLang="en-US"/>
              <a:t>盛元印务：</a:t>
            </a:r>
          </a:p>
        </p:txBody>
      </p:sp>
      <p:pic>
        <p:nvPicPr>
          <p:cNvPr id="44046" name="Picture 14" descr="新建 5"/>
          <p:cNvPicPr>
            <a:picLocks noChangeAspect="1" noChangeArrowheads="1"/>
          </p:cNvPicPr>
          <p:nvPr/>
        </p:nvPicPr>
        <p:blipFill>
          <a:blip r:embed="rId5"/>
          <a:srcRect/>
          <a:stretch>
            <a:fillRect/>
          </a:stretch>
        </p:blipFill>
        <p:spPr bwMode="auto">
          <a:xfrm>
            <a:off x="4932363" y="2570163"/>
            <a:ext cx="3673475" cy="2755900"/>
          </a:xfrm>
          <a:prstGeom prst="rect">
            <a:avLst/>
          </a:prstGeom>
          <a:noFill/>
        </p:spPr>
      </p:pic>
    </p:spTree>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quarter" idx="10"/>
          </p:nvPr>
        </p:nvSpPr>
        <p:spPr/>
        <p:txBody>
          <a:bodyPr/>
          <a:lstStyle/>
          <a:p>
            <a:pPr>
              <a:defRPr/>
            </a:pPr>
            <a:fld id="{6F44FB70-BAB4-4470-977B-FB9D94862813}" type="datetime1">
              <a:rPr lang="zh-CN" altLang="en-US" smtClean="0"/>
              <a:pPr>
                <a:defRPr/>
              </a:pPr>
              <a:t>2014-5-23</a:t>
            </a:fld>
            <a:endParaRPr lang="zh-CN" altLang="en-US" sz="1800">
              <a:solidFill>
                <a:schemeClr val="tx1"/>
              </a:solidFill>
              <a:ea typeface="宋体" pitchFamily="2" charset="-122"/>
            </a:endParaRPr>
          </a:p>
        </p:txBody>
      </p:sp>
      <p:sp>
        <p:nvSpPr>
          <p:cNvPr id="5" name="矩形 4"/>
          <p:cNvSpPr/>
          <p:nvPr/>
        </p:nvSpPr>
        <p:spPr>
          <a:xfrm>
            <a:off x="-107950" y="2317750"/>
            <a:ext cx="9396413" cy="1079500"/>
          </a:xfrm>
          <a:prstGeom prst="rect">
            <a:avLst/>
          </a:prstGeom>
          <a:solidFill>
            <a:schemeClr val="bg1">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4000" b="1" dirty="0">
                <a:solidFill>
                  <a:schemeClr val="tx1"/>
                </a:solidFill>
              </a:rPr>
              <a:t>融入杭州智慧城市</a:t>
            </a:r>
          </a:p>
        </p:txBody>
      </p:sp>
      <p:pic>
        <p:nvPicPr>
          <p:cNvPr id="46083" name="Picture 2"/>
          <p:cNvPicPr>
            <a:picLocks noChangeAspect="1" noChangeArrowheads="1"/>
          </p:cNvPicPr>
          <p:nvPr/>
        </p:nvPicPr>
        <p:blipFill>
          <a:blip r:embed="rId2"/>
          <a:srcRect/>
          <a:stretch>
            <a:fillRect/>
          </a:stretch>
        </p:blipFill>
        <p:spPr bwMode="auto">
          <a:xfrm>
            <a:off x="-147638" y="3397250"/>
            <a:ext cx="9291638" cy="182563"/>
          </a:xfrm>
          <a:prstGeom prst="rect">
            <a:avLst/>
          </a:prstGeom>
          <a:noFill/>
          <a:ln w="9525">
            <a:noFill/>
            <a:miter lim="800000"/>
            <a:headEnd/>
            <a:tailEnd/>
          </a:ln>
        </p:spPr>
      </p:pic>
      <p:pic>
        <p:nvPicPr>
          <p:cNvPr id="46084" name="Picture 2"/>
          <p:cNvPicPr>
            <a:picLocks noChangeAspect="1" noChangeArrowheads="1"/>
          </p:cNvPicPr>
          <p:nvPr/>
        </p:nvPicPr>
        <p:blipFill>
          <a:blip r:embed="rId3"/>
          <a:srcRect/>
          <a:stretch>
            <a:fillRect/>
          </a:stretch>
        </p:blipFill>
        <p:spPr bwMode="auto">
          <a:xfrm>
            <a:off x="8070850" y="0"/>
            <a:ext cx="1073150" cy="1274763"/>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Box 4"/>
          <p:cNvSpPr>
            <a:spLocks noChangeArrowheads="1"/>
          </p:cNvSpPr>
          <p:nvPr/>
        </p:nvSpPr>
        <p:spPr bwMode="auto">
          <a:xfrm>
            <a:off x="611188" y="552450"/>
            <a:ext cx="3455987" cy="396875"/>
          </a:xfrm>
          <a:prstGeom prst="rect">
            <a:avLst/>
          </a:prstGeom>
          <a:solidFill>
            <a:srgbClr val="827C7A"/>
          </a:solidFill>
          <a:ln w="9525">
            <a:noFill/>
            <a:miter lim="800000"/>
            <a:headEnd/>
            <a:tailEnd/>
          </a:ln>
        </p:spPr>
        <p:txBody>
          <a:bodyPr>
            <a:spAutoFit/>
          </a:bodyPr>
          <a:lstStyle/>
          <a:p>
            <a:r>
              <a:rPr lang="zh-CN" altLang="en-US" sz="2000" b="1">
                <a:solidFill>
                  <a:schemeClr val="bg1"/>
                </a:solidFill>
                <a:latin typeface="微软雅黑"/>
              </a:rPr>
              <a:t>融入杭州智慧城市建设版图</a:t>
            </a:r>
          </a:p>
        </p:txBody>
      </p:sp>
      <p:sp>
        <p:nvSpPr>
          <p:cNvPr id="6" name="矩形 5"/>
          <p:cNvSpPr>
            <a:spLocks noChangeArrowheads="1"/>
          </p:cNvSpPr>
          <p:nvPr/>
        </p:nvSpPr>
        <p:spPr bwMode="auto">
          <a:xfrm>
            <a:off x="395288" y="552450"/>
            <a:ext cx="215900" cy="400050"/>
          </a:xfrm>
          <a:prstGeom prst="rect">
            <a:avLst/>
          </a:prstGeom>
          <a:solidFill>
            <a:schemeClr val="accent2">
              <a:lumMod val="50000"/>
            </a:schemeClr>
          </a:solidFill>
          <a:ln w="25400">
            <a:solidFill>
              <a:schemeClr val="accent2">
                <a:lumMod val="50000"/>
              </a:schemeClr>
            </a:solidFill>
            <a:miter lim="800000"/>
            <a:headEnd/>
            <a:tailEnd/>
          </a:ln>
        </p:spPr>
        <p:txBody>
          <a:bodyPr anchor="ctr"/>
          <a:lstStyle/>
          <a:p>
            <a:pPr algn="ctr">
              <a:defRPr/>
            </a:pPr>
            <a:endParaRPr lang="zh-CN" altLang="zh-CN">
              <a:solidFill>
                <a:srgbClr val="FFFFFF"/>
              </a:solidFill>
              <a:latin typeface="Arial" pitchFamily="34" charset="0"/>
              <a:ea typeface="微软雅黑" pitchFamily="34" charset="-122"/>
              <a:cs typeface="+mn-cs"/>
            </a:endParaRPr>
          </a:p>
        </p:txBody>
      </p:sp>
      <p:sp>
        <p:nvSpPr>
          <p:cNvPr id="47107" name="直接连接符 6"/>
          <p:cNvSpPr>
            <a:spLocks noChangeShapeType="1"/>
          </p:cNvSpPr>
          <p:nvPr/>
        </p:nvSpPr>
        <p:spPr bwMode="auto">
          <a:xfrm>
            <a:off x="611188" y="552450"/>
            <a:ext cx="1587" cy="400050"/>
          </a:xfrm>
          <a:prstGeom prst="line">
            <a:avLst/>
          </a:prstGeom>
          <a:noFill/>
          <a:ln w="9525">
            <a:solidFill>
              <a:schemeClr val="bg1"/>
            </a:solidFill>
            <a:round/>
            <a:headEnd/>
            <a:tailEnd/>
          </a:ln>
        </p:spPr>
        <p:txBody>
          <a:bodyPr/>
          <a:lstStyle/>
          <a:p>
            <a:endParaRPr lang="zh-CN" altLang="en-US"/>
          </a:p>
        </p:txBody>
      </p:sp>
      <p:pic>
        <p:nvPicPr>
          <p:cNvPr id="47108" name="Picture 2"/>
          <p:cNvPicPr>
            <a:picLocks noChangeAspect="1" noChangeArrowheads="1"/>
          </p:cNvPicPr>
          <p:nvPr/>
        </p:nvPicPr>
        <p:blipFill>
          <a:blip r:embed="rId2"/>
          <a:srcRect/>
          <a:stretch>
            <a:fillRect/>
          </a:stretch>
        </p:blipFill>
        <p:spPr bwMode="auto">
          <a:xfrm>
            <a:off x="8070850" y="17463"/>
            <a:ext cx="1073150" cy="1274762"/>
          </a:xfrm>
          <a:prstGeom prst="rect">
            <a:avLst/>
          </a:prstGeom>
          <a:noFill/>
          <a:ln w="9525">
            <a:noFill/>
            <a:miter lim="800000"/>
            <a:headEnd/>
            <a:tailEnd/>
          </a:ln>
        </p:spPr>
      </p:pic>
      <p:sp>
        <p:nvSpPr>
          <p:cNvPr id="47109" name="矩形 1"/>
          <p:cNvSpPr>
            <a:spLocks noChangeArrowheads="1"/>
          </p:cNvSpPr>
          <p:nvPr/>
        </p:nvSpPr>
        <p:spPr bwMode="auto">
          <a:xfrm>
            <a:off x="1042988" y="1993900"/>
            <a:ext cx="1944687" cy="2047875"/>
          </a:xfrm>
          <a:prstGeom prst="rect">
            <a:avLst/>
          </a:prstGeom>
          <a:noFill/>
          <a:ln w="9525">
            <a:noFill/>
            <a:miter lim="800000"/>
            <a:headEnd/>
            <a:tailEnd/>
          </a:ln>
        </p:spPr>
        <p:txBody>
          <a:bodyPr>
            <a:spAutoFit/>
          </a:bodyPr>
          <a:lstStyle/>
          <a:p>
            <a:r>
              <a:rPr lang="zh-CN" altLang="en-US" sz="1600"/>
              <a:t>杭州市委市政府提出打造“杭州智慧城市”，杭报集团上市公司定位符合政府导向、产业导向、城市发展方向，有利于争取政府资源和政策扶持。</a:t>
            </a:r>
          </a:p>
        </p:txBody>
      </p:sp>
      <p:pic>
        <p:nvPicPr>
          <p:cNvPr id="9219" name="Picture 3"/>
          <p:cNvPicPr>
            <a:picLocks noChangeAspect="1" noChangeArrowheads="1"/>
          </p:cNvPicPr>
          <p:nvPr/>
        </p:nvPicPr>
        <p:blipFill rotWithShape="1">
          <a:blip r:embed="rId3"/>
          <a:srcRect t="12519"/>
          <a:stretch/>
        </p:blipFill>
        <p:spPr bwMode="auto">
          <a:xfrm>
            <a:off x="3348038" y="1417638"/>
            <a:ext cx="4638675" cy="3608387"/>
          </a:xfrm>
          <a:prstGeom prst="rect">
            <a:avLst/>
          </a:prstGeom>
          <a:ln>
            <a:noFill/>
          </a:ln>
          <a:effectLst>
            <a:outerShdw blurRad="190500" algn="tl" rotWithShape="0">
              <a:srgbClr val="000000">
                <a:alpha val="70000"/>
              </a:srgbClr>
            </a:outerShdw>
          </a:effectLst>
          <a:extLst/>
        </p:spPr>
      </p:pic>
    </p:spTree>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剪去对角的矩形 2"/>
          <p:cNvSpPr/>
          <p:nvPr/>
        </p:nvSpPr>
        <p:spPr>
          <a:xfrm>
            <a:off x="4355976" y="655290"/>
            <a:ext cx="3456384" cy="4955277"/>
          </a:xfrm>
          <a:prstGeom prst="snip2Diag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a:p>
        </p:txBody>
      </p:sp>
      <p:sp>
        <p:nvSpPr>
          <p:cNvPr id="48132" name="TextBox 3"/>
          <p:cNvSpPr txBox="1">
            <a:spLocks noChangeArrowheads="1"/>
          </p:cNvSpPr>
          <p:nvPr/>
        </p:nvSpPr>
        <p:spPr bwMode="auto">
          <a:xfrm>
            <a:off x="395288" y="1804988"/>
            <a:ext cx="3322637" cy="2811462"/>
          </a:xfrm>
          <a:prstGeom prst="rect">
            <a:avLst/>
          </a:prstGeom>
          <a:noFill/>
          <a:ln w="9525">
            <a:noFill/>
            <a:miter lim="800000"/>
            <a:headEnd/>
            <a:tailEnd/>
          </a:ln>
        </p:spPr>
        <p:txBody>
          <a:bodyPr>
            <a:spAutoFit/>
          </a:bodyPr>
          <a:lstStyle/>
          <a:p>
            <a:pPr marL="285750" indent="-285750">
              <a:buFont typeface="Wingdings" pitchFamily="2" charset="2"/>
              <a:buNone/>
            </a:pPr>
            <a:r>
              <a:rPr lang="zh-CN" altLang="en-US"/>
              <a:t>主平台：</a:t>
            </a:r>
            <a:endParaRPr lang="en-US" altLang="zh-CN"/>
          </a:p>
          <a:p>
            <a:pPr marL="285750" indent="-285750"/>
            <a:r>
              <a:rPr lang="zh-CN" altLang="en-US" sz="1600"/>
              <a:t>     </a:t>
            </a:r>
          </a:p>
          <a:p>
            <a:pPr marL="285750" indent="-285750"/>
            <a:r>
              <a:rPr lang="zh-CN" altLang="en-US" sz="1600"/>
              <a:t>     以现代传媒集群（新媒体集群</a:t>
            </a:r>
            <a:r>
              <a:rPr lang="en-US" altLang="zh-CN" sz="1600"/>
              <a:t>+</a:t>
            </a:r>
            <a:r>
              <a:rPr lang="zh-CN" altLang="en-US" sz="1600"/>
              <a:t>融媒体集群</a:t>
            </a:r>
            <a:r>
              <a:rPr lang="en-US" altLang="zh-CN" sz="1600"/>
              <a:t>+</a:t>
            </a:r>
            <a:r>
              <a:rPr lang="zh-CN" altLang="en-US" sz="1600"/>
              <a:t>全媒体集群）为核心平台。</a:t>
            </a:r>
            <a:endParaRPr lang="en-US" altLang="zh-CN" sz="1600"/>
          </a:p>
          <a:p>
            <a:pPr marL="285750" indent="-285750"/>
            <a:r>
              <a:rPr lang="zh-CN" altLang="en-US" sz="1600"/>
              <a:t>     </a:t>
            </a:r>
          </a:p>
          <a:p>
            <a:pPr marL="285750" indent="-285750"/>
            <a:r>
              <a:rPr lang="zh-CN" altLang="en-US" sz="1600"/>
              <a:t>     线上线下、版内版外互动联动，为杭城市民提供信息资讯、文化消费、社交服务等城市生活服务，满足城市人群日益增长的多样化生活需求。</a:t>
            </a:r>
            <a:endParaRPr lang="en-US" altLang="zh-CN" sz="1600"/>
          </a:p>
        </p:txBody>
      </p:sp>
      <p:sp>
        <p:nvSpPr>
          <p:cNvPr id="48133" name="TextBox 4"/>
          <p:cNvSpPr>
            <a:spLocks noChangeArrowheads="1"/>
          </p:cNvSpPr>
          <p:nvPr/>
        </p:nvSpPr>
        <p:spPr bwMode="auto">
          <a:xfrm>
            <a:off x="611188" y="552450"/>
            <a:ext cx="3240087" cy="396875"/>
          </a:xfrm>
          <a:prstGeom prst="rect">
            <a:avLst/>
          </a:prstGeom>
          <a:solidFill>
            <a:srgbClr val="827C7A"/>
          </a:solidFill>
          <a:ln w="9525">
            <a:noFill/>
            <a:miter lim="800000"/>
            <a:headEnd/>
            <a:tailEnd/>
          </a:ln>
        </p:spPr>
        <p:txBody>
          <a:bodyPr>
            <a:spAutoFit/>
          </a:bodyPr>
          <a:lstStyle/>
          <a:p>
            <a:r>
              <a:rPr lang="zh-CN" altLang="en-US" sz="2000" b="1">
                <a:solidFill>
                  <a:schemeClr val="bg1"/>
                </a:solidFill>
                <a:latin typeface="微软雅黑"/>
              </a:rPr>
              <a:t>商业模式打造</a:t>
            </a:r>
            <a:r>
              <a:rPr lang="en-US" altLang="zh-CN" sz="2000" b="1">
                <a:solidFill>
                  <a:schemeClr val="bg1"/>
                </a:solidFill>
                <a:latin typeface="微软雅黑"/>
              </a:rPr>
              <a:t>O2O</a:t>
            </a:r>
            <a:r>
              <a:rPr lang="zh-CN" altLang="en-US" sz="2000" b="1">
                <a:solidFill>
                  <a:schemeClr val="bg1"/>
                </a:solidFill>
                <a:latin typeface="微软雅黑"/>
              </a:rPr>
              <a:t>平台</a:t>
            </a:r>
          </a:p>
        </p:txBody>
      </p:sp>
      <p:sp>
        <p:nvSpPr>
          <p:cNvPr id="6" name="矩形 5"/>
          <p:cNvSpPr>
            <a:spLocks noChangeArrowheads="1"/>
          </p:cNvSpPr>
          <p:nvPr/>
        </p:nvSpPr>
        <p:spPr bwMode="auto">
          <a:xfrm>
            <a:off x="395288" y="552450"/>
            <a:ext cx="215900" cy="400050"/>
          </a:xfrm>
          <a:prstGeom prst="rect">
            <a:avLst/>
          </a:prstGeom>
          <a:solidFill>
            <a:schemeClr val="accent2">
              <a:lumMod val="50000"/>
            </a:schemeClr>
          </a:solidFill>
          <a:ln w="25400">
            <a:solidFill>
              <a:schemeClr val="accent2">
                <a:lumMod val="50000"/>
              </a:schemeClr>
            </a:solidFill>
            <a:miter lim="800000"/>
            <a:headEnd/>
            <a:tailEnd/>
          </a:ln>
        </p:spPr>
        <p:txBody>
          <a:bodyPr anchor="ctr"/>
          <a:lstStyle/>
          <a:p>
            <a:pPr algn="ctr">
              <a:defRPr/>
            </a:pPr>
            <a:endParaRPr lang="zh-CN" altLang="zh-CN">
              <a:solidFill>
                <a:srgbClr val="FFFFFF"/>
              </a:solidFill>
              <a:latin typeface="Arial" pitchFamily="34" charset="0"/>
              <a:ea typeface="微软雅黑" pitchFamily="34" charset="-122"/>
              <a:cs typeface="+mn-cs"/>
            </a:endParaRPr>
          </a:p>
        </p:txBody>
      </p:sp>
      <p:sp>
        <p:nvSpPr>
          <p:cNvPr id="48135" name="直接连接符 6"/>
          <p:cNvSpPr>
            <a:spLocks noChangeShapeType="1"/>
          </p:cNvSpPr>
          <p:nvPr/>
        </p:nvSpPr>
        <p:spPr bwMode="auto">
          <a:xfrm>
            <a:off x="611188" y="552450"/>
            <a:ext cx="1587" cy="400050"/>
          </a:xfrm>
          <a:prstGeom prst="line">
            <a:avLst/>
          </a:prstGeom>
          <a:noFill/>
          <a:ln w="9525">
            <a:solidFill>
              <a:schemeClr val="bg1"/>
            </a:solidFill>
            <a:round/>
            <a:headEnd/>
            <a:tailEnd/>
          </a:ln>
        </p:spPr>
        <p:txBody>
          <a:bodyPr/>
          <a:lstStyle/>
          <a:p>
            <a:endParaRPr lang="zh-CN" altLang="en-US"/>
          </a:p>
        </p:txBody>
      </p:sp>
      <p:pic>
        <p:nvPicPr>
          <p:cNvPr id="48136" name="Picture 2"/>
          <p:cNvPicPr>
            <a:picLocks noChangeAspect="1" noChangeArrowheads="1"/>
          </p:cNvPicPr>
          <p:nvPr/>
        </p:nvPicPr>
        <p:blipFill>
          <a:blip r:embed="rId2"/>
          <a:srcRect/>
          <a:stretch>
            <a:fillRect/>
          </a:stretch>
        </p:blipFill>
        <p:spPr bwMode="auto">
          <a:xfrm>
            <a:off x="8070850" y="17463"/>
            <a:ext cx="1073150" cy="1274762"/>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extLst/>
          </a:blip>
          <a:srcRect/>
          <a:stretch>
            <a:fillRect/>
          </a:stretch>
        </p:blipFill>
        <p:spPr bwMode="auto">
          <a:xfrm>
            <a:off x="4590352" y="872048"/>
            <a:ext cx="2933976" cy="2129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44" name="Picture 4"/>
          <p:cNvPicPr>
            <a:picLocks noChangeAspect="1" noChangeArrowheads="1"/>
          </p:cNvPicPr>
          <p:nvPr/>
        </p:nvPicPr>
        <p:blipFill rotWithShape="1">
          <a:blip r:embed="rId4" cstate="print">
            <a:extLst/>
          </a:blip>
          <a:srcRect l="-1" r="7750" b="8377"/>
          <a:stretch/>
        </p:blipFill>
        <p:spPr bwMode="auto">
          <a:xfrm>
            <a:off x="4546824" y="3132928"/>
            <a:ext cx="3011550" cy="19819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 name="右箭头 7"/>
          <p:cNvSpPr/>
          <p:nvPr/>
        </p:nvSpPr>
        <p:spPr>
          <a:xfrm rot="5400000">
            <a:off x="6996798" y="3024990"/>
            <a:ext cx="391603" cy="344655"/>
          </a:xfrm>
          <a:prstGeom prst="rightArrow">
            <a:avLst/>
          </a:prstGeom>
          <a:ln/>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a:p>
        </p:txBody>
      </p:sp>
      <p:sp>
        <p:nvSpPr>
          <p:cNvPr id="13" name="右箭头 12"/>
          <p:cNvSpPr/>
          <p:nvPr/>
        </p:nvSpPr>
        <p:spPr>
          <a:xfrm rot="16200000">
            <a:off x="4807544" y="2959130"/>
            <a:ext cx="449631" cy="344654"/>
          </a:xfrm>
          <a:prstGeom prst="rightArrow">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a:p>
        </p:txBody>
      </p:sp>
      <p:sp>
        <p:nvSpPr>
          <p:cNvPr id="9" name="TextBox 8"/>
          <p:cNvSpPr txBox="1"/>
          <p:nvPr/>
        </p:nvSpPr>
        <p:spPr>
          <a:xfrm>
            <a:off x="5645337" y="2785492"/>
            <a:ext cx="942887" cy="523220"/>
          </a:xfrm>
          <a:prstGeom prst="rect">
            <a:avLst/>
          </a:prstGeom>
          <a:noFill/>
        </p:spPr>
        <p:txBody>
          <a:bodyPr wrap="none">
            <a:spAutoFit/>
          </a:bodyPr>
          <a:lstStyle/>
          <a:p>
            <a:pPr>
              <a:defRPr/>
            </a:pPr>
            <a:r>
              <a:rPr lang="en-US" altLang="zh-CN" sz="2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itchFamily="34" charset="0"/>
                <a:ea typeface="微软雅黑" pitchFamily="34" charset="-122"/>
                <a:cs typeface="+mn-cs"/>
              </a:rPr>
              <a:t>O2O</a:t>
            </a:r>
            <a:endParaRPr lang="zh-CN" altLang="en-US" sz="2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pitchFamily="34" charset="0"/>
              <a:ea typeface="微软雅黑" pitchFamily="34" charset="-122"/>
              <a:cs typeface="+mn-cs"/>
            </a:endParaRPr>
          </a:p>
        </p:txBody>
      </p:sp>
    </p:spTree>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Users\kbcmwhm\Desktop\盛元.jpg"/>
          <p:cNvPicPr>
            <a:picLocks noChangeAspect="1" noChangeArrowheads="1"/>
          </p:cNvPicPr>
          <p:nvPr/>
        </p:nvPicPr>
        <p:blipFill rotWithShape="1">
          <a:blip r:embed="rId3"/>
          <a:srcRect l="10728" r="13097" b="9488"/>
          <a:stretch/>
        </p:blipFill>
        <p:spPr bwMode="auto">
          <a:xfrm>
            <a:off x="971550" y="2713038"/>
            <a:ext cx="3167063" cy="2395537"/>
          </a:xfrm>
          <a:prstGeom prst="rect">
            <a:avLst/>
          </a:prstGeom>
          <a:ln>
            <a:noFill/>
          </a:ln>
          <a:effectLst>
            <a:outerShdw blurRad="190500" algn="tl" rotWithShape="0">
              <a:srgbClr val="000000">
                <a:alpha val="70000"/>
              </a:srgbClr>
            </a:outerShdw>
          </a:effectLst>
          <a:extLst/>
        </p:spPr>
      </p:pic>
      <p:sp>
        <p:nvSpPr>
          <p:cNvPr id="49154" name="TextBox 3"/>
          <p:cNvSpPr txBox="1">
            <a:spLocks noChangeArrowheads="1"/>
          </p:cNvSpPr>
          <p:nvPr/>
        </p:nvSpPr>
        <p:spPr bwMode="auto">
          <a:xfrm>
            <a:off x="684213" y="1057275"/>
            <a:ext cx="3557587" cy="1619250"/>
          </a:xfrm>
          <a:prstGeom prst="rect">
            <a:avLst/>
          </a:prstGeom>
          <a:noFill/>
          <a:ln w="9525">
            <a:noFill/>
            <a:miter lim="800000"/>
            <a:headEnd/>
            <a:tailEnd/>
          </a:ln>
        </p:spPr>
        <p:txBody>
          <a:bodyPr>
            <a:spAutoFit/>
          </a:bodyPr>
          <a:lstStyle/>
          <a:p>
            <a:pPr marL="285750" indent="-285750">
              <a:buFont typeface="Arial" charset="0"/>
              <a:buNone/>
            </a:pPr>
            <a:endParaRPr lang="zh-CN" altLang="en-US"/>
          </a:p>
          <a:p>
            <a:pPr marL="285750" indent="-285750">
              <a:buFont typeface="Arial" charset="0"/>
              <a:buNone/>
            </a:pPr>
            <a:r>
              <a:rPr lang="zh-CN" altLang="en-US"/>
              <a:t>次平台：</a:t>
            </a:r>
            <a:endParaRPr lang="en-US" altLang="zh-CN"/>
          </a:p>
          <a:p>
            <a:pPr marL="285750" indent="-285750">
              <a:buFont typeface="Arial" charset="0"/>
              <a:buNone/>
            </a:pPr>
            <a:r>
              <a:rPr lang="zh-CN" altLang="en-US" sz="1600"/>
              <a:t>    </a:t>
            </a:r>
          </a:p>
          <a:p>
            <a:pPr marL="285750" indent="-285750">
              <a:buFont typeface="Arial" charset="0"/>
              <a:buNone/>
            </a:pPr>
            <a:r>
              <a:rPr lang="zh-CN" altLang="en-US" sz="1600"/>
              <a:t>     物流平台、数码印刷平台、户外媒体平台，满足城市生活的物质需求。</a:t>
            </a:r>
            <a:endParaRPr lang="en-US" altLang="zh-CN" sz="1600"/>
          </a:p>
          <a:p>
            <a:pPr marL="285750" indent="-285750"/>
            <a:endParaRPr lang="en-US" altLang="zh-CN" sz="1600"/>
          </a:p>
        </p:txBody>
      </p:sp>
      <p:sp>
        <p:nvSpPr>
          <p:cNvPr id="49155" name="TextBox 4"/>
          <p:cNvSpPr>
            <a:spLocks noChangeArrowheads="1"/>
          </p:cNvSpPr>
          <p:nvPr/>
        </p:nvSpPr>
        <p:spPr bwMode="auto">
          <a:xfrm>
            <a:off x="611188" y="552450"/>
            <a:ext cx="3240087" cy="396875"/>
          </a:xfrm>
          <a:prstGeom prst="rect">
            <a:avLst/>
          </a:prstGeom>
          <a:solidFill>
            <a:srgbClr val="827C7A"/>
          </a:solidFill>
          <a:ln w="9525">
            <a:noFill/>
            <a:miter lim="800000"/>
            <a:headEnd/>
            <a:tailEnd/>
          </a:ln>
        </p:spPr>
        <p:txBody>
          <a:bodyPr>
            <a:spAutoFit/>
          </a:bodyPr>
          <a:lstStyle/>
          <a:p>
            <a:r>
              <a:rPr lang="zh-CN" altLang="en-US" sz="2000" b="1">
                <a:solidFill>
                  <a:schemeClr val="bg1"/>
                </a:solidFill>
                <a:latin typeface="微软雅黑"/>
              </a:rPr>
              <a:t>商业模式打造</a:t>
            </a:r>
            <a:r>
              <a:rPr lang="en-US" altLang="zh-CN" sz="2000" b="1">
                <a:solidFill>
                  <a:schemeClr val="bg1"/>
                </a:solidFill>
                <a:latin typeface="微软雅黑"/>
              </a:rPr>
              <a:t>O2O</a:t>
            </a:r>
            <a:r>
              <a:rPr lang="zh-CN" altLang="en-US" sz="2000" b="1">
                <a:solidFill>
                  <a:schemeClr val="bg1"/>
                </a:solidFill>
                <a:latin typeface="微软雅黑"/>
              </a:rPr>
              <a:t>平台</a:t>
            </a:r>
          </a:p>
        </p:txBody>
      </p:sp>
      <p:sp>
        <p:nvSpPr>
          <p:cNvPr id="6" name="矩形 5"/>
          <p:cNvSpPr>
            <a:spLocks noChangeArrowheads="1"/>
          </p:cNvSpPr>
          <p:nvPr/>
        </p:nvSpPr>
        <p:spPr bwMode="auto">
          <a:xfrm>
            <a:off x="395288" y="552450"/>
            <a:ext cx="215900" cy="400050"/>
          </a:xfrm>
          <a:prstGeom prst="rect">
            <a:avLst/>
          </a:prstGeom>
          <a:solidFill>
            <a:schemeClr val="accent2">
              <a:lumMod val="50000"/>
            </a:schemeClr>
          </a:solidFill>
          <a:ln w="25400">
            <a:solidFill>
              <a:schemeClr val="accent2">
                <a:lumMod val="50000"/>
              </a:schemeClr>
            </a:solidFill>
            <a:miter lim="800000"/>
            <a:headEnd/>
            <a:tailEnd/>
          </a:ln>
        </p:spPr>
        <p:txBody>
          <a:bodyPr anchor="ctr"/>
          <a:lstStyle/>
          <a:p>
            <a:pPr algn="ctr">
              <a:defRPr/>
            </a:pPr>
            <a:endParaRPr lang="zh-CN" altLang="zh-CN">
              <a:solidFill>
                <a:srgbClr val="FFFFFF"/>
              </a:solidFill>
              <a:latin typeface="Arial" pitchFamily="34" charset="0"/>
              <a:ea typeface="微软雅黑" pitchFamily="34" charset="-122"/>
              <a:cs typeface="+mn-cs"/>
            </a:endParaRPr>
          </a:p>
        </p:txBody>
      </p:sp>
      <p:sp>
        <p:nvSpPr>
          <p:cNvPr id="49157" name="直接连接符 6"/>
          <p:cNvSpPr>
            <a:spLocks noChangeShapeType="1"/>
          </p:cNvSpPr>
          <p:nvPr/>
        </p:nvSpPr>
        <p:spPr bwMode="auto">
          <a:xfrm>
            <a:off x="611188" y="552450"/>
            <a:ext cx="1587" cy="400050"/>
          </a:xfrm>
          <a:prstGeom prst="line">
            <a:avLst/>
          </a:prstGeom>
          <a:noFill/>
          <a:ln w="9525">
            <a:solidFill>
              <a:schemeClr val="bg1"/>
            </a:solidFill>
            <a:round/>
            <a:headEnd/>
            <a:tailEnd/>
          </a:ln>
        </p:spPr>
        <p:txBody>
          <a:bodyPr/>
          <a:lstStyle/>
          <a:p>
            <a:endParaRPr lang="zh-CN" altLang="en-US"/>
          </a:p>
        </p:txBody>
      </p:sp>
      <p:pic>
        <p:nvPicPr>
          <p:cNvPr id="49158" name="Picture 2"/>
          <p:cNvPicPr>
            <a:picLocks noChangeAspect="1" noChangeArrowheads="1"/>
          </p:cNvPicPr>
          <p:nvPr/>
        </p:nvPicPr>
        <p:blipFill>
          <a:blip r:embed="rId4"/>
          <a:srcRect/>
          <a:stretch>
            <a:fillRect/>
          </a:stretch>
        </p:blipFill>
        <p:spPr bwMode="auto">
          <a:xfrm>
            <a:off x="8070850" y="17463"/>
            <a:ext cx="1073150" cy="1274762"/>
          </a:xfrm>
          <a:prstGeom prst="rect">
            <a:avLst/>
          </a:prstGeom>
          <a:noFill/>
          <a:ln w="9525">
            <a:noFill/>
            <a:miter lim="800000"/>
            <a:headEnd/>
            <a:tailEnd/>
          </a:ln>
        </p:spPr>
      </p:pic>
      <p:pic>
        <p:nvPicPr>
          <p:cNvPr id="11268" name="Picture 4" descr="d:\Users\kbcmwhm\Desktop\输出页码1 (2).JPG"/>
          <p:cNvPicPr>
            <a:picLocks noChangeAspect="1" noChangeArrowheads="1"/>
          </p:cNvPicPr>
          <p:nvPr/>
        </p:nvPicPr>
        <p:blipFill>
          <a:blip r:embed="rId5"/>
          <a:srcRect/>
          <a:stretch>
            <a:fillRect/>
          </a:stretch>
        </p:blipFill>
        <p:spPr bwMode="auto">
          <a:xfrm>
            <a:off x="4787900" y="625475"/>
            <a:ext cx="3092450" cy="4559300"/>
          </a:xfrm>
          <a:prstGeom prst="rect">
            <a:avLst/>
          </a:prstGeom>
          <a:ln>
            <a:noFill/>
          </a:ln>
          <a:effectLst>
            <a:outerShdw blurRad="190500" algn="tl" rotWithShape="0">
              <a:srgbClr val="000000">
                <a:alpha val="70000"/>
              </a:srgbClr>
            </a:outerShdw>
          </a:effectLst>
          <a:extLst/>
        </p:spPr>
      </p:pic>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quarter" idx="10"/>
          </p:nvPr>
        </p:nvSpPr>
        <p:spPr/>
        <p:txBody>
          <a:bodyPr/>
          <a:lstStyle/>
          <a:p>
            <a:pPr>
              <a:defRPr/>
            </a:pPr>
            <a:fld id="{6F44FB70-BAB4-4470-977B-FB9D94862813}" type="datetime1">
              <a:rPr lang="zh-CN" altLang="en-US" smtClean="0"/>
              <a:pPr>
                <a:defRPr/>
              </a:pPr>
              <a:t>2014-5-23</a:t>
            </a:fld>
            <a:endParaRPr lang="zh-CN" altLang="en-US" sz="1800">
              <a:solidFill>
                <a:schemeClr val="tx1"/>
              </a:solidFill>
              <a:ea typeface="宋体" pitchFamily="2" charset="-122"/>
            </a:endParaRPr>
          </a:p>
        </p:txBody>
      </p:sp>
      <p:sp>
        <p:nvSpPr>
          <p:cNvPr id="4" name="矩形 3"/>
          <p:cNvSpPr/>
          <p:nvPr/>
        </p:nvSpPr>
        <p:spPr>
          <a:xfrm>
            <a:off x="-107950" y="2317750"/>
            <a:ext cx="9396413" cy="1079500"/>
          </a:xfrm>
          <a:prstGeom prst="rect">
            <a:avLst/>
          </a:prstGeom>
          <a:solidFill>
            <a:schemeClr val="bg1">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4000" b="1" dirty="0">
                <a:solidFill>
                  <a:schemeClr val="tx1"/>
                </a:solidFill>
              </a:rPr>
              <a:t>简介</a:t>
            </a:r>
          </a:p>
        </p:txBody>
      </p:sp>
      <p:pic>
        <p:nvPicPr>
          <p:cNvPr id="17411" name="Picture 2"/>
          <p:cNvPicPr>
            <a:picLocks noChangeAspect="1" noChangeArrowheads="1"/>
          </p:cNvPicPr>
          <p:nvPr/>
        </p:nvPicPr>
        <p:blipFill>
          <a:blip r:embed="rId2"/>
          <a:srcRect/>
          <a:stretch>
            <a:fillRect/>
          </a:stretch>
        </p:blipFill>
        <p:spPr bwMode="auto">
          <a:xfrm>
            <a:off x="8070850" y="0"/>
            <a:ext cx="1073150" cy="1274763"/>
          </a:xfrm>
          <a:prstGeom prst="rect">
            <a:avLst/>
          </a:prstGeom>
          <a:noFill/>
          <a:ln w="9525">
            <a:noFill/>
            <a:miter lim="800000"/>
            <a:headEnd/>
            <a:tailEnd/>
          </a:ln>
        </p:spPr>
      </p:pic>
      <p:sp>
        <p:nvSpPr>
          <p:cNvPr id="2" name="矩形 1"/>
          <p:cNvSpPr/>
          <p:nvPr/>
        </p:nvSpPr>
        <p:spPr>
          <a:xfrm>
            <a:off x="0" y="3397250"/>
            <a:ext cx="9288463" cy="18097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3"/>
          <p:cNvSpPr txBox="1">
            <a:spLocks noChangeArrowheads="1"/>
          </p:cNvSpPr>
          <p:nvPr/>
        </p:nvSpPr>
        <p:spPr bwMode="auto">
          <a:xfrm>
            <a:off x="6516688" y="1778000"/>
            <a:ext cx="2232025" cy="2078038"/>
          </a:xfrm>
          <a:prstGeom prst="rect">
            <a:avLst/>
          </a:prstGeom>
          <a:noFill/>
          <a:ln w="9525">
            <a:noFill/>
            <a:miter lim="800000"/>
            <a:headEnd/>
            <a:tailEnd/>
          </a:ln>
        </p:spPr>
        <p:txBody>
          <a:bodyPr>
            <a:spAutoFit/>
          </a:bodyPr>
          <a:lstStyle/>
          <a:p>
            <a:endParaRPr lang="zh-CN" altLang="en-US"/>
          </a:p>
          <a:p>
            <a:pPr>
              <a:buFont typeface="Wingdings" pitchFamily="2" charset="2"/>
              <a:buNone/>
            </a:pPr>
            <a:r>
              <a:rPr lang="zh-CN" altLang="en-US" sz="1600"/>
              <a:t>主平台与次平台联动互补，线上线下立体互动，发挥内容产品优势、新媒体优势和轻物流优势，成功运作整合营销，全面切入智慧城市服务领域</a:t>
            </a:r>
            <a:r>
              <a:rPr lang="zh-CN" altLang="en-US" sz="1600">
                <a:solidFill>
                  <a:srgbClr val="632523"/>
                </a:solidFill>
              </a:rPr>
              <a:t>。</a:t>
            </a:r>
          </a:p>
        </p:txBody>
      </p:sp>
      <p:sp>
        <p:nvSpPr>
          <p:cNvPr id="51202" name="TextBox 4"/>
          <p:cNvSpPr>
            <a:spLocks noChangeArrowheads="1"/>
          </p:cNvSpPr>
          <p:nvPr/>
        </p:nvSpPr>
        <p:spPr bwMode="auto">
          <a:xfrm>
            <a:off x="611188" y="552450"/>
            <a:ext cx="3240087" cy="396875"/>
          </a:xfrm>
          <a:prstGeom prst="rect">
            <a:avLst/>
          </a:prstGeom>
          <a:solidFill>
            <a:srgbClr val="827C7A"/>
          </a:solidFill>
          <a:ln w="9525">
            <a:noFill/>
            <a:miter lim="800000"/>
            <a:headEnd/>
            <a:tailEnd/>
          </a:ln>
        </p:spPr>
        <p:txBody>
          <a:bodyPr>
            <a:spAutoFit/>
          </a:bodyPr>
          <a:lstStyle/>
          <a:p>
            <a:r>
              <a:rPr lang="zh-CN" altLang="en-US" sz="2000" b="1">
                <a:solidFill>
                  <a:schemeClr val="bg1"/>
                </a:solidFill>
                <a:latin typeface="微软雅黑"/>
              </a:rPr>
              <a:t>商业模式打造</a:t>
            </a:r>
            <a:r>
              <a:rPr lang="en-US" altLang="zh-CN" sz="2000" b="1">
                <a:solidFill>
                  <a:schemeClr val="bg1"/>
                </a:solidFill>
                <a:latin typeface="微软雅黑"/>
              </a:rPr>
              <a:t>O2O</a:t>
            </a:r>
            <a:r>
              <a:rPr lang="zh-CN" altLang="en-US" sz="2000" b="1">
                <a:solidFill>
                  <a:schemeClr val="bg1"/>
                </a:solidFill>
                <a:latin typeface="微软雅黑"/>
              </a:rPr>
              <a:t>平台</a:t>
            </a:r>
          </a:p>
        </p:txBody>
      </p:sp>
      <p:sp>
        <p:nvSpPr>
          <p:cNvPr id="6" name="矩形 5"/>
          <p:cNvSpPr>
            <a:spLocks noChangeArrowheads="1"/>
          </p:cNvSpPr>
          <p:nvPr/>
        </p:nvSpPr>
        <p:spPr bwMode="auto">
          <a:xfrm>
            <a:off x="395288" y="552450"/>
            <a:ext cx="215900" cy="400050"/>
          </a:xfrm>
          <a:prstGeom prst="rect">
            <a:avLst/>
          </a:prstGeom>
          <a:solidFill>
            <a:schemeClr val="accent2">
              <a:lumMod val="50000"/>
            </a:schemeClr>
          </a:solidFill>
          <a:ln w="25400">
            <a:solidFill>
              <a:schemeClr val="accent2">
                <a:lumMod val="50000"/>
              </a:schemeClr>
            </a:solidFill>
            <a:miter lim="800000"/>
            <a:headEnd/>
            <a:tailEnd/>
          </a:ln>
        </p:spPr>
        <p:txBody>
          <a:bodyPr anchor="ctr"/>
          <a:lstStyle/>
          <a:p>
            <a:pPr algn="ctr">
              <a:defRPr/>
            </a:pPr>
            <a:endParaRPr lang="zh-CN" altLang="zh-CN">
              <a:solidFill>
                <a:srgbClr val="FFFFFF"/>
              </a:solidFill>
              <a:latin typeface="Arial" pitchFamily="34" charset="0"/>
              <a:ea typeface="微软雅黑" pitchFamily="34" charset="-122"/>
              <a:cs typeface="+mn-cs"/>
            </a:endParaRPr>
          </a:p>
        </p:txBody>
      </p:sp>
      <p:sp>
        <p:nvSpPr>
          <p:cNvPr id="51204" name="直接连接符 6"/>
          <p:cNvSpPr>
            <a:spLocks noChangeShapeType="1"/>
          </p:cNvSpPr>
          <p:nvPr/>
        </p:nvSpPr>
        <p:spPr bwMode="auto">
          <a:xfrm>
            <a:off x="611188" y="552450"/>
            <a:ext cx="1587" cy="400050"/>
          </a:xfrm>
          <a:prstGeom prst="line">
            <a:avLst/>
          </a:prstGeom>
          <a:noFill/>
          <a:ln w="9525">
            <a:solidFill>
              <a:schemeClr val="bg1"/>
            </a:solidFill>
            <a:round/>
            <a:headEnd/>
            <a:tailEnd/>
          </a:ln>
        </p:spPr>
        <p:txBody>
          <a:bodyPr/>
          <a:lstStyle/>
          <a:p>
            <a:endParaRPr lang="zh-CN" altLang="en-US"/>
          </a:p>
        </p:txBody>
      </p:sp>
      <p:pic>
        <p:nvPicPr>
          <p:cNvPr id="51205" name="Picture 2"/>
          <p:cNvPicPr>
            <a:picLocks noChangeAspect="1" noChangeArrowheads="1"/>
          </p:cNvPicPr>
          <p:nvPr/>
        </p:nvPicPr>
        <p:blipFill>
          <a:blip r:embed="rId2"/>
          <a:srcRect/>
          <a:stretch>
            <a:fillRect/>
          </a:stretch>
        </p:blipFill>
        <p:spPr bwMode="auto">
          <a:xfrm>
            <a:off x="8070850" y="17463"/>
            <a:ext cx="1073150" cy="1274762"/>
          </a:xfrm>
          <a:prstGeom prst="rect">
            <a:avLst/>
          </a:prstGeom>
          <a:noFill/>
          <a:ln w="9525">
            <a:noFill/>
            <a:miter lim="800000"/>
            <a:headEnd/>
            <a:tailEnd/>
          </a:ln>
        </p:spPr>
      </p:pic>
      <p:pic>
        <p:nvPicPr>
          <p:cNvPr id="51206" name="Picture 2"/>
          <p:cNvPicPr>
            <a:picLocks noChangeAspect="1" noChangeArrowheads="1"/>
          </p:cNvPicPr>
          <p:nvPr/>
        </p:nvPicPr>
        <p:blipFill>
          <a:blip r:embed="rId3"/>
          <a:srcRect l="8797" t="-594" r="11792"/>
          <a:stretch>
            <a:fillRect/>
          </a:stretch>
        </p:blipFill>
        <p:spPr bwMode="auto">
          <a:xfrm>
            <a:off x="0" y="1077913"/>
            <a:ext cx="6300788" cy="4648200"/>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quarter" idx="10"/>
          </p:nvPr>
        </p:nvSpPr>
        <p:spPr/>
        <p:txBody>
          <a:bodyPr/>
          <a:lstStyle/>
          <a:p>
            <a:pPr>
              <a:defRPr/>
            </a:pPr>
            <a:fld id="{6F44FB70-BAB4-4470-977B-FB9D94862813}" type="datetime1">
              <a:rPr lang="zh-CN" altLang="en-US" smtClean="0"/>
              <a:pPr>
                <a:defRPr/>
              </a:pPr>
              <a:t>2014-5-23</a:t>
            </a:fld>
            <a:endParaRPr lang="zh-CN" altLang="en-US" sz="1800">
              <a:solidFill>
                <a:schemeClr val="tx1"/>
              </a:solidFill>
              <a:ea typeface="宋体" pitchFamily="2" charset="-122"/>
            </a:endParaRPr>
          </a:p>
        </p:txBody>
      </p:sp>
      <p:sp>
        <p:nvSpPr>
          <p:cNvPr id="5" name="矩形 4"/>
          <p:cNvSpPr/>
          <p:nvPr/>
        </p:nvSpPr>
        <p:spPr>
          <a:xfrm>
            <a:off x="-107950" y="2317750"/>
            <a:ext cx="9396413" cy="1079500"/>
          </a:xfrm>
          <a:prstGeom prst="rect">
            <a:avLst/>
          </a:prstGeom>
          <a:solidFill>
            <a:schemeClr val="bg1">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600" b="1" dirty="0">
                <a:solidFill>
                  <a:schemeClr val="tx1"/>
                </a:solidFill>
              </a:rPr>
              <a:t>现代传媒集群为核心平台的城市生活服务商</a:t>
            </a:r>
          </a:p>
        </p:txBody>
      </p:sp>
      <p:pic>
        <p:nvPicPr>
          <p:cNvPr id="52227" name="Picture 2"/>
          <p:cNvPicPr>
            <a:picLocks noChangeAspect="1" noChangeArrowheads="1"/>
          </p:cNvPicPr>
          <p:nvPr/>
        </p:nvPicPr>
        <p:blipFill>
          <a:blip r:embed="rId2"/>
          <a:srcRect/>
          <a:stretch>
            <a:fillRect/>
          </a:stretch>
        </p:blipFill>
        <p:spPr bwMode="auto">
          <a:xfrm>
            <a:off x="-147638" y="3397250"/>
            <a:ext cx="9291638" cy="182563"/>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
          <p:cNvPicPr>
            <a:picLocks noChangeAspect="1" noChangeArrowheads="1"/>
          </p:cNvPicPr>
          <p:nvPr/>
        </p:nvPicPr>
        <p:blipFill>
          <a:blip r:embed="rId3"/>
          <a:srcRect/>
          <a:stretch>
            <a:fillRect/>
          </a:stretch>
        </p:blipFill>
        <p:spPr bwMode="auto">
          <a:xfrm>
            <a:off x="5456238" y="2647950"/>
            <a:ext cx="3687762" cy="3098800"/>
          </a:xfrm>
          <a:prstGeom prst="rect">
            <a:avLst/>
          </a:prstGeom>
          <a:noFill/>
          <a:ln w="9525">
            <a:noFill/>
            <a:miter lim="800000"/>
            <a:headEnd/>
            <a:tailEnd/>
          </a:ln>
        </p:spPr>
      </p:pic>
      <p:sp>
        <p:nvSpPr>
          <p:cNvPr id="53250" name="TextBox 4"/>
          <p:cNvSpPr>
            <a:spLocks noChangeArrowheads="1"/>
          </p:cNvSpPr>
          <p:nvPr/>
        </p:nvSpPr>
        <p:spPr bwMode="auto">
          <a:xfrm>
            <a:off x="611188" y="552450"/>
            <a:ext cx="5148262" cy="400050"/>
          </a:xfrm>
          <a:prstGeom prst="rect">
            <a:avLst/>
          </a:prstGeom>
          <a:solidFill>
            <a:srgbClr val="827C7A"/>
          </a:solidFill>
          <a:ln w="9525">
            <a:noFill/>
            <a:miter lim="800000"/>
            <a:headEnd/>
            <a:tailEnd/>
          </a:ln>
        </p:spPr>
        <p:txBody>
          <a:bodyPr>
            <a:spAutoFit/>
          </a:bodyPr>
          <a:lstStyle/>
          <a:p>
            <a:r>
              <a:rPr lang="zh-CN" altLang="en-US" sz="2000" b="1">
                <a:solidFill>
                  <a:schemeClr val="bg1"/>
                </a:solidFill>
                <a:latin typeface="微软雅黑"/>
              </a:rPr>
              <a:t>现代传媒集群为核心平台的城市生活服务商</a:t>
            </a:r>
          </a:p>
        </p:txBody>
      </p:sp>
      <p:sp>
        <p:nvSpPr>
          <p:cNvPr id="17413" name="矩形 5"/>
          <p:cNvSpPr>
            <a:spLocks noChangeArrowheads="1"/>
          </p:cNvSpPr>
          <p:nvPr/>
        </p:nvSpPr>
        <p:spPr bwMode="auto">
          <a:xfrm>
            <a:off x="395288" y="552450"/>
            <a:ext cx="215900" cy="400050"/>
          </a:xfrm>
          <a:prstGeom prst="rect">
            <a:avLst/>
          </a:prstGeom>
          <a:solidFill>
            <a:schemeClr val="accent6">
              <a:lumMod val="50000"/>
            </a:schemeClr>
          </a:solidFill>
          <a:ln w="25400">
            <a:noFill/>
            <a:miter lim="800000"/>
            <a:headEnd/>
            <a:tailEnd/>
          </a:ln>
        </p:spPr>
        <p:txBody>
          <a:bodyPr anchor="ctr"/>
          <a:lstStyle/>
          <a:p>
            <a:pPr algn="ctr">
              <a:defRPr/>
            </a:pPr>
            <a:endParaRPr lang="zh-CN" altLang="zh-CN">
              <a:solidFill>
                <a:srgbClr val="FFFFFF"/>
              </a:solidFill>
              <a:latin typeface="Arial" pitchFamily="34" charset="0"/>
              <a:ea typeface="微软雅黑" pitchFamily="34" charset="-122"/>
              <a:cs typeface="+mn-cs"/>
            </a:endParaRPr>
          </a:p>
        </p:txBody>
      </p:sp>
      <p:sp>
        <p:nvSpPr>
          <p:cNvPr id="53252" name="直接连接符 6"/>
          <p:cNvSpPr>
            <a:spLocks noChangeShapeType="1"/>
          </p:cNvSpPr>
          <p:nvPr/>
        </p:nvSpPr>
        <p:spPr bwMode="auto">
          <a:xfrm>
            <a:off x="611188" y="552450"/>
            <a:ext cx="1587" cy="400050"/>
          </a:xfrm>
          <a:prstGeom prst="line">
            <a:avLst/>
          </a:prstGeom>
          <a:noFill/>
          <a:ln w="9525">
            <a:solidFill>
              <a:schemeClr val="bg1"/>
            </a:solidFill>
            <a:round/>
            <a:headEnd/>
            <a:tailEnd/>
          </a:ln>
        </p:spPr>
        <p:txBody>
          <a:bodyPr/>
          <a:lstStyle/>
          <a:p>
            <a:endParaRPr lang="zh-CN" altLang="en-US"/>
          </a:p>
        </p:txBody>
      </p:sp>
      <p:sp>
        <p:nvSpPr>
          <p:cNvPr id="53253" name="矩形 1"/>
          <p:cNvSpPr>
            <a:spLocks noChangeArrowheads="1"/>
          </p:cNvSpPr>
          <p:nvPr/>
        </p:nvSpPr>
        <p:spPr bwMode="auto">
          <a:xfrm>
            <a:off x="468313" y="1562100"/>
            <a:ext cx="7361237" cy="2292350"/>
          </a:xfrm>
          <a:prstGeom prst="rect">
            <a:avLst/>
          </a:prstGeom>
          <a:noFill/>
          <a:ln w="9525">
            <a:noFill/>
            <a:miter lim="800000"/>
            <a:headEnd/>
            <a:tailEnd/>
          </a:ln>
        </p:spPr>
        <p:txBody>
          <a:bodyPr>
            <a:spAutoFit/>
          </a:bodyPr>
          <a:lstStyle/>
          <a:p>
            <a:pPr marL="285750" indent="-285750">
              <a:buFont typeface="Wingdings" pitchFamily="2" charset="2"/>
              <a:buChar char="n"/>
            </a:pPr>
            <a:r>
              <a:rPr lang="zh-CN" altLang="en-US" sz="1600"/>
              <a:t>运用增资、收购、兼并等多种工具和手段，加速建设以互联网为核心的现代传媒集群，实现传媒业转型升级。</a:t>
            </a:r>
            <a:endParaRPr lang="en-US" altLang="zh-CN" sz="1600"/>
          </a:p>
          <a:p>
            <a:pPr marL="285750" indent="-285750"/>
            <a:endParaRPr lang="zh-CN" altLang="en-US" sz="1600"/>
          </a:p>
          <a:p>
            <a:pPr marL="285750" indent="-285750">
              <a:buFont typeface="Wingdings" pitchFamily="2" charset="2"/>
              <a:buChar char="n"/>
            </a:pPr>
            <a:r>
              <a:rPr lang="zh-CN" altLang="en-US" sz="1600"/>
              <a:t>依托现代媒体集群和高速增长的用户群，全力打造为城市人群提供资讯、文化、社交等生活服务的综合平台，通过</a:t>
            </a:r>
            <a:r>
              <a:rPr lang="en-US" altLang="zh-CN" sz="1600"/>
              <a:t>O2O</a:t>
            </a:r>
            <a:r>
              <a:rPr lang="zh-CN" altLang="en-US" sz="1600"/>
              <a:t>商业模式，满足日新月异的城市生活服务需求。</a:t>
            </a:r>
            <a:endParaRPr lang="en-US" altLang="zh-CN" sz="1600"/>
          </a:p>
          <a:p>
            <a:pPr marL="285750" indent="-285750">
              <a:buFont typeface="Wingdings" pitchFamily="2" charset="2"/>
              <a:buChar char="n"/>
            </a:pPr>
            <a:endParaRPr lang="zh-CN" altLang="en-US" sz="1600"/>
          </a:p>
          <a:p>
            <a:pPr marL="285750" indent="-285750">
              <a:buFont typeface="Wingdings" pitchFamily="2" charset="2"/>
              <a:buChar char="n"/>
            </a:pPr>
            <a:r>
              <a:rPr lang="zh-CN" altLang="en-US" sz="1600"/>
              <a:t>对内注意培育集团储备项目，对外积极寻找并购目标。为上市公司提供后续发展动力，满足股民期待。</a:t>
            </a:r>
          </a:p>
        </p:txBody>
      </p:sp>
    </p:spTree>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矩形 6"/>
          <p:cNvSpPr>
            <a:spLocks noChangeArrowheads="1"/>
          </p:cNvSpPr>
          <p:nvPr/>
        </p:nvSpPr>
        <p:spPr bwMode="auto">
          <a:xfrm>
            <a:off x="0" y="0"/>
            <a:ext cx="9144000" cy="5715000"/>
          </a:xfrm>
          <a:prstGeom prst="rect">
            <a:avLst/>
          </a:prstGeom>
          <a:solidFill>
            <a:srgbClr val="FFFFFF"/>
          </a:solidFill>
          <a:ln w="25400">
            <a:noFill/>
            <a:miter lim="800000"/>
            <a:headEnd/>
            <a:tailEnd/>
          </a:ln>
        </p:spPr>
        <p:txBody>
          <a:bodyPr anchor="ctr"/>
          <a:lstStyle/>
          <a:p>
            <a:endParaRPr lang="zh-CN" altLang="zh-CN">
              <a:solidFill>
                <a:srgbClr val="FFFFFF"/>
              </a:solidFill>
            </a:endParaRPr>
          </a:p>
        </p:txBody>
      </p:sp>
      <p:pic>
        <p:nvPicPr>
          <p:cNvPr id="55298" name="Picture 3"/>
          <p:cNvPicPr>
            <a:picLocks noChangeAspect="1" noChangeArrowheads="1"/>
          </p:cNvPicPr>
          <p:nvPr/>
        </p:nvPicPr>
        <p:blipFill>
          <a:blip r:embed="rId2"/>
          <a:srcRect/>
          <a:stretch>
            <a:fillRect/>
          </a:stretch>
        </p:blipFill>
        <p:spPr bwMode="auto">
          <a:xfrm>
            <a:off x="5065713" y="0"/>
            <a:ext cx="4078287" cy="4851400"/>
          </a:xfrm>
          <a:prstGeom prst="rect">
            <a:avLst/>
          </a:prstGeom>
          <a:noFill/>
          <a:ln w="9525">
            <a:noFill/>
            <a:miter lim="800000"/>
            <a:headEnd/>
            <a:tailEnd/>
          </a:ln>
        </p:spPr>
      </p:pic>
      <p:sp>
        <p:nvSpPr>
          <p:cNvPr id="55299" name="Rectangle 4"/>
          <p:cNvSpPr>
            <a:spLocks noChangeArrowheads="1"/>
          </p:cNvSpPr>
          <p:nvPr/>
        </p:nvSpPr>
        <p:spPr bwMode="auto">
          <a:xfrm>
            <a:off x="658813" y="2497138"/>
            <a:ext cx="5976937" cy="1143000"/>
          </a:xfrm>
          <a:prstGeom prst="rect">
            <a:avLst/>
          </a:prstGeom>
          <a:noFill/>
          <a:ln w="9525">
            <a:noFill/>
            <a:miter lim="800000"/>
            <a:headEnd/>
            <a:tailEnd/>
          </a:ln>
        </p:spPr>
        <p:txBody>
          <a:bodyPr anchor="ctr"/>
          <a:lstStyle/>
          <a:p>
            <a:r>
              <a:rPr lang="zh-CN" altLang="en-US" sz="4000" b="1">
                <a:solidFill>
                  <a:srgbClr val="231815"/>
                </a:solidFill>
                <a:latin typeface="Calibri" pitchFamily="34" charset="0"/>
                <a:sym typeface="Calibri" pitchFamily="34" charset="0"/>
              </a:rPr>
              <a:t>谢谢大家！</a:t>
            </a:r>
            <a:endParaRPr lang="zh-CN" altLang="en-US" sz="2800">
              <a:ea typeface="宋体" charset="-122"/>
            </a:endParaRPr>
          </a:p>
        </p:txBody>
      </p:sp>
      <p:sp>
        <p:nvSpPr>
          <p:cNvPr id="55300" name="直接连接符 7"/>
          <p:cNvSpPr>
            <a:spLocks noChangeShapeType="1"/>
          </p:cNvSpPr>
          <p:nvPr/>
        </p:nvSpPr>
        <p:spPr bwMode="auto">
          <a:xfrm>
            <a:off x="658813" y="3433763"/>
            <a:ext cx="5497512" cy="0"/>
          </a:xfrm>
          <a:prstGeom prst="line">
            <a:avLst/>
          </a:prstGeom>
          <a:noFill/>
          <a:ln w="9525">
            <a:solidFill>
              <a:srgbClr val="231815"/>
            </a:solidFill>
            <a:round/>
            <a:headEnd/>
            <a:tailEnd/>
          </a:ln>
        </p:spPr>
        <p:txBody>
          <a:bodyPr/>
          <a:lstStyle/>
          <a:p>
            <a:endParaRPr lang="zh-CN" altLang="en-US"/>
          </a:p>
        </p:txBody>
      </p:sp>
      <p:sp>
        <p:nvSpPr>
          <p:cNvPr id="55301" name="直接连接符 10"/>
          <p:cNvSpPr>
            <a:spLocks noChangeShapeType="1"/>
          </p:cNvSpPr>
          <p:nvPr/>
        </p:nvSpPr>
        <p:spPr bwMode="auto">
          <a:xfrm>
            <a:off x="658813" y="2713038"/>
            <a:ext cx="5497512" cy="1587"/>
          </a:xfrm>
          <a:prstGeom prst="line">
            <a:avLst/>
          </a:prstGeom>
          <a:noFill/>
          <a:ln w="9525">
            <a:solidFill>
              <a:srgbClr val="231815"/>
            </a:solidFill>
            <a:round/>
            <a:headEnd/>
            <a:tailEnd/>
          </a:ln>
        </p:spPr>
        <p:txBody>
          <a:bodyPr/>
          <a:lstStyle/>
          <a:p>
            <a:endParaRPr lang="zh-CN" altLang="en-US"/>
          </a:p>
        </p:txBody>
      </p:sp>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五边形 1"/>
          <p:cNvSpPr/>
          <p:nvPr/>
        </p:nvSpPr>
        <p:spPr>
          <a:xfrm flipH="1">
            <a:off x="6372225" y="3862388"/>
            <a:ext cx="2520950" cy="395287"/>
          </a:xfrm>
          <a:custGeom>
            <a:avLst/>
            <a:gdLst>
              <a:gd name="connsiteX0" fmla="*/ 0 w 1714364"/>
              <a:gd name="connsiteY0" fmla="*/ 0 h 632937"/>
              <a:gd name="connsiteX1" fmla="*/ 854968 w 1714364"/>
              <a:gd name="connsiteY1" fmla="*/ 0 h 632937"/>
              <a:gd name="connsiteX2" fmla="*/ 1714364 w 1714364"/>
              <a:gd name="connsiteY2" fmla="*/ 316469 h 632937"/>
              <a:gd name="connsiteX3" fmla="*/ 854968 w 1714364"/>
              <a:gd name="connsiteY3" fmla="*/ 632937 h 632937"/>
              <a:gd name="connsiteX4" fmla="*/ 0 w 1714364"/>
              <a:gd name="connsiteY4" fmla="*/ 632937 h 632937"/>
              <a:gd name="connsiteX5" fmla="*/ 0 w 1714364"/>
              <a:gd name="connsiteY5" fmla="*/ 0 h 632937"/>
              <a:gd name="connsiteX0" fmla="*/ 0 w 854968"/>
              <a:gd name="connsiteY0" fmla="*/ 0 h 632937"/>
              <a:gd name="connsiteX1" fmla="*/ 854968 w 854968"/>
              <a:gd name="connsiteY1" fmla="*/ 0 h 632937"/>
              <a:gd name="connsiteX2" fmla="*/ 371339 w 854968"/>
              <a:gd name="connsiteY2" fmla="*/ 316469 h 632937"/>
              <a:gd name="connsiteX3" fmla="*/ 854968 w 854968"/>
              <a:gd name="connsiteY3" fmla="*/ 632937 h 632937"/>
              <a:gd name="connsiteX4" fmla="*/ 0 w 854968"/>
              <a:gd name="connsiteY4" fmla="*/ 632937 h 632937"/>
              <a:gd name="connsiteX5" fmla="*/ 0 w 854968"/>
              <a:gd name="connsiteY5" fmla="*/ 0 h 632937"/>
              <a:gd name="connsiteX0" fmla="*/ 0 w 854968"/>
              <a:gd name="connsiteY0" fmla="*/ 0 h 632937"/>
              <a:gd name="connsiteX1" fmla="*/ 854968 w 854968"/>
              <a:gd name="connsiteY1" fmla="*/ 0 h 632937"/>
              <a:gd name="connsiteX2" fmla="*/ 571918 w 854968"/>
              <a:gd name="connsiteY2" fmla="*/ 297419 h 632937"/>
              <a:gd name="connsiteX3" fmla="*/ 854968 w 854968"/>
              <a:gd name="connsiteY3" fmla="*/ 632937 h 632937"/>
              <a:gd name="connsiteX4" fmla="*/ 0 w 854968"/>
              <a:gd name="connsiteY4" fmla="*/ 632937 h 632937"/>
              <a:gd name="connsiteX5" fmla="*/ 0 w 854968"/>
              <a:gd name="connsiteY5" fmla="*/ 0 h 632937"/>
              <a:gd name="connsiteX0" fmla="*/ 0 w 854968"/>
              <a:gd name="connsiteY0" fmla="*/ 0 h 632937"/>
              <a:gd name="connsiteX1" fmla="*/ 854968 w 854968"/>
              <a:gd name="connsiteY1" fmla="*/ 0 h 632937"/>
              <a:gd name="connsiteX2" fmla="*/ 716425 w 854968"/>
              <a:gd name="connsiteY2" fmla="*/ 282196 h 632937"/>
              <a:gd name="connsiteX3" fmla="*/ 854968 w 854968"/>
              <a:gd name="connsiteY3" fmla="*/ 632937 h 632937"/>
              <a:gd name="connsiteX4" fmla="*/ 0 w 854968"/>
              <a:gd name="connsiteY4" fmla="*/ 632937 h 632937"/>
              <a:gd name="connsiteX5" fmla="*/ 0 w 854968"/>
              <a:gd name="connsiteY5" fmla="*/ 0 h 63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968" h="632937">
                <a:moveTo>
                  <a:pt x="0" y="0"/>
                </a:moveTo>
                <a:lnTo>
                  <a:pt x="854968" y="0"/>
                </a:lnTo>
                <a:lnTo>
                  <a:pt x="716425" y="282196"/>
                </a:lnTo>
                <a:lnTo>
                  <a:pt x="854968" y="632937"/>
                </a:lnTo>
                <a:lnTo>
                  <a:pt x="0" y="632937"/>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 name="五边形 1"/>
          <p:cNvSpPr/>
          <p:nvPr/>
        </p:nvSpPr>
        <p:spPr>
          <a:xfrm flipH="1">
            <a:off x="6948488" y="2430463"/>
            <a:ext cx="1944687" cy="396875"/>
          </a:xfrm>
          <a:custGeom>
            <a:avLst/>
            <a:gdLst>
              <a:gd name="connsiteX0" fmla="*/ 0 w 1714364"/>
              <a:gd name="connsiteY0" fmla="*/ 0 h 632937"/>
              <a:gd name="connsiteX1" fmla="*/ 854968 w 1714364"/>
              <a:gd name="connsiteY1" fmla="*/ 0 h 632937"/>
              <a:gd name="connsiteX2" fmla="*/ 1714364 w 1714364"/>
              <a:gd name="connsiteY2" fmla="*/ 316469 h 632937"/>
              <a:gd name="connsiteX3" fmla="*/ 854968 w 1714364"/>
              <a:gd name="connsiteY3" fmla="*/ 632937 h 632937"/>
              <a:gd name="connsiteX4" fmla="*/ 0 w 1714364"/>
              <a:gd name="connsiteY4" fmla="*/ 632937 h 632937"/>
              <a:gd name="connsiteX5" fmla="*/ 0 w 1714364"/>
              <a:gd name="connsiteY5" fmla="*/ 0 h 632937"/>
              <a:gd name="connsiteX0" fmla="*/ 0 w 854968"/>
              <a:gd name="connsiteY0" fmla="*/ 0 h 632937"/>
              <a:gd name="connsiteX1" fmla="*/ 854968 w 854968"/>
              <a:gd name="connsiteY1" fmla="*/ 0 h 632937"/>
              <a:gd name="connsiteX2" fmla="*/ 371339 w 854968"/>
              <a:gd name="connsiteY2" fmla="*/ 316469 h 632937"/>
              <a:gd name="connsiteX3" fmla="*/ 854968 w 854968"/>
              <a:gd name="connsiteY3" fmla="*/ 632937 h 632937"/>
              <a:gd name="connsiteX4" fmla="*/ 0 w 854968"/>
              <a:gd name="connsiteY4" fmla="*/ 632937 h 632937"/>
              <a:gd name="connsiteX5" fmla="*/ 0 w 854968"/>
              <a:gd name="connsiteY5" fmla="*/ 0 h 632937"/>
              <a:gd name="connsiteX0" fmla="*/ 0 w 854968"/>
              <a:gd name="connsiteY0" fmla="*/ 0 h 632937"/>
              <a:gd name="connsiteX1" fmla="*/ 854968 w 854968"/>
              <a:gd name="connsiteY1" fmla="*/ 0 h 632937"/>
              <a:gd name="connsiteX2" fmla="*/ 571918 w 854968"/>
              <a:gd name="connsiteY2" fmla="*/ 297419 h 632937"/>
              <a:gd name="connsiteX3" fmla="*/ 854968 w 854968"/>
              <a:gd name="connsiteY3" fmla="*/ 632937 h 632937"/>
              <a:gd name="connsiteX4" fmla="*/ 0 w 854968"/>
              <a:gd name="connsiteY4" fmla="*/ 632937 h 632937"/>
              <a:gd name="connsiteX5" fmla="*/ 0 w 854968"/>
              <a:gd name="connsiteY5" fmla="*/ 0 h 632937"/>
              <a:gd name="connsiteX0" fmla="*/ 0 w 854968"/>
              <a:gd name="connsiteY0" fmla="*/ 0 h 632937"/>
              <a:gd name="connsiteX1" fmla="*/ 854968 w 854968"/>
              <a:gd name="connsiteY1" fmla="*/ 0 h 632937"/>
              <a:gd name="connsiteX2" fmla="*/ 716425 w 854968"/>
              <a:gd name="connsiteY2" fmla="*/ 282196 h 632937"/>
              <a:gd name="connsiteX3" fmla="*/ 854968 w 854968"/>
              <a:gd name="connsiteY3" fmla="*/ 632937 h 632937"/>
              <a:gd name="connsiteX4" fmla="*/ 0 w 854968"/>
              <a:gd name="connsiteY4" fmla="*/ 632937 h 632937"/>
              <a:gd name="connsiteX5" fmla="*/ 0 w 854968"/>
              <a:gd name="connsiteY5" fmla="*/ 0 h 63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968" h="632937">
                <a:moveTo>
                  <a:pt x="0" y="0"/>
                </a:moveTo>
                <a:lnTo>
                  <a:pt x="854968" y="0"/>
                </a:lnTo>
                <a:lnTo>
                  <a:pt x="716425" y="282196"/>
                </a:lnTo>
                <a:lnTo>
                  <a:pt x="854968" y="632937"/>
                </a:lnTo>
                <a:lnTo>
                  <a:pt x="0" y="632937"/>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435" name="直接连接符 6"/>
          <p:cNvSpPr>
            <a:spLocks noChangeShapeType="1"/>
          </p:cNvSpPr>
          <p:nvPr/>
        </p:nvSpPr>
        <p:spPr bwMode="auto">
          <a:xfrm>
            <a:off x="611188" y="552450"/>
            <a:ext cx="1587" cy="400050"/>
          </a:xfrm>
          <a:prstGeom prst="line">
            <a:avLst/>
          </a:prstGeom>
          <a:noFill/>
          <a:ln w="9525">
            <a:solidFill>
              <a:schemeClr val="bg1"/>
            </a:solidFill>
            <a:round/>
            <a:headEnd/>
            <a:tailEnd/>
          </a:ln>
        </p:spPr>
        <p:txBody>
          <a:bodyPr/>
          <a:lstStyle/>
          <a:p>
            <a:endParaRPr lang="zh-CN" altLang="en-US"/>
          </a:p>
        </p:txBody>
      </p:sp>
      <p:sp>
        <p:nvSpPr>
          <p:cNvPr id="10" name="Content Placeholder 2"/>
          <p:cNvSpPr txBox="1">
            <a:spLocks/>
          </p:cNvSpPr>
          <p:nvPr/>
        </p:nvSpPr>
        <p:spPr>
          <a:xfrm>
            <a:off x="184150" y="2060575"/>
            <a:ext cx="5519738" cy="3533775"/>
          </a:xfrm>
          <a:prstGeom prst="rect">
            <a:avLst/>
          </a:prstGeom>
        </p:spPr>
        <p:txBody>
          <a:bodyPr/>
          <a:lstStyle/>
          <a:p>
            <a:pPr>
              <a:lnSpc>
                <a:spcPct val="125000"/>
              </a:lnSpc>
              <a:defRPr/>
            </a:pPr>
            <a:endParaRPr lang="en-US" sz="1600" kern="0" dirty="0">
              <a:latin typeface="+mn-lt"/>
              <a:ea typeface="+mn-ea"/>
              <a:cs typeface="+mn-cs"/>
              <a:sym typeface="Calibri" pitchFamily="34" charset="0"/>
            </a:endParaRPr>
          </a:p>
        </p:txBody>
      </p:sp>
      <p:sp>
        <p:nvSpPr>
          <p:cNvPr id="7" name="矩形 6"/>
          <p:cNvSpPr/>
          <p:nvPr/>
        </p:nvSpPr>
        <p:spPr>
          <a:xfrm>
            <a:off x="1762125" y="2359025"/>
            <a:ext cx="7131050" cy="2659063"/>
          </a:xfrm>
          <a:prstGeom prst="rect">
            <a:avLst/>
          </a:prstGeom>
        </p:spPr>
        <p:txBody>
          <a:bodyPr>
            <a:spAutoFit/>
          </a:bodyPr>
          <a:lstStyle/>
          <a:p>
            <a:pPr algn="r" eaLnBrk="0" hangingPunct="0">
              <a:lnSpc>
                <a:spcPct val="125000"/>
              </a:lnSpc>
              <a:spcBef>
                <a:spcPct val="20000"/>
              </a:spcBef>
              <a:defRPr/>
            </a:pPr>
            <a:r>
              <a:rPr lang="zh-CN" altLang="en-US" sz="2000" kern="0" dirty="0">
                <a:solidFill>
                  <a:schemeClr val="bg1"/>
                </a:solidFill>
                <a:latin typeface="微软雅黑" pitchFamily="34" charset="-122"/>
                <a:ea typeface="微软雅黑" pitchFamily="34" charset="-122"/>
                <a:cs typeface="+mn-cs"/>
                <a:sym typeface="Calibri" pitchFamily="34" charset="0"/>
              </a:rPr>
              <a:t>现代传播体系</a:t>
            </a:r>
          </a:p>
          <a:p>
            <a:pPr marL="342900" indent="-342900" algn="r" eaLnBrk="0" hangingPunct="0">
              <a:lnSpc>
                <a:spcPct val="125000"/>
              </a:lnSpc>
              <a:spcBef>
                <a:spcPct val="20000"/>
              </a:spcBef>
              <a:defRPr/>
            </a:pPr>
            <a:r>
              <a:rPr lang="zh-CN" altLang="en-US" sz="1600" kern="0" dirty="0">
                <a:latin typeface="微软雅黑" pitchFamily="34" charset="-122"/>
                <a:ea typeface="微软雅黑" pitchFamily="34" charset="-122"/>
                <a:cs typeface="+mn-cs"/>
                <a:sym typeface="Calibri" pitchFamily="34" charset="0"/>
              </a:rPr>
              <a:t>经过多年发展，杭报集团已形成以报刊为核心，新媒体、融媒体、多媒体兼备的“</a:t>
            </a:r>
            <a:r>
              <a:rPr lang="en-US" altLang="zh-CN" sz="1600" kern="0" dirty="0">
                <a:latin typeface="微软雅黑" pitchFamily="34" charset="-122"/>
                <a:ea typeface="微软雅黑" pitchFamily="34" charset="-122"/>
                <a:cs typeface="+mn-cs"/>
                <a:sym typeface="Calibri" pitchFamily="34" charset="0"/>
              </a:rPr>
              <a:t>1</a:t>
            </a:r>
            <a:r>
              <a:rPr lang="zh-CN" altLang="en-US" sz="1600" kern="0" dirty="0">
                <a:latin typeface="微软雅黑" pitchFamily="34" charset="-122"/>
                <a:ea typeface="微软雅黑" pitchFamily="34" charset="-122"/>
                <a:cs typeface="+mn-cs"/>
                <a:sym typeface="Calibri" pitchFamily="34" charset="0"/>
              </a:rPr>
              <a:t>＋</a:t>
            </a:r>
            <a:r>
              <a:rPr lang="en-US" altLang="zh-CN" sz="1600" kern="0" dirty="0">
                <a:latin typeface="微软雅黑" pitchFamily="34" charset="-122"/>
                <a:ea typeface="微软雅黑" pitchFamily="34" charset="-122"/>
                <a:cs typeface="+mn-cs"/>
                <a:sym typeface="Calibri" pitchFamily="34" charset="0"/>
              </a:rPr>
              <a:t>3”</a:t>
            </a:r>
            <a:r>
              <a:rPr lang="zh-CN" altLang="en-US" sz="1600" kern="0" dirty="0">
                <a:latin typeface="微软雅黑" pitchFamily="34" charset="-122"/>
                <a:ea typeface="微软雅黑" pitchFamily="34" charset="-122"/>
                <a:cs typeface="+mn-cs"/>
                <a:sym typeface="Calibri" pitchFamily="34" charset="0"/>
              </a:rPr>
              <a:t>现代传播体系。</a:t>
            </a:r>
            <a:endParaRPr lang="en-US" altLang="zh-CN" sz="1600" kern="0" dirty="0">
              <a:latin typeface="微软雅黑" pitchFamily="34" charset="-122"/>
              <a:ea typeface="微软雅黑" pitchFamily="34" charset="-122"/>
              <a:cs typeface="+mn-cs"/>
              <a:sym typeface="Calibri" pitchFamily="34" charset="0"/>
            </a:endParaRPr>
          </a:p>
          <a:p>
            <a:pPr marL="342900" indent="-342900" algn="r" eaLnBrk="0" hangingPunct="0">
              <a:lnSpc>
                <a:spcPct val="125000"/>
              </a:lnSpc>
              <a:spcBef>
                <a:spcPct val="20000"/>
              </a:spcBef>
              <a:defRPr/>
            </a:pPr>
            <a:endParaRPr lang="en-US" altLang="zh-CN" sz="1600" kern="0" dirty="0">
              <a:latin typeface="微软雅黑" pitchFamily="34" charset="-122"/>
              <a:ea typeface="微软雅黑" pitchFamily="34" charset="-122"/>
              <a:cs typeface="+mn-cs"/>
              <a:sym typeface="Calibri" pitchFamily="34" charset="0"/>
            </a:endParaRPr>
          </a:p>
          <a:p>
            <a:pPr algn="r" eaLnBrk="0" hangingPunct="0">
              <a:lnSpc>
                <a:spcPct val="125000"/>
              </a:lnSpc>
              <a:spcBef>
                <a:spcPct val="20000"/>
              </a:spcBef>
              <a:defRPr/>
            </a:pPr>
            <a:r>
              <a:rPr lang="zh-CN" altLang="en-US" sz="2000" kern="0" dirty="0">
                <a:solidFill>
                  <a:schemeClr val="bg1"/>
                </a:solidFill>
                <a:latin typeface="微软雅黑" pitchFamily="34" charset="-122"/>
                <a:ea typeface="微软雅黑" pitchFamily="34" charset="-122"/>
                <a:cs typeface="+mn-cs"/>
                <a:sym typeface="Calibri" pitchFamily="34" charset="0"/>
              </a:rPr>
              <a:t>文化创意产业体系</a:t>
            </a:r>
          </a:p>
          <a:p>
            <a:pPr marL="342900" indent="-342900" algn="r" eaLnBrk="0" hangingPunct="0">
              <a:lnSpc>
                <a:spcPct val="125000"/>
              </a:lnSpc>
              <a:spcBef>
                <a:spcPct val="20000"/>
              </a:spcBef>
              <a:defRPr/>
            </a:pPr>
            <a:r>
              <a:rPr lang="zh-CN" altLang="en-US" sz="1600" kern="0" dirty="0">
                <a:latin typeface="微软雅黑" pitchFamily="34" charset="-122"/>
                <a:ea typeface="微软雅黑" pitchFamily="34" charset="-122"/>
                <a:cs typeface="+mn-cs"/>
                <a:sym typeface="Calibri" pitchFamily="34" charset="0"/>
              </a:rPr>
              <a:t>以现代传媒业为依托，物流配送、商务印刷、户外广告、商贸连锁、</a:t>
            </a:r>
            <a:endParaRPr lang="en-US" altLang="zh-CN" sz="1600" kern="0" dirty="0">
              <a:latin typeface="微软雅黑" pitchFamily="34" charset="-122"/>
              <a:ea typeface="微软雅黑" pitchFamily="34" charset="-122"/>
              <a:cs typeface="+mn-cs"/>
              <a:sym typeface="Calibri" pitchFamily="34" charset="0"/>
            </a:endParaRPr>
          </a:p>
          <a:p>
            <a:pPr marL="342900" indent="-342900" algn="r" eaLnBrk="0" hangingPunct="0">
              <a:lnSpc>
                <a:spcPct val="125000"/>
              </a:lnSpc>
              <a:spcBef>
                <a:spcPct val="20000"/>
              </a:spcBef>
              <a:defRPr/>
            </a:pPr>
            <a:r>
              <a:rPr lang="zh-CN" altLang="en-US" sz="1600" kern="0" dirty="0">
                <a:latin typeface="微软雅黑" pitchFamily="34" charset="-122"/>
                <a:ea typeface="微软雅黑" pitchFamily="34" charset="-122"/>
                <a:cs typeface="+mn-cs"/>
                <a:sym typeface="Calibri" pitchFamily="34" charset="0"/>
              </a:rPr>
              <a:t>艺术品产销、文创综合体等六大重点产业并进的“</a:t>
            </a:r>
            <a:r>
              <a:rPr lang="en-US" altLang="zh-CN" sz="1600" kern="0" dirty="0">
                <a:latin typeface="微软雅黑" pitchFamily="34" charset="-122"/>
                <a:ea typeface="微软雅黑" pitchFamily="34" charset="-122"/>
                <a:cs typeface="+mn-cs"/>
                <a:sym typeface="Calibri" pitchFamily="34" charset="0"/>
              </a:rPr>
              <a:t>1</a:t>
            </a:r>
            <a:r>
              <a:rPr lang="zh-CN" altLang="en-US" sz="1600" kern="0" dirty="0">
                <a:latin typeface="微软雅黑" pitchFamily="34" charset="-122"/>
                <a:ea typeface="微软雅黑" pitchFamily="34" charset="-122"/>
                <a:cs typeface="+mn-cs"/>
                <a:sym typeface="Calibri" pitchFamily="34" charset="0"/>
              </a:rPr>
              <a:t>＋</a:t>
            </a:r>
            <a:r>
              <a:rPr lang="en-US" altLang="zh-CN" sz="1600" kern="0" dirty="0">
                <a:latin typeface="微软雅黑" pitchFamily="34" charset="-122"/>
                <a:ea typeface="微软雅黑" pitchFamily="34" charset="-122"/>
                <a:cs typeface="+mn-cs"/>
                <a:sym typeface="Calibri" pitchFamily="34" charset="0"/>
              </a:rPr>
              <a:t>6”</a:t>
            </a:r>
            <a:r>
              <a:rPr lang="zh-CN" altLang="en-US" sz="1600" kern="0" dirty="0">
                <a:latin typeface="微软雅黑" pitchFamily="34" charset="-122"/>
                <a:ea typeface="微软雅黑" pitchFamily="34" charset="-122"/>
                <a:cs typeface="+mn-cs"/>
                <a:sym typeface="Calibri" pitchFamily="34" charset="0"/>
              </a:rPr>
              <a:t>文创产业体系。</a:t>
            </a:r>
          </a:p>
        </p:txBody>
      </p:sp>
      <p:sp>
        <p:nvSpPr>
          <p:cNvPr id="18438" name="TextBox 4"/>
          <p:cNvSpPr>
            <a:spLocks noChangeArrowheads="1"/>
          </p:cNvSpPr>
          <p:nvPr/>
        </p:nvSpPr>
        <p:spPr bwMode="auto">
          <a:xfrm>
            <a:off x="763588" y="704850"/>
            <a:ext cx="1309687" cy="400050"/>
          </a:xfrm>
          <a:prstGeom prst="rect">
            <a:avLst/>
          </a:prstGeom>
          <a:solidFill>
            <a:srgbClr val="827C7A"/>
          </a:solidFill>
          <a:ln w="9525">
            <a:noFill/>
            <a:miter lim="800000"/>
            <a:headEnd/>
            <a:tailEnd/>
          </a:ln>
        </p:spPr>
        <p:txBody>
          <a:bodyPr>
            <a:spAutoFit/>
          </a:bodyPr>
          <a:lstStyle/>
          <a:p>
            <a:r>
              <a:rPr lang="zh-CN" altLang="en-US" sz="2000" b="1">
                <a:solidFill>
                  <a:schemeClr val="bg1"/>
                </a:solidFill>
                <a:latin typeface="Calibri" pitchFamily="34" charset="0"/>
                <a:sym typeface="Calibri" pitchFamily="34" charset="0"/>
              </a:rPr>
              <a:t>    简介</a:t>
            </a:r>
            <a:endParaRPr lang="zh-CN" altLang="en-US">
              <a:ea typeface="宋体" charset="-122"/>
            </a:endParaRPr>
          </a:p>
        </p:txBody>
      </p:sp>
      <p:sp>
        <p:nvSpPr>
          <p:cNvPr id="12" name="矩形 5"/>
          <p:cNvSpPr>
            <a:spLocks noChangeArrowheads="1"/>
          </p:cNvSpPr>
          <p:nvPr/>
        </p:nvSpPr>
        <p:spPr bwMode="auto">
          <a:xfrm>
            <a:off x="547688" y="704850"/>
            <a:ext cx="215900" cy="400050"/>
          </a:xfrm>
          <a:prstGeom prst="rect">
            <a:avLst/>
          </a:prstGeom>
          <a:solidFill>
            <a:schemeClr val="accent2">
              <a:lumMod val="50000"/>
            </a:schemeClr>
          </a:solidFill>
          <a:ln w="25400">
            <a:noFill/>
            <a:miter lim="800000"/>
            <a:headEnd/>
            <a:tailEnd/>
          </a:ln>
        </p:spPr>
        <p:txBody>
          <a:bodyPr anchor="ctr"/>
          <a:lstStyle/>
          <a:p>
            <a:pPr algn="ctr">
              <a:defRPr/>
            </a:pPr>
            <a:endParaRPr lang="zh-CN" altLang="zh-CN">
              <a:solidFill>
                <a:srgbClr val="FFFFFF"/>
              </a:solidFill>
              <a:latin typeface="Arial" pitchFamily="34" charset="0"/>
              <a:ea typeface="微软雅黑" pitchFamily="34" charset="-122"/>
              <a:cs typeface="+mn-cs"/>
            </a:endParaRPr>
          </a:p>
        </p:txBody>
      </p:sp>
      <p:sp>
        <p:nvSpPr>
          <p:cNvPr id="18440" name="直接连接符 6"/>
          <p:cNvSpPr>
            <a:spLocks noChangeShapeType="1"/>
          </p:cNvSpPr>
          <p:nvPr/>
        </p:nvSpPr>
        <p:spPr bwMode="auto">
          <a:xfrm>
            <a:off x="763588" y="704850"/>
            <a:ext cx="1587" cy="400050"/>
          </a:xfrm>
          <a:prstGeom prst="line">
            <a:avLst/>
          </a:prstGeom>
          <a:noFill/>
          <a:ln w="9525">
            <a:solidFill>
              <a:schemeClr val="bg1"/>
            </a:solidFill>
            <a:round/>
            <a:headEnd/>
            <a:tailEnd/>
          </a:ln>
        </p:spPr>
        <p:txBody>
          <a:bodyPr/>
          <a:lstStyle/>
          <a:p>
            <a:endParaRPr lang="zh-CN" altLang="en-US"/>
          </a:p>
        </p:txBody>
      </p:sp>
      <p:pic>
        <p:nvPicPr>
          <p:cNvPr id="18441" name="Picture 2"/>
          <p:cNvPicPr>
            <a:picLocks noChangeAspect="1" noChangeArrowheads="1"/>
          </p:cNvPicPr>
          <p:nvPr/>
        </p:nvPicPr>
        <p:blipFill>
          <a:blip r:embed="rId3"/>
          <a:srcRect/>
          <a:stretch>
            <a:fillRect/>
          </a:stretch>
        </p:blipFill>
        <p:spPr bwMode="auto">
          <a:xfrm>
            <a:off x="8093075" y="0"/>
            <a:ext cx="1073150" cy="1274763"/>
          </a:xfrm>
          <a:prstGeom prst="rect">
            <a:avLst/>
          </a:prstGeom>
          <a:noFill/>
          <a:ln w="9525">
            <a:noFill/>
            <a:miter lim="800000"/>
            <a:headEnd/>
            <a:tailEnd/>
          </a:ln>
        </p:spPr>
      </p:pic>
      <p:sp>
        <p:nvSpPr>
          <p:cNvPr id="18442" name="矩形 2"/>
          <p:cNvSpPr>
            <a:spLocks noChangeArrowheads="1"/>
          </p:cNvSpPr>
          <p:nvPr/>
        </p:nvSpPr>
        <p:spPr bwMode="auto">
          <a:xfrm>
            <a:off x="930275" y="1230313"/>
            <a:ext cx="8235950" cy="922337"/>
          </a:xfrm>
          <a:prstGeom prst="rect">
            <a:avLst/>
          </a:prstGeom>
          <a:noFill/>
          <a:ln w="9525">
            <a:noFill/>
            <a:miter lim="800000"/>
            <a:headEnd/>
            <a:tailEnd/>
          </a:ln>
        </p:spPr>
        <p:txBody>
          <a:bodyPr>
            <a:spAutoFit/>
          </a:bodyPr>
          <a:lstStyle/>
          <a:p>
            <a:r>
              <a:rPr lang="zh-CN" altLang="en-US"/>
              <a:t>杭报集团连续四年入围国家新闻出版广电总局组织评选的“全国报业集团总体经济规模综合评价”前</a:t>
            </a:r>
            <a:r>
              <a:rPr lang="en-US" altLang="zh-CN"/>
              <a:t>10</a:t>
            </a:r>
            <a:r>
              <a:rPr lang="zh-CN" altLang="en-US"/>
              <a:t>强，连续两次入选总局评定的中国数字出版示范企业。</a:t>
            </a:r>
          </a:p>
          <a:p>
            <a:endParaRPr lang="zh-CN" altLang="en-US"/>
          </a:p>
        </p:txBody>
      </p:sp>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quarter" idx="10"/>
          </p:nvPr>
        </p:nvSpPr>
        <p:spPr/>
        <p:txBody>
          <a:bodyPr/>
          <a:lstStyle/>
          <a:p>
            <a:pPr>
              <a:defRPr/>
            </a:pPr>
            <a:fld id="{6F44FB70-BAB4-4470-977B-FB9D94862813}" type="datetime1">
              <a:rPr lang="zh-CN" altLang="en-US" smtClean="0"/>
              <a:pPr>
                <a:defRPr/>
              </a:pPr>
              <a:t>2014-5-23</a:t>
            </a:fld>
            <a:endParaRPr lang="zh-CN" altLang="en-US" sz="1800">
              <a:solidFill>
                <a:schemeClr val="tx1"/>
              </a:solidFill>
              <a:ea typeface="宋体" pitchFamily="2" charset="-122"/>
            </a:endParaRPr>
          </a:p>
        </p:txBody>
      </p:sp>
      <p:sp>
        <p:nvSpPr>
          <p:cNvPr id="20482" name="TextBox 3"/>
          <p:cNvSpPr txBox="1">
            <a:spLocks noChangeArrowheads="1"/>
          </p:cNvSpPr>
          <p:nvPr/>
        </p:nvSpPr>
        <p:spPr bwMode="auto">
          <a:xfrm>
            <a:off x="611188" y="1778000"/>
            <a:ext cx="3671887" cy="3025775"/>
          </a:xfrm>
          <a:prstGeom prst="rect">
            <a:avLst/>
          </a:prstGeom>
          <a:noFill/>
          <a:ln w="9525">
            <a:noFill/>
            <a:miter lim="800000"/>
            <a:headEnd/>
            <a:tailEnd/>
          </a:ln>
        </p:spPr>
        <p:txBody>
          <a:bodyPr>
            <a:spAutoFit/>
          </a:bodyPr>
          <a:lstStyle/>
          <a:p>
            <a:r>
              <a:rPr lang="zh-CN" altLang="en-US" sz="1600"/>
              <a:t>杭报集团有限公司为杭报集团的全资子公司。</a:t>
            </a:r>
            <a:endParaRPr lang="en-US" altLang="zh-CN" sz="1600"/>
          </a:p>
          <a:p>
            <a:endParaRPr lang="en-US" altLang="zh-CN" sz="1600"/>
          </a:p>
          <a:p>
            <a:r>
              <a:rPr lang="zh-CN" altLang="en-US" sz="1600"/>
              <a:t>运营杭州日报报业集团（杭州日报社）的经营性国有资产。以</a:t>
            </a:r>
            <a:r>
              <a:rPr lang="en-US" altLang="zh-CN" sz="1600"/>
              <a:t>《</a:t>
            </a:r>
            <a:r>
              <a:rPr lang="zh-CN" altLang="en-US" sz="1600"/>
              <a:t>杭州日报</a:t>
            </a:r>
            <a:r>
              <a:rPr lang="en-US" altLang="zh-CN" sz="1600"/>
              <a:t>》</a:t>
            </a:r>
            <a:r>
              <a:rPr lang="zh-CN" altLang="en-US" sz="1600"/>
              <a:t>为核心，拥有</a:t>
            </a:r>
            <a:r>
              <a:rPr lang="en-US" altLang="zh-CN" sz="1600"/>
              <a:t>《</a:t>
            </a:r>
            <a:r>
              <a:rPr lang="zh-CN" altLang="en-US" sz="1600"/>
              <a:t>都市快报</a:t>
            </a:r>
            <a:r>
              <a:rPr lang="en-US" altLang="zh-CN" sz="1600"/>
              <a:t>》</a:t>
            </a:r>
            <a:r>
              <a:rPr lang="zh-CN" altLang="en-US" sz="1600"/>
              <a:t>、</a:t>
            </a:r>
            <a:r>
              <a:rPr lang="en-US" altLang="zh-CN" sz="1600"/>
              <a:t>《</a:t>
            </a:r>
            <a:r>
              <a:rPr lang="zh-CN" altLang="en-US" sz="1600"/>
              <a:t>每日商报</a:t>
            </a:r>
            <a:r>
              <a:rPr lang="en-US" altLang="zh-CN" sz="1600"/>
              <a:t>》</a:t>
            </a:r>
            <a:r>
              <a:rPr lang="zh-CN" altLang="en-US" sz="1600"/>
              <a:t>、</a:t>
            </a:r>
            <a:r>
              <a:rPr lang="en-US" altLang="zh-CN" sz="1600"/>
              <a:t>《</a:t>
            </a:r>
            <a:r>
              <a:rPr lang="zh-CN" altLang="en-US" sz="1600"/>
              <a:t>萧山日报</a:t>
            </a:r>
            <a:r>
              <a:rPr lang="en-US" altLang="zh-CN" sz="1600"/>
              <a:t>》</a:t>
            </a:r>
            <a:r>
              <a:rPr lang="zh-CN" altLang="en-US" sz="1600"/>
              <a:t>、</a:t>
            </a:r>
            <a:r>
              <a:rPr lang="en-US" altLang="zh-CN" sz="1600"/>
              <a:t>《</a:t>
            </a:r>
            <a:r>
              <a:rPr lang="zh-CN" altLang="en-US" sz="1600"/>
              <a:t>富阳日报</a:t>
            </a:r>
            <a:r>
              <a:rPr lang="en-US" altLang="zh-CN" sz="1600"/>
              <a:t>》</a:t>
            </a:r>
            <a:r>
              <a:rPr lang="zh-CN" altLang="en-US" sz="1600"/>
              <a:t>、</a:t>
            </a:r>
            <a:r>
              <a:rPr lang="en-US" altLang="zh-CN" sz="1600"/>
              <a:t>《</a:t>
            </a:r>
            <a:r>
              <a:rPr lang="zh-CN" altLang="en-US" sz="1600"/>
              <a:t>城乡导报</a:t>
            </a:r>
            <a:r>
              <a:rPr lang="en-US" altLang="zh-CN" sz="1600"/>
              <a:t>》</a:t>
            </a:r>
            <a:r>
              <a:rPr lang="zh-CN" altLang="en-US" sz="1600"/>
              <a:t>、</a:t>
            </a:r>
            <a:r>
              <a:rPr lang="en-US" altLang="zh-CN" sz="1600"/>
              <a:t>《</a:t>
            </a:r>
            <a:r>
              <a:rPr lang="zh-CN" altLang="en-US" sz="1600"/>
              <a:t>都市周报</a:t>
            </a:r>
            <a:r>
              <a:rPr lang="en-US" altLang="zh-CN" sz="1600"/>
              <a:t>》</a:t>
            </a:r>
            <a:r>
              <a:rPr lang="zh-CN" altLang="en-US" sz="1600"/>
              <a:t>、</a:t>
            </a:r>
            <a:r>
              <a:rPr lang="en-US" altLang="zh-CN" sz="1600"/>
              <a:t>《</a:t>
            </a:r>
            <a:r>
              <a:rPr lang="zh-CN" altLang="en-US" sz="1600"/>
              <a:t>风景名胜</a:t>
            </a:r>
            <a:r>
              <a:rPr lang="en-US" altLang="zh-CN" sz="1600"/>
              <a:t>》</a:t>
            </a:r>
            <a:r>
              <a:rPr lang="zh-CN" altLang="en-US" sz="1600"/>
              <a:t>杂志、</a:t>
            </a:r>
            <a:r>
              <a:rPr lang="en-US" altLang="zh-CN" sz="1600"/>
              <a:t>《</a:t>
            </a:r>
            <a:r>
              <a:rPr lang="zh-CN" altLang="en-US" sz="1600"/>
              <a:t>休闲</a:t>
            </a:r>
            <a:r>
              <a:rPr lang="en-US" altLang="zh-CN" sz="1600"/>
              <a:t>》</a:t>
            </a:r>
            <a:r>
              <a:rPr lang="zh-CN" altLang="en-US" sz="1600"/>
              <a:t>杂志等报刊传媒经营性业务，经营</a:t>
            </a:r>
            <a:r>
              <a:rPr lang="en-US" altLang="zh-CN" sz="1600"/>
              <a:t>19</a:t>
            </a:r>
            <a:r>
              <a:rPr lang="zh-CN" altLang="en-US" sz="1600"/>
              <a:t>楼空间、杭州网、快房网、萧山网等桌面互联网站，开发应用各种移动互联网应用终端和产品。</a:t>
            </a:r>
          </a:p>
        </p:txBody>
      </p:sp>
      <p:sp>
        <p:nvSpPr>
          <p:cNvPr id="20483" name="直接连接符 6"/>
          <p:cNvSpPr>
            <a:spLocks noChangeShapeType="1"/>
          </p:cNvSpPr>
          <p:nvPr/>
        </p:nvSpPr>
        <p:spPr bwMode="auto">
          <a:xfrm>
            <a:off x="611188" y="552450"/>
            <a:ext cx="1587" cy="400050"/>
          </a:xfrm>
          <a:prstGeom prst="line">
            <a:avLst/>
          </a:prstGeom>
          <a:noFill/>
          <a:ln w="9525">
            <a:solidFill>
              <a:schemeClr val="bg1"/>
            </a:solidFill>
            <a:round/>
            <a:headEnd/>
            <a:tailEnd/>
          </a:ln>
        </p:spPr>
        <p:txBody>
          <a:bodyPr/>
          <a:lstStyle/>
          <a:p>
            <a:endParaRPr lang="zh-CN" altLang="en-US"/>
          </a:p>
        </p:txBody>
      </p:sp>
      <p:sp>
        <p:nvSpPr>
          <p:cNvPr id="20484" name="TextBox 4"/>
          <p:cNvSpPr>
            <a:spLocks noChangeArrowheads="1"/>
          </p:cNvSpPr>
          <p:nvPr/>
        </p:nvSpPr>
        <p:spPr bwMode="auto">
          <a:xfrm>
            <a:off x="763588" y="704850"/>
            <a:ext cx="1309687" cy="400050"/>
          </a:xfrm>
          <a:prstGeom prst="rect">
            <a:avLst/>
          </a:prstGeom>
          <a:solidFill>
            <a:srgbClr val="827C7A"/>
          </a:solidFill>
          <a:ln w="9525">
            <a:noFill/>
            <a:miter lim="800000"/>
            <a:headEnd/>
            <a:tailEnd/>
          </a:ln>
        </p:spPr>
        <p:txBody>
          <a:bodyPr>
            <a:spAutoFit/>
          </a:bodyPr>
          <a:lstStyle/>
          <a:p>
            <a:r>
              <a:rPr lang="zh-CN" altLang="en-US" sz="2000" b="1">
                <a:solidFill>
                  <a:schemeClr val="bg1"/>
                </a:solidFill>
                <a:latin typeface="Calibri" pitchFamily="34" charset="0"/>
                <a:sym typeface="Calibri" pitchFamily="34" charset="0"/>
              </a:rPr>
              <a:t>    简介</a:t>
            </a:r>
            <a:endParaRPr lang="zh-CN" altLang="en-US">
              <a:ea typeface="宋体" charset="-122"/>
            </a:endParaRPr>
          </a:p>
        </p:txBody>
      </p:sp>
      <p:sp>
        <p:nvSpPr>
          <p:cNvPr id="8" name="矩形 5"/>
          <p:cNvSpPr>
            <a:spLocks noChangeArrowheads="1"/>
          </p:cNvSpPr>
          <p:nvPr/>
        </p:nvSpPr>
        <p:spPr bwMode="auto">
          <a:xfrm>
            <a:off x="547688" y="704850"/>
            <a:ext cx="215900" cy="400050"/>
          </a:xfrm>
          <a:prstGeom prst="rect">
            <a:avLst/>
          </a:prstGeom>
          <a:solidFill>
            <a:schemeClr val="accent2">
              <a:lumMod val="50000"/>
            </a:schemeClr>
          </a:solidFill>
          <a:ln w="25400">
            <a:noFill/>
            <a:miter lim="800000"/>
            <a:headEnd/>
            <a:tailEnd/>
          </a:ln>
        </p:spPr>
        <p:txBody>
          <a:bodyPr anchor="ctr"/>
          <a:lstStyle/>
          <a:p>
            <a:pPr algn="ctr">
              <a:defRPr/>
            </a:pPr>
            <a:endParaRPr lang="zh-CN" altLang="zh-CN">
              <a:solidFill>
                <a:srgbClr val="FFFFFF"/>
              </a:solidFill>
              <a:latin typeface="Arial" pitchFamily="34" charset="0"/>
              <a:ea typeface="微软雅黑" pitchFamily="34" charset="-122"/>
              <a:cs typeface="+mn-cs"/>
            </a:endParaRPr>
          </a:p>
        </p:txBody>
      </p:sp>
      <p:sp>
        <p:nvSpPr>
          <p:cNvPr id="20486" name="直接连接符 6"/>
          <p:cNvSpPr>
            <a:spLocks noChangeShapeType="1"/>
          </p:cNvSpPr>
          <p:nvPr/>
        </p:nvSpPr>
        <p:spPr bwMode="auto">
          <a:xfrm>
            <a:off x="763588" y="704850"/>
            <a:ext cx="1587" cy="400050"/>
          </a:xfrm>
          <a:prstGeom prst="line">
            <a:avLst/>
          </a:prstGeom>
          <a:noFill/>
          <a:ln w="9525">
            <a:solidFill>
              <a:schemeClr val="bg1"/>
            </a:solidFill>
            <a:round/>
            <a:headEnd/>
            <a:tailEnd/>
          </a:ln>
        </p:spPr>
        <p:txBody>
          <a:bodyPr/>
          <a:lstStyle/>
          <a:p>
            <a:endParaRPr lang="zh-CN" altLang="en-US"/>
          </a:p>
        </p:txBody>
      </p:sp>
      <p:pic>
        <p:nvPicPr>
          <p:cNvPr id="20487" name="Picture 2"/>
          <p:cNvPicPr>
            <a:picLocks noChangeAspect="1" noChangeArrowheads="1"/>
          </p:cNvPicPr>
          <p:nvPr/>
        </p:nvPicPr>
        <p:blipFill>
          <a:blip r:embed="rId2"/>
          <a:srcRect/>
          <a:stretch>
            <a:fillRect/>
          </a:stretch>
        </p:blipFill>
        <p:spPr bwMode="auto">
          <a:xfrm>
            <a:off x="4518025" y="19050"/>
            <a:ext cx="4657725" cy="6210300"/>
          </a:xfrm>
          <a:prstGeom prst="rect">
            <a:avLst/>
          </a:prstGeom>
          <a:noFill/>
          <a:ln w="9525">
            <a:noFill/>
            <a:miter lim="800000"/>
            <a:headEnd/>
            <a:tailEnd/>
          </a:ln>
        </p:spPr>
      </p:pic>
      <p:pic>
        <p:nvPicPr>
          <p:cNvPr id="20488" name="Picture 2"/>
          <p:cNvPicPr>
            <a:picLocks noChangeAspect="1" noChangeArrowheads="1"/>
          </p:cNvPicPr>
          <p:nvPr/>
        </p:nvPicPr>
        <p:blipFill>
          <a:blip r:embed="rId3"/>
          <a:srcRect l="61311"/>
          <a:stretch>
            <a:fillRect/>
          </a:stretch>
        </p:blipFill>
        <p:spPr bwMode="auto">
          <a:xfrm>
            <a:off x="5772150" y="19050"/>
            <a:ext cx="3384550" cy="1274763"/>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p:cNvPicPr>
            <a:picLocks noChangeAspect="1" noChangeArrowheads="1"/>
          </p:cNvPicPr>
          <p:nvPr/>
        </p:nvPicPr>
        <p:blipFill>
          <a:blip r:embed="rId3"/>
          <a:srcRect/>
          <a:stretch>
            <a:fillRect/>
          </a:stretch>
        </p:blipFill>
        <p:spPr bwMode="auto">
          <a:xfrm>
            <a:off x="8074025" y="0"/>
            <a:ext cx="1069975" cy="1273175"/>
          </a:xfrm>
          <a:prstGeom prst="rect">
            <a:avLst/>
          </a:prstGeom>
          <a:noFill/>
          <a:ln w="9525">
            <a:noFill/>
            <a:miter lim="800000"/>
            <a:headEnd/>
            <a:tailEnd/>
          </a:ln>
        </p:spPr>
      </p:pic>
      <p:sp>
        <p:nvSpPr>
          <p:cNvPr id="21506" name="Content Placeholder 2"/>
          <p:cNvSpPr txBox="1">
            <a:spLocks/>
          </p:cNvSpPr>
          <p:nvPr/>
        </p:nvSpPr>
        <p:spPr bwMode="auto">
          <a:xfrm>
            <a:off x="5364163" y="1273175"/>
            <a:ext cx="3529012" cy="2087563"/>
          </a:xfrm>
          <a:prstGeom prst="rect">
            <a:avLst/>
          </a:prstGeom>
          <a:noFill/>
          <a:ln w="9525">
            <a:noFill/>
            <a:miter lim="800000"/>
            <a:headEnd/>
            <a:tailEnd/>
          </a:ln>
        </p:spPr>
        <p:txBody>
          <a:bodyPr/>
          <a:lstStyle/>
          <a:p>
            <a:pPr>
              <a:lnSpc>
                <a:spcPct val="125000"/>
              </a:lnSpc>
            </a:pPr>
            <a:r>
              <a:rPr lang="en-US" altLang="zh-CN" sz="1400"/>
              <a:t>《</a:t>
            </a:r>
            <a:r>
              <a:rPr lang="zh-CN" altLang="en-US" sz="1400"/>
              <a:t>都市快报</a:t>
            </a:r>
            <a:r>
              <a:rPr lang="en-US" altLang="zh-CN" sz="1400"/>
              <a:t>》</a:t>
            </a:r>
            <a:r>
              <a:rPr lang="zh-CN" altLang="en-US" sz="1400"/>
              <a:t>于</a:t>
            </a:r>
            <a:r>
              <a:rPr lang="en-US" altLang="zh-CN" sz="1400"/>
              <a:t>1999</a:t>
            </a:r>
            <a:r>
              <a:rPr lang="zh-CN" altLang="en-US" sz="1400"/>
              <a:t>年创刊，曾荣获中国</a:t>
            </a:r>
            <a:r>
              <a:rPr lang="en-US" altLang="zh-CN" sz="1400"/>
              <a:t>500</a:t>
            </a:r>
            <a:r>
              <a:rPr lang="zh-CN" altLang="en-US" sz="1400"/>
              <a:t>最具价值品牌、全国“百强报刊”、中国金融新闻基石奖、中国最具影响力社会类媒体状元、“影响中国十大都市报”品牌贡献奖、十大“中国阳光传媒单位”称号、“中国最具投资价值媒体”、“中国最具公信力都市报”称号、“中国报业创新年度品牌”、“中国报业公益广告贡献奖”等。</a:t>
            </a:r>
            <a:endParaRPr lang="en-US" altLang="zh-CN" sz="1600">
              <a:latin typeface="Calibri" pitchFamily="34" charset="0"/>
              <a:sym typeface="Calibri" pitchFamily="34" charset="0"/>
            </a:endParaRPr>
          </a:p>
        </p:txBody>
      </p:sp>
      <p:sp>
        <p:nvSpPr>
          <p:cNvPr id="21507" name="直接连接符 6"/>
          <p:cNvSpPr>
            <a:spLocks noChangeShapeType="1"/>
          </p:cNvSpPr>
          <p:nvPr/>
        </p:nvSpPr>
        <p:spPr bwMode="auto">
          <a:xfrm>
            <a:off x="5738813" y="800100"/>
            <a:ext cx="1587" cy="400050"/>
          </a:xfrm>
          <a:prstGeom prst="line">
            <a:avLst/>
          </a:prstGeom>
          <a:noFill/>
          <a:ln w="9525">
            <a:solidFill>
              <a:schemeClr val="bg1"/>
            </a:solidFill>
            <a:round/>
            <a:headEnd/>
            <a:tailEnd/>
          </a:ln>
        </p:spPr>
        <p:txBody>
          <a:bodyPr/>
          <a:lstStyle/>
          <a:p>
            <a:endParaRPr lang="zh-CN" altLang="en-US"/>
          </a:p>
        </p:txBody>
      </p:sp>
      <p:sp>
        <p:nvSpPr>
          <p:cNvPr id="21508" name="TextBox 4"/>
          <p:cNvSpPr>
            <a:spLocks noChangeArrowheads="1"/>
          </p:cNvSpPr>
          <p:nvPr/>
        </p:nvSpPr>
        <p:spPr bwMode="auto">
          <a:xfrm>
            <a:off x="5867400" y="696913"/>
            <a:ext cx="1309688" cy="396875"/>
          </a:xfrm>
          <a:prstGeom prst="rect">
            <a:avLst/>
          </a:prstGeom>
          <a:solidFill>
            <a:srgbClr val="827C7A"/>
          </a:solidFill>
          <a:ln w="9525">
            <a:noFill/>
            <a:miter lim="800000"/>
            <a:headEnd/>
            <a:tailEnd/>
          </a:ln>
        </p:spPr>
        <p:txBody>
          <a:bodyPr>
            <a:spAutoFit/>
          </a:bodyPr>
          <a:lstStyle/>
          <a:p>
            <a:r>
              <a:rPr lang="zh-CN" altLang="en-US" sz="2000" b="1">
                <a:solidFill>
                  <a:schemeClr val="bg1"/>
                </a:solidFill>
                <a:latin typeface="Calibri" pitchFamily="34" charset="0"/>
                <a:sym typeface="Calibri" pitchFamily="34" charset="0"/>
              </a:rPr>
              <a:t>    简介</a:t>
            </a:r>
            <a:endParaRPr lang="zh-CN" altLang="en-US">
              <a:ea typeface="宋体" charset="-122"/>
            </a:endParaRPr>
          </a:p>
        </p:txBody>
      </p:sp>
      <p:sp>
        <p:nvSpPr>
          <p:cNvPr id="11" name="矩形 5"/>
          <p:cNvSpPr>
            <a:spLocks noChangeArrowheads="1"/>
          </p:cNvSpPr>
          <p:nvPr/>
        </p:nvSpPr>
        <p:spPr bwMode="auto">
          <a:xfrm>
            <a:off x="5651500" y="696913"/>
            <a:ext cx="215900" cy="400050"/>
          </a:xfrm>
          <a:prstGeom prst="rect">
            <a:avLst/>
          </a:prstGeom>
          <a:solidFill>
            <a:schemeClr val="accent2">
              <a:lumMod val="50000"/>
            </a:schemeClr>
          </a:solidFill>
          <a:ln w="25400">
            <a:noFill/>
            <a:miter lim="800000"/>
            <a:headEnd/>
            <a:tailEnd/>
          </a:ln>
        </p:spPr>
        <p:txBody>
          <a:bodyPr anchor="ctr"/>
          <a:lstStyle/>
          <a:p>
            <a:pPr algn="ctr">
              <a:defRPr/>
            </a:pPr>
            <a:endParaRPr lang="zh-CN" altLang="zh-CN">
              <a:solidFill>
                <a:srgbClr val="FFFFFF"/>
              </a:solidFill>
              <a:latin typeface="Arial" pitchFamily="34" charset="0"/>
              <a:ea typeface="微软雅黑" pitchFamily="34" charset="-122"/>
              <a:cs typeface="+mn-cs"/>
            </a:endParaRPr>
          </a:p>
        </p:txBody>
      </p:sp>
      <p:sp>
        <p:nvSpPr>
          <p:cNvPr id="21510" name="直接连接符 6"/>
          <p:cNvSpPr>
            <a:spLocks noChangeShapeType="1"/>
          </p:cNvSpPr>
          <p:nvPr/>
        </p:nvSpPr>
        <p:spPr bwMode="auto">
          <a:xfrm>
            <a:off x="5891213" y="952500"/>
            <a:ext cx="1587" cy="400050"/>
          </a:xfrm>
          <a:prstGeom prst="line">
            <a:avLst/>
          </a:prstGeom>
          <a:noFill/>
          <a:ln w="9525">
            <a:solidFill>
              <a:schemeClr val="bg1"/>
            </a:solidFill>
            <a:round/>
            <a:headEnd/>
            <a:tailEnd/>
          </a:ln>
        </p:spPr>
        <p:txBody>
          <a:bodyPr/>
          <a:lstStyle/>
          <a:p>
            <a:endParaRPr lang="zh-CN" altLang="en-US"/>
          </a:p>
        </p:txBody>
      </p:sp>
      <p:sp>
        <p:nvSpPr>
          <p:cNvPr id="21511" name="矩形 12"/>
          <p:cNvSpPr>
            <a:spLocks noChangeArrowheads="1"/>
          </p:cNvSpPr>
          <p:nvPr/>
        </p:nvSpPr>
        <p:spPr bwMode="auto">
          <a:xfrm>
            <a:off x="5435600" y="3794125"/>
            <a:ext cx="3455988" cy="942975"/>
          </a:xfrm>
          <a:prstGeom prst="rect">
            <a:avLst/>
          </a:prstGeom>
          <a:noFill/>
          <a:ln w="9525">
            <a:noFill/>
            <a:miter lim="800000"/>
            <a:headEnd/>
            <a:tailEnd/>
          </a:ln>
        </p:spPr>
        <p:txBody>
          <a:bodyPr>
            <a:spAutoFit/>
          </a:bodyPr>
          <a:lstStyle/>
          <a:p>
            <a:r>
              <a:rPr lang="zh-CN" altLang="en-US" sz="1400"/>
              <a:t>都市快报社为杭报集团下属的全资事业单位。主要为都市群众提供新闻和有关信息服务，编辑出版</a:t>
            </a:r>
            <a:r>
              <a:rPr lang="en-US" altLang="zh-CN" sz="1400"/>
              <a:t>《</a:t>
            </a:r>
            <a:r>
              <a:rPr lang="zh-CN" altLang="en-US" sz="1400"/>
              <a:t>都市快报</a:t>
            </a:r>
            <a:r>
              <a:rPr lang="en-US" altLang="zh-CN" sz="1400"/>
              <a:t>》</a:t>
            </a:r>
            <a:r>
              <a:rPr lang="zh-CN" altLang="en-US" sz="1400"/>
              <a:t>，都市快报社是由杭报集团举办的事业单位。</a:t>
            </a:r>
          </a:p>
        </p:txBody>
      </p:sp>
      <p:pic>
        <p:nvPicPr>
          <p:cNvPr id="21512" name="Picture 4"/>
          <p:cNvPicPr>
            <a:picLocks noChangeAspect="1" noChangeArrowheads="1"/>
          </p:cNvPicPr>
          <p:nvPr/>
        </p:nvPicPr>
        <p:blipFill>
          <a:blip r:embed="rId4"/>
          <a:srcRect b="23988"/>
          <a:stretch>
            <a:fillRect/>
          </a:stretch>
        </p:blipFill>
        <p:spPr bwMode="auto">
          <a:xfrm>
            <a:off x="0" y="-82550"/>
            <a:ext cx="5084763" cy="5797550"/>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quarter" idx="10"/>
          </p:nvPr>
        </p:nvSpPr>
        <p:spPr/>
        <p:txBody>
          <a:bodyPr/>
          <a:lstStyle/>
          <a:p>
            <a:pPr>
              <a:defRPr/>
            </a:pPr>
            <a:fld id="{6F44FB70-BAB4-4470-977B-FB9D94862813}" type="datetime1">
              <a:rPr lang="zh-CN" altLang="en-US" smtClean="0"/>
              <a:pPr>
                <a:defRPr/>
              </a:pPr>
              <a:t>2014-5-23</a:t>
            </a:fld>
            <a:endParaRPr lang="zh-CN" altLang="en-US" sz="1800">
              <a:solidFill>
                <a:schemeClr val="tx1"/>
              </a:solidFill>
              <a:ea typeface="宋体" pitchFamily="2" charset="-122"/>
            </a:endParaRPr>
          </a:p>
        </p:txBody>
      </p:sp>
      <p:sp>
        <p:nvSpPr>
          <p:cNvPr id="7" name="矩形 6"/>
          <p:cNvSpPr/>
          <p:nvPr/>
        </p:nvSpPr>
        <p:spPr>
          <a:xfrm>
            <a:off x="-107950" y="2317750"/>
            <a:ext cx="9396413" cy="1079500"/>
          </a:xfrm>
          <a:prstGeom prst="rect">
            <a:avLst/>
          </a:prstGeom>
          <a:solidFill>
            <a:schemeClr val="bg1">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4000" b="1" dirty="0">
                <a:solidFill>
                  <a:schemeClr val="tx1"/>
                </a:solidFill>
              </a:rPr>
              <a:t>重组要略</a:t>
            </a:r>
          </a:p>
        </p:txBody>
      </p:sp>
      <p:pic>
        <p:nvPicPr>
          <p:cNvPr id="23555" name="Picture 2"/>
          <p:cNvPicPr>
            <a:picLocks noChangeAspect="1" noChangeArrowheads="1"/>
          </p:cNvPicPr>
          <p:nvPr/>
        </p:nvPicPr>
        <p:blipFill>
          <a:blip r:embed="rId2"/>
          <a:srcRect/>
          <a:stretch>
            <a:fillRect/>
          </a:stretch>
        </p:blipFill>
        <p:spPr bwMode="auto">
          <a:xfrm>
            <a:off x="-100013" y="3397250"/>
            <a:ext cx="9291638" cy="182563"/>
          </a:xfrm>
          <a:prstGeom prst="rect">
            <a:avLst/>
          </a:prstGeom>
          <a:noFill/>
          <a:ln w="9525">
            <a:noFill/>
            <a:miter lim="800000"/>
            <a:headEnd/>
            <a:tailEnd/>
          </a:ln>
        </p:spPr>
      </p:pic>
      <p:pic>
        <p:nvPicPr>
          <p:cNvPr id="23556" name="Picture 3"/>
          <p:cNvPicPr>
            <a:picLocks noChangeAspect="1" noChangeArrowheads="1"/>
          </p:cNvPicPr>
          <p:nvPr/>
        </p:nvPicPr>
        <p:blipFill>
          <a:blip r:embed="rId3"/>
          <a:srcRect/>
          <a:stretch>
            <a:fillRect/>
          </a:stretch>
        </p:blipFill>
        <p:spPr bwMode="auto">
          <a:xfrm>
            <a:off x="8078788" y="0"/>
            <a:ext cx="1073150" cy="1274763"/>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p:cNvPicPr>
            <a:picLocks noChangeAspect="1" noChangeArrowheads="1"/>
          </p:cNvPicPr>
          <p:nvPr/>
        </p:nvPicPr>
        <p:blipFill>
          <a:blip r:embed="rId3"/>
          <a:srcRect/>
          <a:stretch>
            <a:fillRect/>
          </a:stretch>
        </p:blipFill>
        <p:spPr bwMode="auto">
          <a:xfrm>
            <a:off x="8074025" y="0"/>
            <a:ext cx="1069975" cy="1273175"/>
          </a:xfrm>
          <a:prstGeom prst="rect">
            <a:avLst/>
          </a:prstGeom>
          <a:noFill/>
          <a:ln w="9525">
            <a:noFill/>
            <a:miter lim="800000"/>
            <a:headEnd/>
            <a:tailEnd/>
          </a:ln>
        </p:spPr>
      </p:pic>
      <p:sp>
        <p:nvSpPr>
          <p:cNvPr id="24578" name="TextBox 4"/>
          <p:cNvSpPr>
            <a:spLocks noChangeArrowheads="1"/>
          </p:cNvSpPr>
          <p:nvPr/>
        </p:nvSpPr>
        <p:spPr bwMode="auto">
          <a:xfrm>
            <a:off x="611188" y="552450"/>
            <a:ext cx="1728787" cy="400050"/>
          </a:xfrm>
          <a:prstGeom prst="rect">
            <a:avLst/>
          </a:prstGeom>
          <a:solidFill>
            <a:srgbClr val="827C7A"/>
          </a:solidFill>
          <a:ln w="9525">
            <a:noFill/>
            <a:miter lim="800000"/>
            <a:headEnd/>
            <a:tailEnd/>
          </a:ln>
        </p:spPr>
        <p:txBody>
          <a:bodyPr>
            <a:spAutoFit/>
          </a:bodyPr>
          <a:lstStyle/>
          <a:p>
            <a:r>
              <a:rPr lang="zh-CN" altLang="en-US" sz="2000" b="1">
                <a:solidFill>
                  <a:schemeClr val="bg1"/>
                </a:solidFill>
                <a:latin typeface="微软雅黑"/>
              </a:rPr>
              <a:t>重组要略</a:t>
            </a:r>
          </a:p>
        </p:txBody>
      </p:sp>
      <p:sp>
        <p:nvSpPr>
          <p:cNvPr id="17413" name="矩形 5"/>
          <p:cNvSpPr>
            <a:spLocks noChangeArrowheads="1"/>
          </p:cNvSpPr>
          <p:nvPr/>
        </p:nvSpPr>
        <p:spPr bwMode="auto">
          <a:xfrm>
            <a:off x="395288" y="552450"/>
            <a:ext cx="215900" cy="400050"/>
          </a:xfrm>
          <a:prstGeom prst="rect">
            <a:avLst/>
          </a:prstGeom>
          <a:solidFill>
            <a:schemeClr val="accent2">
              <a:lumMod val="50000"/>
            </a:schemeClr>
          </a:solidFill>
          <a:ln w="25400">
            <a:noFill/>
            <a:miter lim="800000"/>
            <a:headEnd/>
            <a:tailEnd/>
          </a:ln>
        </p:spPr>
        <p:txBody>
          <a:bodyPr anchor="ctr"/>
          <a:lstStyle/>
          <a:p>
            <a:pPr algn="ctr">
              <a:defRPr/>
            </a:pPr>
            <a:endParaRPr lang="zh-CN" altLang="zh-CN">
              <a:solidFill>
                <a:srgbClr val="FFFFFF"/>
              </a:solidFill>
              <a:latin typeface="Arial" pitchFamily="34" charset="0"/>
              <a:ea typeface="微软雅黑" pitchFamily="34" charset="-122"/>
              <a:cs typeface="+mn-cs"/>
            </a:endParaRPr>
          </a:p>
        </p:txBody>
      </p:sp>
      <p:sp>
        <p:nvSpPr>
          <p:cNvPr id="24580" name="直接连接符 6"/>
          <p:cNvSpPr>
            <a:spLocks noChangeShapeType="1"/>
          </p:cNvSpPr>
          <p:nvPr/>
        </p:nvSpPr>
        <p:spPr bwMode="auto">
          <a:xfrm>
            <a:off x="611188" y="552450"/>
            <a:ext cx="1587" cy="400050"/>
          </a:xfrm>
          <a:prstGeom prst="line">
            <a:avLst/>
          </a:prstGeom>
          <a:noFill/>
          <a:ln w="9525">
            <a:solidFill>
              <a:schemeClr val="bg1"/>
            </a:solidFill>
            <a:round/>
            <a:headEnd/>
            <a:tailEnd/>
          </a:ln>
        </p:spPr>
        <p:txBody>
          <a:bodyPr/>
          <a:lstStyle/>
          <a:p>
            <a:endParaRPr lang="zh-CN" altLang="en-US"/>
          </a:p>
        </p:txBody>
      </p:sp>
      <p:sp>
        <p:nvSpPr>
          <p:cNvPr id="24581" name="TextBox 6"/>
          <p:cNvSpPr txBox="1">
            <a:spLocks noChangeArrowheads="1"/>
          </p:cNvSpPr>
          <p:nvPr/>
        </p:nvSpPr>
        <p:spPr bwMode="auto">
          <a:xfrm>
            <a:off x="555625" y="1250950"/>
            <a:ext cx="8088313" cy="2062163"/>
          </a:xfrm>
          <a:prstGeom prst="rect">
            <a:avLst/>
          </a:prstGeom>
          <a:noFill/>
          <a:ln w="9525">
            <a:noFill/>
            <a:miter lim="800000"/>
            <a:headEnd/>
            <a:tailEnd/>
          </a:ln>
        </p:spPr>
        <p:txBody>
          <a:bodyPr>
            <a:spAutoFit/>
          </a:bodyPr>
          <a:lstStyle/>
          <a:p>
            <a:pPr>
              <a:lnSpc>
                <a:spcPct val="150000"/>
              </a:lnSpc>
            </a:pPr>
            <a:r>
              <a:rPr lang="zh-CN" altLang="en-US" sz="1400">
                <a:latin typeface="微软雅黑"/>
              </a:rPr>
              <a:t>华智控股（</a:t>
            </a:r>
            <a:r>
              <a:rPr lang="en-US" altLang="zh-CN" sz="1400">
                <a:latin typeface="微软雅黑"/>
              </a:rPr>
              <a:t>000607</a:t>
            </a:r>
            <a:r>
              <a:rPr lang="zh-CN" altLang="en-US" sz="1400">
                <a:latin typeface="微软雅黑"/>
              </a:rPr>
              <a:t>）</a:t>
            </a:r>
            <a:endParaRPr lang="en-US" altLang="zh-CN" sz="1400">
              <a:latin typeface="微软雅黑"/>
            </a:endParaRPr>
          </a:p>
          <a:p>
            <a:pPr>
              <a:lnSpc>
                <a:spcPct val="150000"/>
              </a:lnSpc>
            </a:pPr>
            <a:r>
              <a:rPr lang="zh-CN" altLang="en-US" sz="1400">
                <a:latin typeface="微软雅黑"/>
              </a:rPr>
              <a:t>拟向杭报集团下属杭报集团有限公司和都市快报社非公开发行股份，购买其拥有的传媒经营资产。</a:t>
            </a:r>
            <a:endParaRPr lang="en-US" altLang="zh-CN" sz="1400">
              <a:latin typeface="微软雅黑"/>
            </a:endParaRPr>
          </a:p>
          <a:p>
            <a:pPr>
              <a:lnSpc>
                <a:spcPct val="150000"/>
              </a:lnSpc>
            </a:pPr>
            <a:r>
              <a:rPr lang="zh-CN" altLang="en-US" sz="1400">
                <a:latin typeface="微软雅黑"/>
              </a:rPr>
              <a:t>交易方案若最终获得证监会审核通过，杭报集团将整体借壳上市，成为上市公司实际控制人。</a:t>
            </a:r>
          </a:p>
          <a:p>
            <a:pPr>
              <a:lnSpc>
                <a:spcPct val="125000"/>
              </a:lnSpc>
            </a:pPr>
            <a:r>
              <a:rPr lang="en-US" sz="1600">
                <a:latin typeface="微软雅黑"/>
              </a:rPr>
              <a:t> </a:t>
            </a:r>
            <a:endParaRPr lang="zh-CN" altLang="en-US" sz="1600">
              <a:latin typeface="微软雅黑"/>
            </a:endParaRPr>
          </a:p>
          <a:p>
            <a:pPr>
              <a:lnSpc>
                <a:spcPct val="125000"/>
              </a:lnSpc>
            </a:pPr>
            <a:endParaRPr lang="zh-CN" altLang="en-US"/>
          </a:p>
          <a:p>
            <a:pPr>
              <a:lnSpc>
                <a:spcPct val="125000"/>
              </a:lnSpc>
            </a:pPr>
            <a:endParaRPr lang="zh-CN" altLang="en-US"/>
          </a:p>
        </p:txBody>
      </p:sp>
      <p:sp>
        <p:nvSpPr>
          <p:cNvPr id="8" name="직사각형 77"/>
          <p:cNvSpPr/>
          <p:nvPr/>
        </p:nvSpPr>
        <p:spPr bwMode="auto">
          <a:xfrm>
            <a:off x="285750" y="1214438"/>
            <a:ext cx="8388350" cy="3929062"/>
          </a:xfrm>
          <a:prstGeom prst="rect">
            <a:avLst/>
          </a:prstGeom>
          <a:noFill/>
          <a:ln w="6350">
            <a:solidFill>
              <a:srgbClr val="002060"/>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srgbClr val="FFFFFF"/>
              </a:solidFill>
            </a:endParaRPr>
          </a:p>
        </p:txBody>
      </p:sp>
      <p:sp>
        <p:nvSpPr>
          <p:cNvPr id="9" name="육각형 7"/>
          <p:cNvSpPr/>
          <p:nvPr/>
        </p:nvSpPr>
        <p:spPr bwMode="auto">
          <a:xfrm rot="5400000">
            <a:off x="1612106" y="2955132"/>
            <a:ext cx="2181225" cy="1881188"/>
          </a:xfrm>
          <a:prstGeom prst="hexagon">
            <a:avLst/>
          </a:prstGeom>
          <a:ln/>
        </p:spPr>
        <p:style>
          <a:lnRef idx="1">
            <a:schemeClr val="accent6"/>
          </a:lnRef>
          <a:fillRef idx="3">
            <a:schemeClr val="accent6"/>
          </a:fillRef>
          <a:effectRef idx="2">
            <a:schemeClr val="accent6"/>
          </a:effectRef>
          <a:fontRef idx="minor">
            <a:schemeClr val="lt1"/>
          </a:fontRef>
        </p:style>
        <p:txBody>
          <a:bodyPr anchor="ctr"/>
          <a:lstStyle/>
          <a:p>
            <a:pPr algn="ctr" latinLnBrk="1">
              <a:defRPr/>
            </a:pPr>
            <a:endParaRPr lang="ko-KR" altLang="en-US">
              <a:solidFill>
                <a:srgbClr val="FFFFFF"/>
              </a:solidFill>
            </a:endParaRPr>
          </a:p>
        </p:txBody>
      </p:sp>
      <p:sp>
        <p:nvSpPr>
          <p:cNvPr id="10" name="육각형 2"/>
          <p:cNvSpPr/>
          <p:nvPr/>
        </p:nvSpPr>
        <p:spPr bwMode="auto">
          <a:xfrm rot="5400000">
            <a:off x="1935163" y="3225800"/>
            <a:ext cx="1504950" cy="1298575"/>
          </a:xfrm>
          <a:prstGeom prst="hexagon">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srgbClr val="FFFFFF"/>
              </a:solidFill>
            </a:endParaRPr>
          </a:p>
        </p:txBody>
      </p:sp>
      <p:cxnSp>
        <p:nvCxnSpPr>
          <p:cNvPr id="11" name="직선 연결선 9"/>
          <p:cNvCxnSpPr/>
          <p:nvPr/>
        </p:nvCxnSpPr>
        <p:spPr bwMode="auto">
          <a:xfrm flipV="1">
            <a:off x="3328988" y="3157538"/>
            <a:ext cx="457200" cy="2936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직선 연결선 26"/>
          <p:cNvCxnSpPr/>
          <p:nvPr/>
        </p:nvCxnSpPr>
        <p:spPr bwMode="auto">
          <a:xfrm flipH="1" flipV="1">
            <a:off x="1546225" y="3157538"/>
            <a:ext cx="492125" cy="2873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직선 연결선 30"/>
          <p:cNvCxnSpPr/>
          <p:nvPr/>
        </p:nvCxnSpPr>
        <p:spPr bwMode="auto">
          <a:xfrm flipH="1">
            <a:off x="1679575" y="4264025"/>
            <a:ext cx="354013" cy="288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직선 연결선 33"/>
          <p:cNvCxnSpPr/>
          <p:nvPr/>
        </p:nvCxnSpPr>
        <p:spPr bwMode="auto">
          <a:xfrm>
            <a:off x="3327400" y="4302125"/>
            <a:ext cx="366713" cy="2651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타원 11"/>
          <p:cNvSpPr/>
          <p:nvPr/>
        </p:nvSpPr>
        <p:spPr bwMode="auto">
          <a:xfrm>
            <a:off x="3714750" y="3097213"/>
            <a:ext cx="134938" cy="13652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srgbClr val="FFFFFF"/>
              </a:solidFill>
            </a:endParaRPr>
          </a:p>
        </p:txBody>
      </p:sp>
      <p:sp>
        <p:nvSpPr>
          <p:cNvPr id="20" name="타원 28"/>
          <p:cNvSpPr/>
          <p:nvPr/>
        </p:nvSpPr>
        <p:spPr bwMode="auto">
          <a:xfrm>
            <a:off x="1508125" y="3090863"/>
            <a:ext cx="134938" cy="13652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srgbClr val="FFFFFF"/>
              </a:solidFill>
            </a:endParaRPr>
          </a:p>
        </p:txBody>
      </p:sp>
      <p:sp>
        <p:nvSpPr>
          <p:cNvPr id="21" name="타원 32"/>
          <p:cNvSpPr/>
          <p:nvPr/>
        </p:nvSpPr>
        <p:spPr bwMode="auto">
          <a:xfrm>
            <a:off x="1500188" y="4598988"/>
            <a:ext cx="134937" cy="134937"/>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srgbClr val="FFFFFF"/>
              </a:solidFill>
            </a:endParaRPr>
          </a:p>
        </p:txBody>
      </p:sp>
      <p:sp>
        <p:nvSpPr>
          <p:cNvPr id="22" name="타원 34"/>
          <p:cNvSpPr/>
          <p:nvPr/>
        </p:nvSpPr>
        <p:spPr bwMode="auto">
          <a:xfrm>
            <a:off x="3721100" y="4519613"/>
            <a:ext cx="136525" cy="134937"/>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srgbClr val="FFFFFF"/>
              </a:solidFill>
            </a:endParaRPr>
          </a:p>
        </p:txBody>
      </p:sp>
      <p:sp>
        <p:nvSpPr>
          <p:cNvPr id="23" name="갈매기형 수장 47"/>
          <p:cNvSpPr/>
          <p:nvPr/>
        </p:nvSpPr>
        <p:spPr bwMode="auto">
          <a:xfrm>
            <a:off x="5532438" y="2428875"/>
            <a:ext cx="182562" cy="214313"/>
          </a:xfrm>
          <a:prstGeom prst="chevr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schemeClr val="tx1"/>
              </a:solidFill>
            </a:endParaRPr>
          </a:p>
        </p:txBody>
      </p:sp>
      <p:sp>
        <p:nvSpPr>
          <p:cNvPr id="24" name="TextBox 23"/>
          <p:cNvSpPr txBox="1"/>
          <p:nvPr/>
        </p:nvSpPr>
        <p:spPr>
          <a:xfrm>
            <a:off x="357188" y="2822575"/>
            <a:ext cx="1285875" cy="339725"/>
          </a:xfrm>
          <a:prstGeom prst="rect">
            <a:avLst/>
          </a:prstGeom>
          <a:noFill/>
        </p:spPr>
        <p:txBody>
          <a:bodyPr>
            <a:spAutoFit/>
          </a:bodyPr>
          <a:lstStyle/>
          <a:p>
            <a:pPr>
              <a:defRPr/>
            </a:pPr>
            <a:r>
              <a:rPr lang="zh-CN" altLang="en-US" sz="1600" dirty="0">
                <a:effectLst>
                  <a:outerShdw blurRad="38100" dist="38100" dir="2700000" algn="tl">
                    <a:srgbClr val="000000">
                      <a:alpha val="43137"/>
                    </a:srgbClr>
                  </a:outerShdw>
                </a:effectLst>
                <a:latin typeface="微软雅黑" pitchFamily="34" charset="-122"/>
                <a:ea typeface="微软雅黑" pitchFamily="34" charset="-122"/>
                <a:cs typeface="+mn-cs"/>
              </a:rPr>
              <a:t>新媒体集群</a:t>
            </a:r>
            <a:endParaRPr lang="zh-CN" altLang="en-US" sz="1600" dirty="0">
              <a:effectLst>
                <a:outerShdw blurRad="38100" dist="38100" dir="2700000" algn="tl">
                  <a:srgbClr val="000000">
                    <a:alpha val="43137"/>
                  </a:srgbClr>
                </a:outerShdw>
              </a:effectLst>
              <a:latin typeface="Arial" pitchFamily="34" charset="0"/>
              <a:ea typeface="微软雅黑" pitchFamily="34" charset="-122"/>
              <a:cs typeface="+mn-cs"/>
            </a:endParaRPr>
          </a:p>
        </p:txBody>
      </p:sp>
      <p:sp>
        <p:nvSpPr>
          <p:cNvPr id="25" name="TextBox 24"/>
          <p:cNvSpPr txBox="1"/>
          <p:nvPr/>
        </p:nvSpPr>
        <p:spPr>
          <a:xfrm>
            <a:off x="428625" y="4733925"/>
            <a:ext cx="1071563" cy="338138"/>
          </a:xfrm>
          <a:prstGeom prst="rect">
            <a:avLst/>
          </a:prstGeom>
          <a:noFill/>
        </p:spPr>
        <p:txBody>
          <a:bodyPr>
            <a:spAutoFit/>
          </a:bodyPr>
          <a:lstStyle/>
          <a:p>
            <a:pPr>
              <a:defRPr/>
            </a:pPr>
            <a:r>
              <a:rPr lang="zh-CN" altLang="en-US" sz="1600" dirty="0">
                <a:effectLst>
                  <a:outerShdw blurRad="38100" dist="38100" dir="2700000" algn="tl">
                    <a:srgbClr val="000000">
                      <a:alpha val="43137"/>
                    </a:srgbClr>
                  </a:outerShdw>
                </a:effectLst>
                <a:latin typeface="微软雅黑" pitchFamily="34" charset="-122"/>
                <a:ea typeface="微软雅黑" pitchFamily="34" charset="-122"/>
                <a:cs typeface="+mn-cs"/>
              </a:rPr>
              <a:t>物流配送</a:t>
            </a:r>
            <a:endParaRPr lang="zh-CN" altLang="en-US" sz="1600" dirty="0">
              <a:effectLst>
                <a:outerShdw blurRad="38100" dist="38100" dir="2700000" algn="tl">
                  <a:srgbClr val="000000">
                    <a:alpha val="43137"/>
                  </a:srgbClr>
                </a:outerShdw>
              </a:effectLst>
              <a:latin typeface="Arial" pitchFamily="34" charset="0"/>
              <a:ea typeface="微软雅黑" pitchFamily="34" charset="-122"/>
              <a:cs typeface="+mn-cs"/>
            </a:endParaRPr>
          </a:p>
        </p:txBody>
      </p:sp>
      <p:sp>
        <p:nvSpPr>
          <p:cNvPr id="26" name="TextBox 25"/>
          <p:cNvSpPr txBox="1"/>
          <p:nvPr/>
        </p:nvSpPr>
        <p:spPr>
          <a:xfrm>
            <a:off x="3857625" y="4608513"/>
            <a:ext cx="1285875" cy="339725"/>
          </a:xfrm>
          <a:prstGeom prst="rect">
            <a:avLst/>
          </a:prstGeom>
          <a:solidFill>
            <a:schemeClr val="bg1"/>
          </a:solidFill>
          <a:ln>
            <a:solidFill>
              <a:schemeClr val="bg1"/>
            </a:solidFill>
          </a:ln>
        </p:spPr>
        <p:txBody>
          <a:bodyPr>
            <a:spAutoFit/>
          </a:bodyPr>
          <a:lstStyle/>
          <a:p>
            <a:pPr>
              <a:defRPr/>
            </a:pPr>
            <a:r>
              <a:rPr lang="zh-CN" altLang="en-US" sz="1600" dirty="0">
                <a:effectLst>
                  <a:outerShdw blurRad="38100" dist="38100" dir="2700000" algn="tl">
                    <a:srgbClr val="000000">
                      <a:alpha val="43137"/>
                    </a:srgbClr>
                  </a:outerShdw>
                </a:effectLst>
                <a:latin typeface="微软雅黑" pitchFamily="34" charset="-122"/>
                <a:ea typeface="微软雅黑" pitchFamily="34" charset="-122"/>
                <a:cs typeface="+mn-cs"/>
              </a:rPr>
              <a:t>商务印刷</a:t>
            </a:r>
            <a:endParaRPr lang="zh-CN" altLang="en-US" sz="1600" dirty="0">
              <a:effectLst>
                <a:outerShdw blurRad="38100" dist="38100" dir="2700000" algn="tl">
                  <a:srgbClr val="000000">
                    <a:alpha val="43137"/>
                  </a:srgbClr>
                </a:outerShdw>
              </a:effectLst>
              <a:latin typeface="Arial" pitchFamily="34" charset="0"/>
              <a:ea typeface="微软雅黑" pitchFamily="34" charset="-122"/>
              <a:cs typeface="+mn-cs"/>
            </a:endParaRPr>
          </a:p>
        </p:txBody>
      </p:sp>
      <p:sp>
        <p:nvSpPr>
          <p:cNvPr id="27" name="TextBox 26"/>
          <p:cNvSpPr txBox="1"/>
          <p:nvPr/>
        </p:nvSpPr>
        <p:spPr>
          <a:xfrm>
            <a:off x="3857625" y="2876550"/>
            <a:ext cx="1285875" cy="338138"/>
          </a:xfrm>
          <a:prstGeom prst="rect">
            <a:avLst/>
          </a:prstGeom>
          <a:noFill/>
        </p:spPr>
        <p:txBody>
          <a:bodyPr>
            <a:spAutoFit/>
          </a:bodyPr>
          <a:lstStyle/>
          <a:p>
            <a:pPr>
              <a:defRPr/>
            </a:pPr>
            <a:r>
              <a:rPr lang="zh-CN" altLang="en-US" sz="1600" dirty="0">
                <a:effectLst>
                  <a:outerShdw blurRad="38100" dist="38100" dir="2700000" algn="tl">
                    <a:srgbClr val="000000">
                      <a:alpha val="43137"/>
                    </a:srgbClr>
                  </a:outerShdw>
                </a:effectLst>
                <a:latin typeface="微软雅黑" pitchFamily="34" charset="-122"/>
                <a:ea typeface="微软雅黑" pitchFamily="34" charset="-122"/>
                <a:cs typeface="+mn-cs"/>
              </a:rPr>
              <a:t>报刊广告</a:t>
            </a:r>
            <a:endParaRPr lang="zh-CN" altLang="en-US" sz="1600" dirty="0">
              <a:effectLst>
                <a:outerShdw blurRad="38100" dist="38100" dir="2700000" algn="tl">
                  <a:srgbClr val="000000">
                    <a:alpha val="43137"/>
                  </a:srgbClr>
                </a:outerShdw>
              </a:effectLst>
              <a:latin typeface="Arial" pitchFamily="34" charset="0"/>
              <a:ea typeface="微软雅黑" pitchFamily="34" charset="-122"/>
              <a:cs typeface="+mn-cs"/>
            </a:endParaRPr>
          </a:p>
        </p:txBody>
      </p:sp>
      <p:sp>
        <p:nvSpPr>
          <p:cNvPr id="28" name="TextBox 27"/>
          <p:cNvSpPr txBox="1"/>
          <p:nvPr/>
        </p:nvSpPr>
        <p:spPr>
          <a:xfrm>
            <a:off x="2000250" y="3714750"/>
            <a:ext cx="1500188" cy="338138"/>
          </a:xfrm>
          <a:prstGeom prst="rect">
            <a:avLst/>
          </a:prstGeom>
          <a:noFill/>
        </p:spPr>
        <p:txBody>
          <a:bodyPr>
            <a:spAutoFit/>
          </a:bodyPr>
          <a:lstStyle/>
          <a:p>
            <a:pPr>
              <a:defRPr/>
            </a:pPr>
            <a:r>
              <a:rPr lang="zh-CN" altLang="en-US" sz="1600" b="1" dirty="0">
                <a:latin typeface="+mn-ea"/>
                <a:ea typeface="+mn-ea"/>
                <a:cs typeface="+mn-cs"/>
              </a:rPr>
              <a:t>传媒经营资产</a:t>
            </a:r>
          </a:p>
        </p:txBody>
      </p:sp>
      <p:sp>
        <p:nvSpPr>
          <p:cNvPr id="24599" name="TextBox 28"/>
          <p:cNvSpPr txBox="1">
            <a:spLocks noChangeArrowheads="1"/>
          </p:cNvSpPr>
          <p:nvPr/>
        </p:nvSpPr>
        <p:spPr bwMode="auto">
          <a:xfrm>
            <a:off x="5715000" y="2335213"/>
            <a:ext cx="2643188" cy="307975"/>
          </a:xfrm>
          <a:prstGeom prst="rect">
            <a:avLst/>
          </a:prstGeom>
          <a:noFill/>
          <a:ln w="9525">
            <a:noFill/>
            <a:miter lim="800000"/>
            <a:headEnd/>
            <a:tailEnd/>
          </a:ln>
        </p:spPr>
        <p:txBody>
          <a:bodyPr>
            <a:spAutoFit/>
          </a:bodyPr>
          <a:lstStyle/>
          <a:p>
            <a:r>
              <a:rPr lang="zh-CN" altLang="en-US" sz="1400">
                <a:latin typeface="微软雅黑"/>
              </a:rPr>
              <a:t>资产估值约为</a:t>
            </a:r>
            <a:r>
              <a:rPr lang="en-US" altLang="zh-CN" sz="1400">
                <a:latin typeface="微软雅黑"/>
              </a:rPr>
              <a:t>22</a:t>
            </a:r>
            <a:r>
              <a:rPr lang="zh-CN" altLang="en-US" sz="1400">
                <a:latin typeface="微软雅黑"/>
              </a:rPr>
              <a:t>亿元</a:t>
            </a:r>
            <a:endParaRPr lang="zh-CN" altLang="en-US" sz="1400"/>
          </a:p>
        </p:txBody>
      </p:sp>
      <p:sp>
        <p:nvSpPr>
          <p:cNvPr id="36" name="갈매기형 수장 47"/>
          <p:cNvSpPr/>
          <p:nvPr/>
        </p:nvSpPr>
        <p:spPr bwMode="auto">
          <a:xfrm>
            <a:off x="5532438" y="2857500"/>
            <a:ext cx="182562" cy="214313"/>
          </a:xfrm>
          <a:prstGeom prst="chevr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defRPr/>
            </a:pPr>
            <a:endParaRPr lang="ko-KR" altLang="en-US">
              <a:solidFill>
                <a:schemeClr val="tx1"/>
              </a:solidFill>
            </a:endParaRPr>
          </a:p>
        </p:txBody>
      </p:sp>
      <p:sp>
        <p:nvSpPr>
          <p:cNvPr id="24601" name="TextBox 38"/>
          <p:cNvSpPr txBox="1">
            <a:spLocks noChangeArrowheads="1"/>
          </p:cNvSpPr>
          <p:nvPr/>
        </p:nvSpPr>
        <p:spPr bwMode="auto">
          <a:xfrm>
            <a:off x="5715000" y="2763838"/>
            <a:ext cx="2643188" cy="307975"/>
          </a:xfrm>
          <a:prstGeom prst="rect">
            <a:avLst/>
          </a:prstGeom>
          <a:noFill/>
          <a:ln w="9525">
            <a:noFill/>
            <a:miter lim="800000"/>
            <a:headEnd/>
            <a:tailEnd/>
          </a:ln>
        </p:spPr>
        <p:txBody>
          <a:bodyPr>
            <a:spAutoFit/>
          </a:bodyPr>
          <a:lstStyle/>
          <a:p>
            <a:r>
              <a:rPr lang="zh-CN" altLang="en-US" sz="1400">
                <a:latin typeface="微软雅黑"/>
              </a:rPr>
              <a:t>发行规模约为</a:t>
            </a:r>
            <a:r>
              <a:rPr lang="en-US" altLang="zh-CN" sz="1400">
                <a:latin typeface="微软雅黑"/>
              </a:rPr>
              <a:t>5.23</a:t>
            </a:r>
            <a:r>
              <a:rPr lang="zh-CN" altLang="en-US" sz="1400">
                <a:latin typeface="微软雅黑"/>
              </a:rPr>
              <a:t>亿股</a:t>
            </a:r>
            <a:endParaRPr lang="zh-CN" altLang="en-US" sz="1400"/>
          </a:p>
        </p:txBody>
      </p:sp>
      <p:sp>
        <p:nvSpPr>
          <p:cNvPr id="24602" name="TextBox 39"/>
          <p:cNvSpPr txBox="1">
            <a:spLocks noChangeArrowheads="1"/>
          </p:cNvSpPr>
          <p:nvPr/>
        </p:nvSpPr>
        <p:spPr bwMode="auto">
          <a:xfrm>
            <a:off x="5429250" y="3643313"/>
            <a:ext cx="430213" cy="928687"/>
          </a:xfrm>
          <a:prstGeom prst="rect">
            <a:avLst/>
          </a:prstGeom>
          <a:noFill/>
          <a:ln w="9525">
            <a:noFill/>
            <a:miter lim="800000"/>
            <a:headEnd/>
            <a:tailEnd/>
          </a:ln>
        </p:spPr>
        <p:txBody>
          <a:bodyPr vert="eaVert">
            <a:spAutoFit/>
          </a:bodyPr>
          <a:lstStyle/>
          <a:p>
            <a:r>
              <a:rPr lang="zh-CN" altLang="en-US" sz="1600" b="1">
                <a:latin typeface="微软雅黑"/>
              </a:rPr>
              <a:t>华智控股</a:t>
            </a:r>
            <a:endParaRPr lang="zh-CN" altLang="en-US" sz="1600" b="1"/>
          </a:p>
        </p:txBody>
      </p:sp>
      <p:sp>
        <p:nvSpPr>
          <p:cNvPr id="42" name="圆角矩形 41"/>
          <p:cNvSpPr/>
          <p:nvPr/>
        </p:nvSpPr>
        <p:spPr>
          <a:xfrm>
            <a:off x="6143625" y="3286125"/>
            <a:ext cx="1643063" cy="428625"/>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3" name="右箭头 42"/>
          <p:cNvSpPr/>
          <p:nvPr/>
        </p:nvSpPr>
        <p:spPr>
          <a:xfrm rot="5400000">
            <a:off x="6815138" y="3900487"/>
            <a:ext cx="287338" cy="201613"/>
          </a:xfrm>
          <a:prstGeom prst="righ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24605" name="TextBox 43"/>
          <p:cNvSpPr txBox="1">
            <a:spLocks noChangeArrowheads="1"/>
          </p:cNvSpPr>
          <p:nvPr/>
        </p:nvSpPr>
        <p:spPr bwMode="auto">
          <a:xfrm>
            <a:off x="6143625" y="3357563"/>
            <a:ext cx="1643063" cy="307975"/>
          </a:xfrm>
          <a:prstGeom prst="rect">
            <a:avLst/>
          </a:prstGeom>
          <a:noFill/>
          <a:ln w="9525">
            <a:noFill/>
            <a:miter lim="800000"/>
            <a:headEnd/>
            <a:tailEnd/>
          </a:ln>
        </p:spPr>
        <p:txBody>
          <a:bodyPr>
            <a:spAutoFit/>
          </a:bodyPr>
          <a:lstStyle/>
          <a:p>
            <a:r>
              <a:rPr lang="zh-CN" altLang="en-US" sz="1400">
                <a:latin typeface="微软雅黑"/>
              </a:rPr>
              <a:t>仪器仪表制造企业</a:t>
            </a:r>
            <a:endParaRPr lang="zh-CN" altLang="en-US" sz="1400"/>
          </a:p>
        </p:txBody>
      </p:sp>
      <p:sp>
        <p:nvSpPr>
          <p:cNvPr id="45" name="圆角矩形 44"/>
          <p:cNvSpPr/>
          <p:nvPr/>
        </p:nvSpPr>
        <p:spPr>
          <a:xfrm>
            <a:off x="5857875" y="4357688"/>
            <a:ext cx="2286000" cy="62865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4607" name="TextBox 45"/>
          <p:cNvSpPr txBox="1">
            <a:spLocks noChangeArrowheads="1"/>
          </p:cNvSpPr>
          <p:nvPr/>
        </p:nvSpPr>
        <p:spPr bwMode="auto">
          <a:xfrm>
            <a:off x="5894388" y="4429125"/>
            <a:ext cx="2286000" cy="523875"/>
          </a:xfrm>
          <a:prstGeom prst="rect">
            <a:avLst/>
          </a:prstGeom>
          <a:noFill/>
          <a:ln w="9525">
            <a:noFill/>
            <a:miter lim="800000"/>
            <a:headEnd/>
            <a:tailEnd/>
          </a:ln>
        </p:spPr>
        <p:txBody>
          <a:bodyPr>
            <a:spAutoFit/>
          </a:bodyPr>
          <a:lstStyle/>
          <a:p>
            <a:pPr algn="ctr"/>
            <a:r>
              <a:rPr lang="zh-CN" altLang="en-US" sz="1400">
                <a:latin typeface="微软雅黑"/>
              </a:rPr>
              <a:t>居国内前列的综合性</a:t>
            </a:r>
            <a:endParaRPr lang="en-US" altLang="zh-CN" sz="1400">
              <a:latin typeface="微软雅黑"/>
            </a:endParaRPr>
          </a:p>
          <a:p>
            <a:pPr algn="ctr"/>
            <a:r>
              <a:rPr lang="zh-CN" altLang="en-US" sz="1400">
                <a:latin typeface="微软雅黑"/>
              </a:rPr>
              <a:t>文化传媒上市公司</a:t>
            </a:r>
            <a:endParaRPr lang="zh-CN" altLang="en-US" sz="1400"/>
          </a:p>
        </p:txBody>
      </p:sp>
      <p:sp>
        <p:nvSpPr>
          <p:cNvPr id="24608" name="TextBox 47"/>
          <p:cNvSpPr txBox="1">
            <a:spLocks noChangeArrowheads="1"/>
          </p:cNvSpPr>
          <p:nvPr/>
        </p:nvSpPr>
        <p:spPr bwMode="auto">
          <a:xfrm>
            <a:off x="5845175" y="3214688"/>
            <a:ext cx="369888" cy="938212"/>
          </a:xfrm>
          <a:prstGeom prst="rect">
            <a:avLst/>
          </a:prstGeom>
          <a:noFill/>
          <a:ln w="9525">
            <a:noFill/>
            <a:miter lim="800000"/>
            <a:headEnd/>
            <a:tailEnd/>
          </a:ln>
        </p:spPr>
        <p:txBody>
          <a:bodyPr vert="eaVert">
            <a:spAutoFit/>
          </a:bodyPr>
          <a:lstStyle/>
          <a:p>
            <a:r>
              <a:rPr lang="zh-CN" altLang="en-US" sz="1200" b="1"/>
              <a:t>交易前</a:t>
            </a:r>
          </a:p>
        </p:txBody>
      </p:sp>
      <p:sp>
        <p:nvSpPr>
          <p:cNvPr id="24609" name="TextBox 48"/>
          <p:cNvSpPr txBox="1">
            <a:spLocks noChangeArrowheads="1"/>
          </p:cNvSpPr>
          <p:nvPr/>
        </p:nvSpPr>
        <p:spPr bwMode="auto">
          <a:xfrm>
            <a:off x="8131175" y="4286250"/>
            <a:ext cx="369888" cy="642938"/>
          </a:xfrm>
          <a:prstGeom prst="rect">
            <a:avLst/>
          </a:prstGeom>
          <a:noFill/>
          <a:ln w="9525">
            <a:noFill/>
            <a:miter lim="800000"/>
            <a:headEnd/>
            <a:tailEnd/>
          </a:ln>
        </p:spPr>
        <p:txBody>
          <a:bodyPr vert="eaVert">
            <a:spAutoFit/>
          </a:bodyPr>
          <a:lstStyle/>
          <a:p>
            <a:r>
              <a:rPr lang="zh-CN" altLang="en-US" sz="1200" b="1"/>
              <a:t>交易后</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p:cNvSpPr>
            <a:spLocks noGrp="1"/>
          </p:cNvSpPr>
          <p:nvPr>
            <p:ph type="dt" sz="quarter" idx="10"/>
          </p:nvPr>
        </p:nvSpPr>
        <p:spPr/>
        <p:txBody>
          <a:bodyPr/>
          <a:lstStyle/>
          <a:p>
            <a:pPr>
              <a:defRPr/>
            </a:pPr>
            <a:fld id="{6F44FB70-BAB4-4470-977B-FB9D94862813}" type="datetime1">
              <a:rPr lang="zh-CN" altLang="en-US" smtClean="0"/>
              <a:pPr>
                <a:defRPr/>
              </a:pPr>
              <a:t>2014-5-23</a:t>
            </a:fld>
            <a:endParaRPr lang="zh-CN" altLang="en-US" sz="1800">
              <a:solidFill>
                <a:schemeClr val="tx1"/>
              </a:solidFill>
              <a:ea typeface="宋体" pitchFamily="2" charset="-122"/>
            </a:endParaRPr>
          </a:p>
        </p:txBody>
      </p:sp>
      <p:sp>
        <p:nvSpPr>
          <p:cNvPr id="7" name="矩形 6"/>
          <p:cNvSpPr/>
          <p:nvPr/>
        </p:nvSpPr>
        <p:spPr>
          <a:xfrm>
            <a:off x="-107950" y="2317750"/>
            <a:ext cx="9396413" cy="1079500"/>
          </a:xfrm>
          <a:prstGeom prst="rect">
            <a:avLst/>
          </a:prstGeom>
          <a:solidFill>
            <a:schemeClr val="bg1">
              <a:lumMod val="5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4000" b="1" dirty="0">
                <a:solidFill>
                  <a:schemeClr val="tx1"/>
                </a:solidFill>
              </a:rPr>
              <a:t>新媒体集群</a:t>
            </a:r>
          </a:p>
        </p:txBody>
      </p:sp>
      <p:pic>
        <p:nvPicPr>
          <p:cNvPr id="26627" name="Picture 2"/>
          <p:cNvPicPr>
            <a:picLocks noChangeAspect="1" noChangeArrowheads="1"/>
          </p:cNvPicPr>
          <p:nvPr/>
        </p:nvPicPr>
        <p:blipFill>
          <a:blip r:embed="rId2"/>
          <a:srcRect/>
          <a:stretch>
            <a:fillRect/>
          </a:stretch>
        </p:blipFill>
        <p:spPr bwMode="auto">
          <a:xfrm>
            <a:off x="8067675" y="20638"/>
            <a:ext cx="1073150" cy="1274762"/>
          </a:xfrm>
          <a:prstGeom prst="rect">
            <a:avLst/>
          </a:prstGeom>
          <a:noFill/>
          <a:ln w="9525">
            <a:noFill/>
            <a:miter lim="800000"/>
            <a:headEnd/>
            <a:tailEnd/>
          </a:ln>
        </p:spPr>
      </p:pic>
      <p:pic>
        <p:nvPicPr>
          <p:cNvPr id="26628" name="Picture 3"/>
          <p:cNvPicPr>
            <a:picLocks noChangeAspect="1" noChangeArrowheads="1"/>
          </p:cNvPicPr>
          <p:nvPr/>
        </p:nvPicPr>
        <p:blipFill>
          <a:blip r:embed="rId3"/>
          <a:srcRect/>
          <a:stretch>
            <a:fillRect/>
          </a:stretch>
        </p:blipFill>
        <p:spPr bwMode="auto">
          <a:xfrm>
            <a:off x="-150813" y="3411538"/>
            <a:ext cx="9291638" cy="182562"/>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Calibri"/>
        <a:ea typeface="方正综艺简体"/>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3.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4.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5.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6.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157256410</TotalTime>
  <Pages>0</Pages>
  <Words>4631</Words>
  <Characters>0</Characters>
  <Application>Microsoft Office PowerPoint</Application>
  <DocSecurity>0</DocSecurity>
  <PresentationFormat>全屏显示(16:10)</PresentationFormat>
  <Lines>0</Lines>
  <Paragraphs>260</Paragraphs>
  <Slides>33</Slides>
  <Notes>7</Notes>
  <HiddenSlides>0</HiddenSlides>
  <MMClips>0</MMClips>
  <ScaleCrop>false</ScaleCrop>
  <HeadingPairs>
    <vt:vector size="6" baseType="variant">
      <vt:variant>
        <vt:lpstr>已用的字体</vt:lpstr>
      </vt:variant>
      <vt:variant>
        <vt:i4>6</vt:i4>
      </vt:variant>
      <vt:variant>
        <vt:lpstr>演示文稿设计模板</vt:lpstr>
      </vt:variant>
      <vt:variant>
        <vt:i4>1</vt:i4>
      </vt:variant>
      <vt:variant>
        <vt:lpstr>幻灯片标题</vt:lpstr>
      </vt:variant>
      <vt:variant>
        <vt:i4>33</vt:i4>
      </vt:variant>
    </vt:vector>
  </HeadingPairs>
  <TitlesOfParts>
    <vt:vector size="40" baseType="lpstr">
      <vt:lpstr>Arial</vt:lpstr>
      <vt:lpstr>微软雅黑</vt:lpstr>
      <vt:lpstr>Calibri</vt:lpstr>
      <vt:lpstr>方正综艺简体</vt:lpstr>
      <vt:lpstr>宋体</vt:lpstr>
      <vt:lpstr>Wingdings</vt: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vector>
  </TitlesOfParts>
  <LinksUpToDate>false</LinksUpToDate>
  <CharactersWithSpaces>0</CharactersWithSpaces>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王琳</dc:creator>
  <cp:lastModifiedBy>翁若川</cp:lastModifiedBy>
  <cp:revision>179</cp:revision>
  <cp:lastPrinted>2014-05-22T04:50:04Z</cp:lastPrinted>
  <dcterms:created xsi:type="dcterms:W3CDTF">2012-04-06T13:01:00Z</dcterms:created>
  <dcterms:modified xsi:type="dcterms:W3CDTF">2014-05-23T02:19:49Z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2052-6.6.0.2877</vt:lpwstr>
  </property>
</Properties>
</file>