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sldIdLst>
    <p:sldId id="277" r:id="rId3"/>
    <p:sldId id="312" r:id="rId4"/>
    <p:sldId id="377" r:id="rId5"/>
    <p:sldId id="378" r:id="rId6"/>
    <p:sldId id="379" r:id="rId7"/>
    <p:sldId id="387" r:id="rId8"/>
    <p:sldId id="381" r:id="rId9"/>
    <p:sldId id="389" r:id="rId10"/>
    <p:sldId id="382" r:id="rId11"/>
    <p:sldId id="383" r:id="rId12"/>
    <p:sldId id="306" r:id="rId13"/>
    <p:sldId id="366" r:id="rId14"/>
    <p:sldId id="376" r:id="rId15"/>
    <p:sldId id="357" r:id="rId16"/>
    <p:sldId id="358" r:id="rId17"/>
    <p:sldId id="359" r:id="rId18"/>
    <p:sldId id="362" r:id="rId19"/>
    <p:sldId id="356" r:id="rId20"/>
    <p:sldId id="355" r:id="rId21"/>
    <p:sldId id="361" r:id="rId22"/>
    <p:sldId id="384" r:id="rId23"/>
    <p:sldId id="385" r:id="rId24"/>
    <p:sldId id="386" r:id="rId25"/>
    <p:sldId id="287" r:id="rId26"/>
    <p:sldId id="367" r:id="rId27"/>
    <p:sldId id="368" r:id="rId28"/>
    <p:sldId id="370" r:id="rId29"/>
    <p:sldId id="369" r:id="rId30"/>
    <p:sldId id="371" r:id="rId31"/>
    <p:sldId id="300" r:id="rId32"/>
  </p:sldIdLst>
  <p:sldSz cx="12192000" cy="6858000"/>
  <p:notesSz cx="6669088"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orient="horz" pos="2160">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2B0CC"/>
    <a:srgbClr val="4D8FB7"/>
    <a:srgbClr val="314865"/>
    <a:srgbClr val="8E8E8E"/>
    <a:srgbClr val="666666"/>
    <a:srgbClr val="E2E9E9"/>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674" autoAdjust="0"/>
    <p:restoredTop sz="94660" autoAdjust="0"/>
  </p:normalViewPr>
  <p:slideViewPr>
    <p:cSldViewPr snapToGrid="0">
      <p:cViewPr varScale="1">
        <p:scale>
          <a:sx n="70" d="100"/>
          <a:sy n="70" d="100"/>
        </p:scale>
        <p:origin x="-79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02A93A-779A-4853-A38A-2DED43CA974D}"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zh-CN" altLang="en-US"/>
        </a:p>
      </dgm:t>
    </dgm:pt>
    <dgm:pt modelId="{71A50C6E-0031-4017-B16C-C85323CFAFED}">
      <dgm:prSet phldrT="[文本]"/>
      <dgm:spPr/>
      <dgm:t>
        <a:bodyPr/>
        <a:lstStyle/>
        <a:p>
          <a:r>
            <a:rPr lang="zh-CN" dirty="0" smtClean="0">
              <a:latin typeface="黑体" pitchFamily="49" charset="-122"/>
              <a:ea typeface="黑体" pitchFamily="49" charset="-122"/>
            </a:rPr>
            <a:t>丰汇租赁开展融资租赁业务的自有资金来自于公司股东缴付的注册资本，目前公司注册资本为</a:t>
          </a:r>
          <a:r>
            <a:rPr lang="en-US" dirty="0" smtClean="0">
              <a:latin typeface="黑体" pitchFamily="49" charset="-122"/>
              <a:ea typeface="黑体" pitchFamily="49" charset="-122"/>
            </a:rPr>
            <a:t>20</a:t>
          </a:r>
          <a:r>
            <a:rPr lang="zh-CN" dirty="0" smtClean="0">
              <a:latin typeface="黑体" pitchFamily="49" charset="-122"/>
              <a:ea typeface="黑体" pitchFamily="49" charset="-122"/>
            </a:rPr>
            <a:t>亿元人民币，此外自有资金还包括公司盈余留存的资金。</a:t>
          </a:r>
          <a:endParaRPr lang="zh-CN" altLang="en-US" b="0" dirty="0">
            <a:latin typeface="黑体" pitchFamily="49" charset="-122"/>
            <a:ea typeface="黑体" pitchFamily="49" charset="-122"/>
          </a:endParaRPr>
        </a:p>
      </dgm:t>
    </dgm:pt>
    <dgm:pt modelId="{1D942E82-9B6A-4694-92D3-698D490E7DC6}" type="parTrans" cxnId="{11C36072-B0AB-4393-9F89-015019DD22E1}">
      <dgm:prSet/>
      <dgm:spPr/>
      <dgm:t>
        <a:bodyPr/>
        <a:lstStyle/>
        <a:p>
          <a:endParaRPr lang="zh-CN" altLang="en-US" b="0">
            <a:latin typeface="黑体" pitchFamily="49" charset="-122"/>
            <a:ea typeface="黑体" pitchFamily="49" charset="-122"/>
          </a:endParaRPr>
        </a:p>
      </dgm:t>
    </dgm:pt>
    <dgm:pt modelId="{352CFD4E-C4F9-4160-84C3-DC220D2F21C2}" type="sibTrans" cxnId="{11C36072-B0AB-4393-9F89-015019DD22E1}">
      <dgm:prSet/>
      <dgm:spPr/>
      <dgm:t>
        <a:bodyPr/>
        <a:lstStyle/>
        <a:p>
          <a:endParaRPr lang="zh-CN" altLang="en-US" b="0">
            <a:latin typeface="黑体" pitchFamily="49" charset="-122"/>
            <a:ea typeface="黑体" pitchFamily="49" charset="-122"/>
          </a:endParaRPr>
        </a:p>
      </dgm:t>
    </dgm:pt>
    <dgm:pt modelId="{61A0FE41-8E4B-43EC-9BA9-BA5364778103}">
      <dgm:prSet phldrT="[文本]"/>
      <dgm:spPr/>
      <dgm:t>
        <a:bodyPr/>
        <a:lstStyle/>
        <a:p>
          <a:r>
            <a:rPr lang="zh-CN" dirty="0" smtClean="0">
              <a:latin typeface="黑体" pitchFamily="49" charset="-122"/>
              <a:ea typeface="黑体" pitchFamily="49" charset="-122"/>
            </a:rPr>
            <a:t>丰汇租赁在开展融资租赁业务时，将部分融资租赁项目的未来租金收益权转予银行，并从银行取得应收账款保理贷款。银行保理贷款业务可加速丰汇租赁的资金回笼，提高自有资金周转率，利用杠杆效应撬动融资租赁业务规模。</a:t>
          </a:r>
          <a:endParaRPr lang="zh-CN" altLang="en-US" b="0" dirty="0">
            <a:latin typeface="黑体" pitchFamily="49" charset="-122"/>
            <a:ea typeface="黑体" pitchFamily="49" charset="-122"/>
          </a:endParaRPr>
        </a:p>
      </dgm:t>
    </dgm:pt>
    <dgm:pt modelId="{67E3AF18-CAF4-4CD7-B7BE-25DDF066D262}" type="parTrans" cxnId="{2C81BC84-4CD1-4E84-A87C-CC2DE4128742}">
      <dgm:prSet/>
      <dgm:spPr/>
      <dgm:t>
        <a:bodyPr/>
        <a:lstStyle/>
        <a:p>
          <a:endParaRPr lang="zh-CN" altLang="en-US" b="0">
            <a:latin typeface="黑体" pitchFamily="49" charset="-122"/>
            <a:ea typeface="黑体" pitchFamily="49" charset="-122"/>
          </a:endParaRPr>
        </a:p>
      </dgm:t>
    </dgm:pt>
    <dgm:pt modelId="{9B705612-EA17-482C-9702-5554DB8B927D}" type="sibTrans" cxnId="{2C81BC84-4CD1-4E84-A87C-CC2DE4128742}">
      <dgm:prSet/>
      <dgm:spPr/>
      <dgm:t>
        <a:bodyPr/>
        <a:lstStyle/>
        <a:p>
          <a:endParaRPr lang="zh-CN" altLang="en-US" b="0">
            <a:latin typeface="黑体" pitchFamily="49" charset="-122"/>
            <a:ea typeface="黑体" pitchFamily="49" charset="-122"/>
          </a:endParaRPr>
        </a:p>
      </dgm:t>
    </dgm:pt>
    <dgm:pt modelId="{627CF0D3-18B7-4FCE-AB02-27A60C3D5BF3}">
      <dgm:prSet phldrT="[文本]"/>
      <dgm:spPr/>
      <dgm:t>
        <a:bodyPr/>
        <a:lstStyle/>
        <a:p>
          <a:r>
            <a:rPr lang="zh-CN" dirty="0" smtClean="0">
              <a:latin typeface="黑体" pitchFamily="49" charset="-122"/>
              <a:ea typeface="黑体" pitchFamily="49" charset="-122"/>
            </a:rPr>
            <a:t>丰汇租赁同</a:t>
          </a:r>
          <a:r>
            <a:rPr lang="zh-CN" altLang="en-US" dirty="0" smtClean="0">
              <a:latin typeface="黑体" pitchFamily="49" charset="-122"/>
              <a:ea typeface="黑体" pitchFamily="49" charset="-122"/>
            </a:rPr>
            <a:t>中融</a:t>
          </a:r>
          <a:r>
            <a:rPr lang="zh-CN" dirty="0" smtClean="0">
              <a:latin typeface="黑体" pitchFamily="49" charset="-122"/>
              <a:ea typeface="黑体" pitchFamily="49" charset="-122"/>
            </a:rPr>
            <a:t>信托</a:t>
          </a:r>
          <a:r>
            <a:rPr lang="zh-CN" altLang="en-US" dirty="0" smtClean="0">
              <a:latin typeface="黑体" pitchFamily="49" charset="-122"/>
              <a:ea typeface="黑体" pitchFamily="49" charset="-122"/>
            </a:rPr>
            <a:t>、财通资管</a:t>
          </a:r>
          <a:r>
            <a:rPr lang="zh-CN" dirty="0" smtClean="0">
              <a:latin typeface="黑体" pitchFamily="49" charset="-122"/>
              <a:ea typeface="黑体" pitchFamily="49" charset="-122"/>
            </a:rPr>
            <a:t>等非银行金融机构合作，通过设立信托计划和资产管理计划向投资者募集资金，并用丰汇租赁的融资租赁项目未来租金收入或者委托贷款项目未来利息收入作为偿还资金来源</a:t>
          </a:r>
          <a:r>
            <a:rPr lang="zh-CN" altLang="en-US" dirty="0" smtClean="0">
              <a:latin typeface="黑体" pitchFamily="49" charset="-122"/>
              <a:ea typeface="黑体" pitchFamily="49" charset="-122"/>
            </a:rPr>
            <a:t>。</a:t>
          </a:r>
          <a:endParaRPr lang="zh-CN" altLang="en-US" b="0" dirty="0">
            <a:latin typeface="黑体" pitchFamily="49" charset="-122"/>
            <a:ea typeface="黑体" pitchFamily="49" charset="-122"/>
          </a:endParaRPr>
        </a:p>
      </dgm:t>
    </dgm:pt>
    <dgm:pt modelId="{C0D0E4C6-E4CF-4D71-8736-9E49A5F2F5FE}" type="parTrans" cxnId="{12A9918E-17F7-4B4A-9554-96665B1C9D50}">
      <dgm:prSet/>
      <dgm:spPr/>
      <dgm:t>
        <a:bodyPr/>
        <a:lstStyle/>
        <a:p>
          <a:endParaRPr lang="zh-CN" altLang="en-US" b="0">
            <a:latin typeface="黑体" pitchFamily="49" charset="-122"/>
            <a:ea typeface="黑体" pitchFamily="49" charset="-122"/>
          </a:endParaRPr>
        </a:p>
      </dgm:t>
    </dgm:pt>
    <dgm:pt modelId="{26888A6E-32D6-470B-924C-76DEBD8E5F10}" type="sibTrans" cxnId="{12A9918E-17F7-4B4A-9554-96665B1C9D50}">
      <dgm:prSet/>
      <dgm:spPr/>
      <dgm:t>
        <a:bodyPr/>
        <a:lstStyle/>
        <a:p>
          <a:endParaRPr lang="zh-CN" altLang="en-US" b="0">
            <a:latin typeface="黑体" pitchFamily="49" charset="-122"/>
            <a:ea typeface="黑体" pitchFamily="49" charset="-122"/>
          </a:endParaRPr>
        </a:p>
      </dgm:t>
    </dgm:pt>
    <dgm:pt modelId="{92D4B39F-CCEA-4D6D-BF5F-32BFDFADC4C7}" type="pres">
      <dgm:prSet presAssocID="{FD02A93A-779A-4853-A38A-2DED43CA974D}" presName="Name0" presStyleCnt="0">
        <dgm:presLayoutVars>
          <dgm:chMax val="7"/>
          <dgm:chPref val="7"/>
          <dgm:dir/>
        </dgm:presLayoutVars>
      </dgm:prSet>
      <dgm:spPr/>
      <dgm:t>
        <a:bodyPr/>
        <a:lstStyle/>
        <a:p>
          <a:endParaRPr lang="zh-CN" altLang="en-US"/>
        </a:p>
      </dgm:t>
    </dgm:pt>
    <dgm:pt modelId="{D8C0D8F8-D2E2-445B-867F-835DB8D0AE7E}" type="pres">
      <dgm:prSet presAssocID="{FD02A93A-779A-4853-A38A-2DED43CA974D}" presName="Name1" presStyleCnt="0"/>
      <dgm:spPr/>
      <dgm:t>
        <a:bodyPr/>
        <a:lstStyle/>
        <a:p>
          <a:endParaRPr lang="zh-CN" altLang="en-US"/>
        </a:p>
      </dgm:t>
    </dgm:pt>
    <dgm:pt modelId="{48765B08-D024-4216-808D-7C29C3594472}" type="pres">
      <dgm:prSet presAssocID="{FD02A93A-779A-4853-A38A-2DED43CA974D}" presName="cycle" presStyleCnt="0"/>
      <dgm:spPr/>
      <dgm:t>
        <a:bodyPr/>
        <a:lstStyle/>
        <a:p>
          <a:endParaRPr lang="zh-CN" altLang="en-US"/>
        </a:p>
      </dgm:t>
    </dgm:pt>
    <dgm:pt modelId="{31DE6EF7-5001-4A26-99B2-AE11235F6747}" type="pres">
      <dgm:prSet presAssocID="{FD02A93A-779A-4853-A38A-2DED43CA974D}" presName="srcNode" presStyleLbl="node1" presStyleIdx="0" presStyleCnt="3"/>
      <dgm:spPr/>
      <dgm:t>
        <a:bodyPr/>
        <a:lstStyle/>
        <a:p>
          <a:endParaRPr lang="zh-CN" altLang="en-US"/>
        </a:p>
      </dgm:t>
    </dgm:pt>
    <dgm:pt modelId="{29BF2258-1F7F-41D6-B2F9-1D93B74C8813}" type="pres">
      <dgm:prSet presAssocID="{FD02A93A-779A-4853-A38A-2DED43CA974D}" presName="conn" presStyleLbl="parChTrans1D2" presStyleIdx="0" presStyleCnt="1"/>
      <dgm:spPr/>
      <dgm:t>
        <a:bodyPr/>
        <a:lstStyle/>
        <a:p>
          <a:endParaRPr lang="zh-CN" altLang="en-US"/>
        </a:p>
      </dgm:t>
    </dgm:pt>
    <dgm:pt modelId="{1AC1AA74-D84A-4B52-839C-205AC27D8B9C}" type="pres">
      <dgm:prSet presAssocID="{FD02A93A-779A-4853-A38A-2DED43CA974D}" presName="extraNode" presStyleLbl="node1" presStyleIdx="0" presStyleCnt="3"/>
      <dgm:spPr/>
      <dgm:t>
        <a:bodyPr/>
        <a:lstStyle/>
        <a:p>
          <a:endParaRPr lang="zh-CN" altLang="en-US"/>
        </a:p>
      </dgm:t>
    </dgm:pt>
    <dgm:pt modelId="{75DCC86F-1467-423C-A222-B91CD2B5872C}" type="pres">
      <dgm:prSet presAssocID="{FD02A93A-779A-4853-A38A-2DED43CA974D}" presName="dstNode" presStyleLbl="node1" presStyleIdx="0" presStyleCnt="3"/>
      <dgm:spPr/>
      <dgm:t>
        <a:bodyPr/>
        <a:lstStyle/>
        <a:p>
          <a:endParaRPr lang="zh-CN" altLang="en-US"/>
        </a:p>
      </dgm:t>
    </dgm:pt>
    <dgm:pt modelId="{12139628-B4A4-452F-A75D-AC5A608B45EA}" type="pres">
      <dgm:prSet presAssocID="{71A50C6E-0031-4017-B16C-C85323CFAFED}" presName="text_1" presStyleLbl="node1" presStyleIdx="0" presStyleCnt="3">
        <dgm:presLayoutVars>
          <dgm:bulletEnabled val="1"/>
        </dgm:presLayoutVars>
      </dgm:prSet>
      <dgm:spPr/>
      <dgm:t>
        <a:bodyPr/>
        <a:lstStyle/>
        <a:p>
          <a:endParaRPr lang="zh-CN" altLang="en-US"/>
        </a:p>
      </dgm:t>
    </dgm:pt>
    <dgm:pt modelId="{0A2E4813-E64A-4336-ACD7-DE05E6EBF152}" type="pres">
      <dgm:prSet presAssocID="{71A50C6E-0031-4017-B16C-C85323CFAFED}" presName="accent_1" presStyleCnt="0"/>
      <dgm:spPr/>
      <dgm:t>
        <a:bodyPr/>
        <a:lstStyle/>
        <a:p>
          <a:endParaRPr lang="zh-CN" altLang="en-US"/>
        </a:p>
      </dgm:t>
    </dgm:pt>
    <dgm:pt modelId="{E259409D-835C-482B-9FC9-4FE5CCF4F217}" type="pres">
      <dgm:prSet presAssocID="{71A50C6E-0031-4017-B16C-C85323CFAFED}" presName="accentRepeatNode" presStyleLbl="solidFgAcc1" presStyleIdx="0" presStyleCnt="3"/>
      <dgm:spPr/>
      <dgm:t>
        <a:bodyPr/>
        <a:lstStyle/>
        <a:p>
          <a:endParaRPr lang="zh-CN" altLang="en-US"/>
        </a:p>
      </dgm:t>
    </dgm:pt>
    <dgm:pt modelId="{F5B27448-6D54-49D9-9198-7EC40432BED7}" type="pres">
      <dgm:prSet presAssocID="{61A0FE41-8E4B-43EC-9BA9-BA5364778103}" presName="text_2" presStyleLbl="node1" presStyleIdx="1" presStyleCnt="3">
        <dgm:presLayoutVars>
          <dgm:bulletEnabled val="1"/>
        </dgm:presLayoutVars>
      </dgm:prSet>
      <dgm:spPr/>
      <dgm:t>
        <a:bodyPr/>
        <a:lstStyle/>
        <a:p>
          <a:endParaRPr lang="zh-CN" altLang="en-US"/>
        </a:p>
      </dgm:t>
    </dgm:pt>
    <dgm:pt modelId="{5F3527ED-E121-428B-B4DE-59DB8A4D0C77}" type="pres">
      <dgm:prSet presAssocID="{61A0FE41-8E4B-43EC-9BA9-BA5364778103}" presName="accent_2" presStyleCnt="0"/>
      <dgm:spPr/>
    </dgm:pt>
    <dgm:pt modelId="{A8C3915C-B89A-4502-A22B-7BE7679F6FF1}" type="pres">
      <dgm:prSet presAssocID="{61A0FE41-8E4B-43EC-9BA9-BA5364778103}" presName="accentRepeatNode" presStyleLbl="solidFgAcc1" presStyleIdx="1" presStyleCnt="3" custLinFactNeighborX="-1762" custLinFactNeighborY="-1334"/>
      <dgm:spPr/>
      <dgm:t>
        <a:bodyPr/>
        <a:lstStyle/>
        <a:p>
          <a:endParaRPr lang="zh-CN" altLang="en-US"/>
        </a:p>
      </dgm:t>
    </dgm:pt>
    <dgm:pt modelId="{3626FA58-708F-46A2-BEBD-F8FAE8016139}" type="pres">
      <dgm:prSet presAssocID="{627CF0D3-18B7-4FCE-AB02-27A60C3D5BF3}" presName="text_3" presStyleLbl="node1" presStyleIdx="2" presStyleCnt="3">
        <dgm:presLayoutVars>
          <dgm:bulletEnabled val="1"/>
        </dgm:presLayoutVars>
      </dgm:prSet>
      <dgm:spPr/>
      <dgm:t>
        <a:bodyPr/>
        <a:lstStyle/>
        <a:p>
          <a:endParaRPr lang="zh-CN" altLang="en-US"/>
        </a:p>
      </dgm:t>
    </dgm:pt>
    <dgm:pt modelId="{9619A044-ADC1-4A96-89B5-7E327C9EFD1C}" type="pres">
      <dgm:prSet presAssocID="{627CF0D3-18B7-4FCE-AB02-27A60C3D5BF3}" presName="accent_3" presStyleCnt="0"/>
      <dgm:spPr/>
    </dgm:pt>
    <dgm:pt modelId="{9AACC6F7-6FFE-4ED1-AB92-A66E0B779004}" type="pres">
      <dgm:prSet presAssocID="{627CF0D3-18B7-4FCE-AB02-27A60C3D5BF3}" presName="accentRepeatNode" presStyleLbl="solidFgAcc1" presStyleIdx="2" presStyleCnt="3"/>
      <dgm:spPr/>
      <dgm:t>
        <a:bodyPr/>
        <a:lstStyle/>
        <a:p>
          <a:endParaRPr lang="zh-CN" altLang="en-US"/>
        </a:p>
      </dgm:t>
    </dgm:pt>
  </dgm:ptLst>
  <dgm:cxnLst>
    <dgm:cxn modelId="{12A9918E-17F7-4B4A-9554-96665B1C9D50}" srcId="{FD02A93A-779A-4853-A38A-2DED43CA974D}" destId="{627CF0D3-18B7-4FCE-AB02-27A60C3D5BF3}" srcOrd="2" destOrd="0" parTransId="{C0D0E4C6-E4CF-4D71-8736-9E49A5F2F5FE}" sibTransId="{26888A6E-32D6-470B-924C-76DEBD8E5F10}"/>
    <dgm:cxn modelId="{2C81BC84-4CD1-4E84-A87C-CC2DE4128742}" srcId="{FD02A93A-779A-4853-A38A-2DED43CA974D}" destId="{61A0FE41-8E4B-43EC-9BA9-BA5364778103}" srcOrd="1" destOrd="0" parTransId="{67E3AF18-CAF4-4CD7-B7BE-25DDF066D262}" sibTransId="{9B705612-EA17-482C-9702-5554DB8B927D}"/>
    <dgm:cxn modelId="{696D8337-B8B8-4131-91DB-11647DD99932}" type="presOf" srcId="{FD02A93A-779A-4853-A38A-2DED43CA974D}" destId="{92D4B39F-CCEA-4D6D-BF5F-32BFDFADC4C7}" srcOrd="0" destOrd="0" presId="urn:microsoft.com/office/officeart/2008/layout/VerticalCurvedList"/>
    <dgm:cxn modelId="{11C36072-B0AB-4393-9F89-015019DD22E1}" srcId="{FD02A93A-779A-4853-A38A-2DED43CA974D}" destId="{71A50C6E-0031-4017-B16C-C85323CFAFED}" srcOrd="0" destOrd="0" parTransId="{1D942E82-9B6A-4694-92D3-698D490E7DC6}" sibTransId="{352CFD4E-C4F9-4160-84C3-DC220D2F21C2}"/>
    <dgm:cxn modelId="{B0CDA5C1-C895-4F6E-944C-071CBDD9D51D}" type="presOf" srcId="{627CF0D3-18B7-4FCE-AB02-27A60C3D5BF3}" destId="{3626FA58-708F-46A2-BEBD-F8FAE8016139}" srcOrd="0" destOrd="0" presId="urn:microsoft.com/office/officeart/2008/layout/VerticalCurvedList"/>
    <dgm:cxn modelId="{1AEB8360-C381-4F81-A973-6271774F8508}" type="presOf" srcId="{61A0FE41-8E4B-43EC-9BA9-BA5364778103}" destId="{F5B27448-6D54-49D9-9198-7EC40432BED7}" srcOrd="0" destOrd="0" presId="urn:microsoft.com/office/officeart/2008/layout/VerticalCurvedList"/>
    <dgm:cxn modelId="{B3820128-2E21-47C7-9F58-BF861021EDEE}" type="presOf" srcId="{71A50C6E-0031-4017-B16C-C85323CFAFED}" destId="{12139628-B4A4-452F-A75D-AC5A608B45EA}" srcOrd="0" destOrd="0" presId="urn:microsoft.com/office/officeart/2008/layout/VerticalCurvedList"/>
    <dgm:cxn modelId="{8D65F6F9-484A-45CF-86EC-1ACDD4C64B0A}" type="presOf" srcId="{352CFD4E-C4F9-4160-84C3-DC220D2F21C2}" destId="{29BF2258-1F7F-41D6-B2F9-1D93B74C8813}" srcOrd="0" destOrd="0" presId="urn:microsoft.com/office/officeart/2008/layout/VerticalCurvedList"/>
    <dgm:cxn modelId="{40366222-0410-4C25-89D4-67278A46C3F5}" type="presParOf" srcId="{92D4B39F-CCEA-4D6D-BF5F-32BFDFADC4C7}" destId="{D8C0D8F8-D2E2-445B-867F-835DB8D0AE7E}" srcOrd="0" destOrd="0" presId="urn:microsoft.com/office/officeart/2008/layout/VerticalCurvedList"/>
    <dgm:cxn modelId="{6523B081-E0A9-46BE-AAEB-C38A3D30316F}" type="presParOf" srcId="{D8C0D8F8-D2E2-445B-867F-835DB8D0AE7E}" destId="{48765B08-D024-4216-808D-7C29C3594472}" srcOrd="0" destOrd="0" presId="urn:microsoft.com/office/officeart/2008/layout/VerticalCurvedList"/>
    <dgm:cxn modelId="{8BA2AAC5-C491-408D-856F-58554C0BAEC1}" type="presParOf" srcId="{48765B08-D024-4216-808D-7C29C3594472}" destId="{31DE6EF7-5001-4A26-99B2-AE11235F6747}" srcOrd="0" destOrd="0" presId="urn:microsoft.com/office/officeart/2008/layout/VerticalCurvedList"/>
    <dgm:cxn modelId="{2422B0CD-A197-4012-9AC1-6FD0484FD1FA}" type="presParOf" srcId="{48765B08-D024-4216-808D-7C29C3594472}" destId="{29BF2258-1F7F-41D6-B2F9-1D93B74C8813}" srcOrd="1" destOrd="0" presId="urn:microsoft.com/office/officeart/2008/layout/VerticalCurvedList"/>
    <dgm:cxn modelId="{AAE14D10-9AFB-49A6-8505-B6AD462A5D3B}" type="presParOf" srcId="{48765B08-D024-4216-808D-7C29C3594472}" destId="{1AC1AA74-D84A-4B52-839C-205AC27D8B9C}" srcOrd="2" destOrd="0" presId="urn:microsoft.com/office/officeart/2008/layout/VerticalCurvedList"/>
    <dgm:cxn modelId="{205BB971-B63B-485E-A001-00BA2E27F5A4}" type="presParOf" srcId="{48765B08-D024-4216-808D-7C29C3594472}" destId="{75DCC86F-1467-423C-A222-B91CD2B5872C}" srcOrd="3" destOrd="0" presId="urn:microsoft.com/office/officeart/2008/layout/VerticalCurvedList"/>
    <dgm:cxn modelId="{9886B911-EAA3-4D80-A19C-751AC7C109A6}" type="presParOf" srcId="{D8C0D8F8-D2E2-445B-867F-835DB8D0AE7E}" destId="{12139628-B4A4-452F-A75D-AC5A608B45EA}" srcOrd="1" destOrd="0" presId="urn:microsoft.com/office/officeart/2008/layout/VerticalCurvedList"/>
    <dgm:cxn modelId="{0725487D-DE11-4450-AE18-4178401ACB06}" type="presParOf" srcId="{D8C0D8F8-D2E2-445B-867F-835DB8D0AE7E}" destId="{0A2E4813-E64A-4336-ACD7-DE05E6EBF152}" srcOrd="2" destOrd="0" presId="urn:microsoft.com/office/officeart/2008/layout/VerticalCurvedList"/>
    <dgm:cxn modelId="{3B3EAE46-C2B8-4AAF-9D45-020C6F992E99}" type="presParOf" srcId="{0A2E4813-E64A-4336-ACD7-DE05E6EBF152}" destId="{E259409D-835C-482B-9FC9-4FE5CCF4F217}" srcOrd="0" destOrd="0" presId="urn:microsoft.com/office/officeart/2008/layout/VerticalCurvedList"/>
    <dgm:cxn modelId="{B391AE43-34BD-432D-BD65-31109A507C93}" type="presParOf" srcId="{D8C0D8F8-D2E2-445B-867F-835DB8D0AE7E}" destId="{F5B27448-6D54-49D9-9198-7EC40432BED7}" srcOrd="3" destOrd="0" presId="urn:microsoft.com/office/officeart/2008/layout/VerticalCurvedList"/>
    <dgm:cxn modelId="{D6424250-B015-4A1D-8E34-BDB31224557C}" type="presParOf" srcId="{D8C0D8F8-D2E2-445B-867F-835DB8D0AE7E}" destId="{5F3527ED-E121-428B-B4DE-59DB8A4D0C77}" srcOrd="4" destOrd="0" presId="urn:microsoft.com/office/officeart/2008/layout/VerticalCurvedList"/>
    <dgm:cxn modelId="{0B04A35F-31F7-44FD-817B-9FEAB32017E1}" type="presParOf" srcId="{5F3527ED-E121-428B-B4DE-59DB8A4D0C77}" destId="{A8C3915C-B89A-4502-A22B-7BE7679F6FF1}" srcOrd="0" destOrd="0" presId="urn:microsoft.com/office/officeart/2008/layout/VerticalCurvedList"/>
    <dgm:cxn modelId="{4F00A564-A7D9-4AAC-89B3-B8A608E1295D}" type="presParOf" srcId="{D8C0D8F8-D2E2-445B-867F-835DB8D0AE7E}" destId="{3626FA58-708F-46A2-BEBD-F8FAE8016139}" srcOrd="5" destOrd="0" presId="urn:microsoft.com/office/officeart/2008/layout/VerticalCurvedList"/>
    <dgm:cxn modelId="{C7F50F39-BDC5-4E17-A75D-3FF2D73F8888}" type="presParOf" srcId="{D8C0D8F8-D2E2-445B-867F-835DB8D0AE7E}" destId="{9619A044-ADC1-4A96-89B5-7E327C9EFD1C}" srcOrd="6" destOrd="0" presId="urn:microsoft.com/office/officeart/2008/layout/VerticalCurvedList"/>
    <dgm:cxn modelId="{A73D86D9-54DA-4A8E-B907-7C5729966320}" type="presParOf" srcId="{9619A044-ADC1-4A96-89B5-7E327C9EFD1C}" destId="{9AACC6F7-6FFE-4ED1-AB92-A66E0B779004}" srcOrd="0" destOrd="0" presId="urn:microsoft.com/office/officeart/2008/layout/VerticalCurvedList"/>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F2258-1F7F-41D6-B2F9-1D93B74C8813}">
      <dsp:nvSpPr>
        <dsp:cNvPr id="0" name=""/>
        <dsp:cNvSpPr/>
      </dsp:nvSpPr>
      <dsp:spPr>
        <a:xfrm>
          <a:off x="-5849260" y="-895390"/>
          <a:ext cx="6965141" cy="6965141"/>
        </a:xfrm>
        <a:prstGeom prst="blockArc">
          <a:avLst>
            <a:gd name="adj1" fmla="val 18900000"/>
            <a:gd name="adj2" fmla="val 2700000"/>
            <a:gd name="adj3" fmla="val 310"/>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2139628-B4A4-452F-A75D-AC5A608B45EA}">
      <dsp:nvSpPr>
        <dsp:cNvPr id="0" name=""/>
        <dsp:cNvSpPr/>
      </dsp:nvSpPr>
      <dsp:spPr>
        <a:xfrm>
          <a:off x="718201" y="517436"/>
          <a:ext cx="9752885" cy="103487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1430" tIns="50800" rIns="50800" bIns="50800" numCol="1" spcCol="1270" anchor="ctr" anchorCtr="0">
          <a:noAutofit/>
        </a:bodyPr>
        <a:lstStyle/>
        <a:p>
          <a:pPr lvl="0" algn="l" defTabSz="889000">
            <a:lnSpc>
              <a:spcPct val="90000"/>
            </a:lnSpc>
            <a:spcBef>
              <a:spcPct val="0"/>
            </a:spcBef>
            <a:spcAft>
              <a:spcPct val="35000"/>
            </a:spcAft>
          </a:pPr>
          <a:r>
            <a:rPr lang="zh-CN" sz="2000" kern="1200" dirty="0" smtClean="0">
              <a:latin typeface="黑体" pitchFamily="49" charset="-122"/>
              <a:ea typeface="黑体" pitchFamily="49" charset="-122"/>
            </a:rPr>
            <a:t>丰汇租赁开展融资租赁业务的自有资金来自于公司股东缴付的注册资本，目前公司注册资本为</a:t>
          </a:r>
          <a:r>
            <a:rPr lang="en-US" sz="2000" kern="1200" dirty="0" smtClean="0">
              <a:latin typeface="黑体" pitchFamily="49" charset="-122"/>
              <a:ea typeface="黑体" pitchFamily="49" charset="-122"/>
            </a:rPr>
            <a:t>20</a:t>
          </a:r>
          <a:r>
            <a:rPr lang="zh-CN" sz="2000" kern="1200" dirty="0" smtClean="0">
              <a:latin typeface="黑体" pitchFamily="49" charset="-122"/>
              <a:ea typeface="黑体" pitchFamily="49" charset="-122"/>
            </a:rPr>
            <a:t>亿元人民币，此外自有资金还包括公司盈余留存的资金。</a:t>
          </a:r>
          <a:endParaRPr lang="zh-CN" altLang="en-US" sz="2000" b="0" kern="1200" dirty="0">
            <a:latin typeface="黑体" pitchFamily="49" charset="-122"/>
            <a:ea typeface="黑体" pitchFamily="49" charset="-122"/>
          </a:endParaRPr>
        </a:p>
      </dsp:txBody>
      <dsp:txXfrm>
        <a:off x="718201" y="517436"/>
        <a:ext cx="9752885" cy="1034872"/>
      </dsp:txXfrm>
    </dsp:sp>
    <dsp:sp modelId="{E259409D-835C-482B-9FC9-4FE5CCF4F217}">
      <dsp:nvSpPr>
        <dsp:cNvPr id="0" name=""/>
        <dsp:cNvSpPr/>
      </dsp:nvSpPr>
      <dsp:spPr>
        <a:xfrm>
          <a:off x="71406" y="388077"/>
          <a:ext cx="1293590" cy="12935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5B27448-6D54-49D9-9198-7EC40432BED7}">
      <dsp:nvSpPr>
        <dsp:cNvPr id="0" name=""/>
        <dsp:cNvSpPr/>
      </dsp:nvSpPr>
      <dsp:spPr>
        <a:xfrm>
          <a:off x="1094377" y="2069744"/>
          <a:ext cx="9376709" cy="103487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1430" tIns="50800" rIns="50800" bIns="50800" numCol="1" spcCol="1270" anchor="ctr" anchorCtr="0">
          <a:noAutofit/>
        </a:bodyPr>
        <a:lstStyle/>
        <a:p>
          <a:pPr lvl="0" algn="l" defTabSz="889000">
            <a:lnSpc>
              <a:spcPct val="90000"/>
            </a:lnSpc>
            <a:spcBef>
              <a:spcPct val="0"/>
            </a:spcBef>
            <a:spcAft>
              <a:spcPct val="35000"/>
            </a:spcAft>
          </a:pPr>
          <a:r>
            <a:rPr lang="zh-CN" sz="2000" kern="1200" dirty="0" smtClean="0">
              <a:latin typeface="黑体" pitchFamily="49" charset="-122"/>
              <a:ea typeface="黑体" pitchFamily="49" charset="-122"/>
            </a:rPr>
            <a:t>丰汇租赁在开展融资租赁业务时，将部分融资租赁项目的未来租金收益权转予银行，并从银行取得应收账款保理贷款。银行保理贷款业务可加速丰汇租赁的资金回笼，提高自有资金周转率，利用杠杆效应撬动融资租赁业务规模。</a:t>
          </a:r>
          <a:endParaRPr lang="zh-CN" altLang="en-US" sz="2000" b="0" kern="1200" dirty="0">
            <a:latin typeface="黑体" pitchFamily="49" charset="-122"/>
            <a:ea typeface="黑体" pitchFamily="49" charset="-122"/>
          </a:endParaRPr>
        </a:p>
      </dsp:txBody>
      <dsp:txXfrm>
        <a:off x="1094377" y="2069744"/>
        <a:ext cx="9376709" cy="1034872"/>
      </dsp:txXfrm>
    </dsp:sp>
    <dsp:sp modelId="{A8C3915C-B89A-4502-A22B-7BE7679F6FF1}">
      <dsp:nvSpPr>
        <dsp:cNvPr id="0" name=""/>
        <dsp:cNvSpPr/>
      </dsp:nvSpPr>
      <dsp:spPr>
        <a:xfrm>
          <a:off x="424789" y="1923128"/>
          <a:ext cx="1293590" cy="12935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3626FA58-708F-46A2-BEBD-F8FAE8016139}">
      <dsp:nvSpPr>
        <dsp:cNvPr id="0" name=""/>
        <dsp:cNvSpPr/>
      </dsp:nvSpPr>
      <dsp:spPr>
        <a:xfrm>
          <a:off x="718201" y="3622052"/>
          <a:ext cx="9752885" cy="103487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1430" tIns="50800" rIns="50800" bIns="50800" numCol="1" spcCol="1270" anchor="ctr" anchorCtr="0">
          <a:noAutofit/>
        </a:bodyPr>
        <a:lstStyle/>
        <a:p>
          <a:pPr lvl="0" algn="l" defTabSz="889000">
            <a:lnSpc>
              <a:spcPct val="90000"/>
            </a:lnSpc>
            <a:spcBef>
              <a:spcPct val="0"/>
            </a:spcBef>
            <a:spcAft>
              <a:spcPct val="35000"/>
            </a:spcAft>
          </a:pPr>
          <a:r>
            <a:rPr lang="zh-CN" sz="2000" kern="1200" dirty="0" smtClean="0">
              <a:latin typeface="黑体" pitchFamily="49" charset="-122"/>
              <a:ea typeface="黑体" pitchFamily="49" charset="-122"/>
            </a:rPr>
            <a:t>丰汇租赁同</a:t>
          </a:r>
          <a:r>
            <a:rPr lang="zh-CN" altLang="en-US" sz="2000" kern="1200" dirty="0" smtClean="0">
              <a:latin typeface="黑体" pitchFamily="49" charset="-122"/>
              <a:ea typeface="黑体" pitchFamily="49" charset="-122"/>
            </a:rPr>
            <a:t>中融</a:t>
          </a:r>
          <a:r>
            <a:rPr lang="zh-CN" sz="2000" kern="1200" dirty="0" smtClean="0">
              <a:latin typeface="黑体" pitchFamily="49" charset="-122"/>
              <a:ea typeface="黑体" pitchFamily="49" charset="-122"/>
            </a:rPr>
            <a:t>信托</a:t>
          </a:r>
          <a:r>
            <a:rPr lang="zh-CN" altLang="en-US" sz="2000" kern="1200" dirty="0" smtClean="0">
              <a:latin typeface="黑体" pitchFamily="49" charset="-122"/>
              <a:ea typeface="黑体" pitchFamily="49" charset="-122"/>
            </a:rPr>
            <a:t>、财通资管</a:t>
          </a:r>
          <a:r>
            <a:rPr lang="zh-CN" sz="2000" kern="1200" dirty="0" smtClean="0">
              <a:latin typeface="黑体" pitchFamily="49" charset="-122"/>
              <a:ea typeface="黑体" pitchFamily="49" charset="-122"/>
            </a:rPr>
            <a:t>等非银行金融机构合作，通过设立信托计划和资产管理计划向投资者募集资金，并用丰汇租赁的融资租赁项目未来租金收入或者委托贷款项目未来利息收入作为偿还资金来源</a:t>
          </a:r>
          <a:r>
            <a:rPr lang="zh-CN" altLang="en-US" sz="2000" kern="1200" dirty="0" smtClean="0">
              <a:latin typeface="黑体" pitchFamily="49" charset="-122"/>
              <a:ea typeface="黑体" pitchFamily="49" charset="-122"/>
            </a:rPr>
            <a:t>。</a:t>
          </a:r>
          <a:endParaRPr lang="zh-CN" altLang="en-US" sz="2000" b="0" kern="1200" dirty="0">
            <a:latin typeface="黑体" pitchFamily="49" charset="-122"/>
            <a:ea typeface="黑体" pitchFamily="49" charset="-122"/>
          </a:endParaRPr>
        </a:p>
      </dsp:txBody>
      <dsp:txXfrm>
        <a:off x="718201" y="3622052"/>
        <a:ext cx="9752885" cy="1034872"/>
      </dsp:txXfrm>
    </dsp:sp>
    <dsp:sp modelId="{9AACC6F7-6FFE-4ED1-AB92-A66E0B779004}">
      <dsp:nvSpPr>
        <dsp:cNvPr id="0" name=""/>
        <dsp:cNvSpPr/>
      </dsp:nvSpPr>
      <dsp:spPr>
        <a:xfrm>
          <a:off x="71406" y="3492693"/>
          <a:ext cx="1293590" cy="12935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223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818434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759575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508434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3789389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19206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85826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249017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39018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31161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380719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78844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43903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57D8112-9E13-4FB2-85F5-3CE436479C10}" type="datetimeFigureOut">
              <a:rPr lang="zh-CN" altLang="en-US" smtClean="0"/>
              <a:pPr/>
              <a:t>2015/5/13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34911365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9743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D8112-9E13-4FB2-85F5-3CE436479C10}" type="datetimeFigureOut">
              <a:rPr lang="zh-CN" altLang="en-US" smtClean="0"/>
              <a:pPr/>
              <a:t>2015/5/13</a:t>
            </a:fld>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50090988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openxmlformats.org/officeDocument/2006/relationships/image" Target="../media/image2.png"/><Relationship Id="rId12" Type="http://schemas.microsoft.com/office/2007/relationships/diagramDrawing" Target="../diagrams/drawing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6.png"/><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endParaRPr lang="zh-CN" altLang="en-US" sz="3200" dirty="0">
              <a:latin typeface="黑体" pitchFamily="49" charset="-122"/>
              <a:ea typeface="黑体" pitchFamily="49" charset="-122"/>
            </a:endParaRPr>
          </a:p>
        </p:txBody>
      </p:sp>
      <p:pic>
        <p:nvPicPr>
          <p:cNvPr id="17" name="图片 16"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3" name="组合 22"/>
          <p:cNvGrpSpPr/>
          <p:nvPr/>
        </p:nvGrpSpPr>
        <p:grpSpPr>
          <a:xfrm>
            <a:off x="1713131" y="4041853"/>
            <a:ext cx="8675645" cy="1635046"/>
            <a:chOff x="1598831" y="2911553"/>
            <a:chExt cx="8675645" cy="1635046"/>
          </a:xfrm>
        </p:grpSpPr>
        <p:pic>
          <p:nvPicPr>
            <p:cNvPr id="18" name="图片 17"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9" name="图片 18"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0" name="图片 19"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1" name="图片 20"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2" name="图片 21"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4" name="TextBox 23"/>
          <p:cNvSpPr txBox="1"/>
          <p:nvPr/>
        </p:nvSpPr>
        <p:spPr>
          <a:xfrm>
            <a:off x="2628900" y="1993900"/>
            <a:ext cx="7239000" cy="1323439"/>
          </a:xfrm>
          <a:prstGeom prst="rect">
            <a:avLst/>
          </a:prstGeom>
          <a:noFill/>
        </p:spPr>
        <p:txBody>
          <a:bodyPr wrap="square" rtlCol="0">
            <a:spAutoFit/>
          </a:bodyPr>
          <a:lstStyle/>
          <a:p>
            <a:pPr algn="ctr"/>
            <a:r>
              <a:rPr lang="zh-CN" altLang="en-US" sz="4000" b="1" dirty="0" smtClean="0">
                <a:latin typeface="黑体" pitchFamily="49" charset="-122"/>
                <a:ea typeface="黑体" pitchFamily="49" charset="-122"/>
              </a:rPr>
              <a:t>金叶珠宝发行股份及支付现金购买资产并募集配套资金</a:t>
            </a:r>
            <a:endParaRPr lang="zh-CN" altLang="en-US" sz="4000" b="1" dirty="0">
              <a:latin typeface="黑体" pitchFamily="49" charset="-122"/>
              <a:ea typeface="黑体" pitchFamily="49" charset="-122"/>
            </a:endParaRPr>
          </a:p>
        </p:txBody>
      </p:sp>
    </p:spTree>
    <p:extLst>
      <p:ext uri="{BB962C8B-B14F-4D97-AF65-F5344CB8AC3E}">
        <p14:creationId xmlns="" xmlns:p14="http://schemas.microsoft.com/office/powerpoint/2010/main" val="33610318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057247" cy="523220"/>
          </a:xfrm>
          <a:prstGeom prst="rect">
            <a:avLst/>
          </a:prstGeom>
        </p:spPr>
        <p:txBody>
          <a:bodyPr wrap="none">
            <a:spAutoFit/>
          </a:bodyPr>
          <a:lstStyle/>
          <a:p>
            <a:r>
              <a:rPr lang="zh-CN" altLang="en-US" sz="2800" dirty="0" smtClean="0">
                <a:latin typeface="黑体" pitchFamily="49" charset="-122"/>
                <a:ea typeface="黑体" pitchFamily="49" charset="-122"/>
              </a:rPr>
              <a:t>九五集团</a:t>
            </a:r>
            <a:r>
              <a:rPr lang="zh-CN" altLang="en-US" sz="2800" smtClean="0">
                <a:latin typeface="黑体" pitchFamily="49" charset="-122"/>
                <a:ea typeface="黑体" pitchFamily="49" charset="-122"/>
              </a:rPr>
              <a:t>业绩补偿</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935915" y="1624405"/>
            <a:ext cx="10219765" cy="2831544"/>
          </a:xfrm>
          <a:prstGeom prst="rect">
            <a:avLst/>
          </a:prstGeom>
          <a:noFill/>
        </p:spPr>
        <p:txBody>
          <a:bodyPr wrap="square" rtlCol="0">
            <a:spAutoFit/>
          </a:bodyPr>
          <a:lstStyle/>
          <a:p>
            <a:r>
              <a:rPr lang="zh-CN" altLang="zh-CN" dirty="0" smtClean="0">
                <a:solidFill>
                  <a:schemeClr val="accent5"/>
                </a:solidFill>
                <a:latin typeface="黑体" pitchFamily="49" charset="-122"/>
                <a:ea typeface="黑体" pitchFamily="49" charset="-122"/>
              </a:rPr>
              <a:t>根据</a:t>
            </a:r>
            <a:r>
              <a:rPr lang="zh-CN" altLang="zh-CN" dirty="0">
                <a:solidFill>
                  <a:schemeClr val="accent5"/>
                </a:solidFill>
                <a:latin typeface="黑体" pitchFamily="49" charset="-122"/>
                <a:ea typeface="黑体" pitchFamily="49" charset="-122"/>
              </a:rPr>
              <a:t>会计师事务所出具的金叶珠宝年度审计报告，若金叶珠宝在利润补偿期间实际实现的扣除非经常性损益后归属于母公司所有者的净利润数（以当年经审计的扣除非经常性损益前后孰低者为准）小于九五集团承诺的金叶珠宝同期净利润数的，则九五集团将在相应年度年报公告之日起十五个工作日内，向公司一次性补足实际净利润与承诺业绩之间的差额部分。在利润补偿期间内，金叶珠宝之前年度超额实现净利润可累计计入之后年度实现净利润指标当年补偿金额的计算公式为：</a:t>
            </a:r>
            <a:r>
              <a:rPr lang="en-US" altLang="zh-CN" dirty="0">
                <a:solidFill>
                  <a:schemeClr val="accent5"/>
                </a:solidFill>
                <a:latin typeface="黑体" pitchFamily="49" charset="-122"/>
                <a:ea typeface="黑体" pitchFamily="49" charset="-122"/>
              </a:rPr>
              <a:t> </a:t>
            </a:r>
            <a:endParaRPr lang="zh-CN" altLang="zh-CN" dirty="0">
              <a:solidFill>
                <a:schemeClr val="accent5"/>
              </a:solidFill>
              <a:latin typeface="黑体" pitchFamily="49" charset="-122"/>
              <a:ea typeface="黑体" pitchFamily="49" charset="-122"/>
            </a:endParaRPr>
          </a:p>
          <a:p>
            <a:r>
              <a:rPr lang="zh-CN" altLang="zh-CN" dirty="0">
                <a:solidFill>
                  <a:schemeClr val="accent5"/>
                </a:solidFill>
                <a:latin typeface="黑体" pitchFamily="49" charset="-122"/>
                <a:ea typeface="黑体" pitchFamily="49" charset="-122"/>
              </a:rPr>
              <a:t>当年应补偿金额</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（截至当期期末九五集团承诺的金叶珠宝累计承诺净利润数</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截至当期期末金叶珠宝累计实现净利润数）—已补偿金额。</a:t>
            </a:r>
          </a:p>
          <a:p>
            <a:r>
              <a:rPr lang="zh-CN" altLang="zh-CN" dirty="0">
                <a:solidFill>
                  <a:schemeClr val="accent5"/>
                </a:solidFill>
                <a:latin typeface="黑体" pitchFamily="49" charset="-122"/>
                <a:ea typeface="黑体" pitchFamily="49" charset="-122"/>
              </a:rPr>
              <a:t>前述净利润数均以金叶珠宝扣除非经常性损益后的净利润数（以当年经审计的扣除非经常性损益前后孰低者为准）确定。</a:t>
            </a:r>
          </a:p>
          <a:p>
            <a:endParaRPr lang="zh-CN" altLang="en-US" sz="1600" b="1" dirty="0">
              <a:solidFill>
                <a:srgbClr val="0070C0"/>
              </a:solidFill>
            </a:endParaRPr>
          </a:p>
        </p:txBody>
      </p:sp>
    </p:spTree>
    <p:extLst>
      <p:ext uri="{BB962C8B-B14F-4D97-AF65-F5344CB8AC3E}">
        <p14:creationId xmlns="" xmlns:p14="http://schemas.microsoft.com/office/powerpoint/2010/main" val="18782989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75" name="Group 31"/>
          <p:cNvGrpSpPr>
            <a:grpSpLocks/>
          </p:cNvGrpSpPr>
          <p:nvPr/>
        </p:nvGrpSpPr>
        <p:grpSpPr bwMode="auto">
          <a:xfrm>
            <a:off x="2281295" y="2892245"/>
            <a:ext cx="6583005" cy="819143"/>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77" name="Group 33"/>
            <p:cNvGrpSpPr>
              <a:grpSpLocks/>
            </p:cNvGrpSpPr>
            <p:nvPr/>
          </p:nvGrpSpPr>
          <p:grpSpPr bwMode="auto">
            <a:xfrm>
              <a:off x="-9256" y="52827"/>
              <a:ext cx="436683" cy="554075"/>
              <a:chOff x="-9256" y="-55462"/>
              <a:chExt cx="436683" cy="554075"/>
            </a:xfrm>
          </p:grpSpPr>
          <p:grpSp>
            <p:nvGrpSpPr>
              <p:cNvPr id="78"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chemeClr val="accent6">
                        <a:lumMod val="75000"/>
                      </a:schemeClr>
                    </a:solidFill>
                    <a:latin typeface="黑体" pitchFamily="49" charset="-122"/>
                    <a:ea typeface="黑体" pitchFamily="49" charset="-122"/>
                    <a:sym typeface="微软雅黑" pitchFamily="34" charset="-122"/>
                  </a:rPr>
                  <a:t>2</a:t>
                </a:r>
                <a:endParaRPr lang="zh-CN" altLang="en-US" sz="3200" dirty="0">
                  <a:solidFill>
                    <a:schemeClr val="accent6">
                      <a:lumMod val="75000"/>
                    </a:schemeClr>
                  </a:solidFill>
                  <a:latin typeface="黑体" pitchFamily="49" charset="-122"/>
                  <a:ea typeface="黑体" pitchFamily="49" charset="-122"/>
                </a:endParaRPr>
              </a:p>
            </p:txBody>
          </p:sp>
        </p:grpSp>
      </p:grpSp>
      <p:sp>
        <p:nvSpPr>
          <p:cNvPr id="91" name="TextBox 51"/>
          <p:cNvSpPr>
            <a:spLocks noChangeArrowheads="1"/>
          </p:cNvSpPr>
          <p:nvPr/>
        </p:nvSpPr>
        <p:spPr bwMode="auto">
          <a:xfrm>
            <a:off x="3055350" y="2974093"/>
            <a:ext cx="5549098"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chemeClr val="accent6">
                    <a:lumMod val="75000"/>
                  </a:schemeClr>
                </a:solidFill>
                <a:latin typeface="黑体" pitchFamily="49" charset="-122"/>
                <a:ea typeface="黑体" pitchFamily="49" charset="-122"/>
                <a:sym typeface="微软雅黑" pitchFamily="34" charset="-122"/>
              </a:rPr>
              <a:t>丰汇租赁基本情况</a:t>
            </a:r>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26" name="组合 25"/>
          <p:cNvGrpSpPr/>
          <p:nvPr/>
        </p:nvGrpSpPr>
        <p:grpSpPr>
          <a:xfrm>
            <a:off x="8203474" y="6172200"/>
            <a:ext cx="3988525" cy="685800"/>
            <a:chOff x="1598831" y="2911553"/>
            <a:chExt cx="8675645" cy="1635046"/>
          </a:xfrm>
        </p:grpSpPr>
        <p:pic>
          <p:nvPicPr>
            <p:cNvPr id="27" name="图片 26"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32" name="图片 31"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33" name="图片 32"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34" name="图片 33"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5" name="图片 34"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42" name="Text Box 4"/>
          <p:cNvSpPr txBox="1">
            <a:spLocks noChangeArrowheads="1"/>
          </p:cNvSpPr>
          <p:nvPr/>
        </p:nvSpPr>
        <p:spPr bwMode="auto">
          <a:xfrm>
            <a:off x="1736180" y="2105932"/>
            <a:ext cx="8016875" cy="3077766"/>
          </a:xfrm>
          <a:prstGeom prst="rect">
            <a:avLst/>
          </a:prstGeom>
          <a:noFill/>
          <a:ln>
            <a:noFill/>
          </a:ln>
          <a:effectLst>
            <a:prstShdw prst="shdw11">
              <a:srgbClr val="C0C0C0">
                <a:alpha val="75000"/>
              </a:srgb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marL="342900" indent="-342900" eaLnBrk="1" hangingPunct="1">
              <a:spcBef>
                <a:spcPts val="600"/>
              </a:spcBef>
              <a:spcAft>
                <a:spcPts val="600"/>
              </a:spcAft>
              <a:buFont typeface="Arial" pitchFamily="34" charset="0"/>
              <a:buChar char="•"/>
            </a:pPr>
            <a:r>
              <a:rPr lang="zh-CN" altLang="en-US" sz="2400" dirty="0">
                <a:solidFill>
                  <a:srgbClr val="000000"/>
                </a:solidFill>
                <a:latin typeface="黑体" pitchFamily="49" charset="-122"/>
                <a:ea typeface="黑体" pitchFamily="49" charset="-122"/>
                <a:sym typeface="微软雅黑" pitchFamily="34" charset="-122"/>
              </a:rPr>
              <a:t>公司名称</a:t>
            </a:r>
            <a:r>
              <a:rPr lang="zh-CN" altLang="en-US" sz="2400" dirty="0" smtClean="0">
                <a:solidFill>
                  <a:srgbClr val="000000"/>
                </a:solidFill>
                <a:latin typeface="黑体" pitchFamily="49" charset="-122"/>
                <a:ea typeface="黑体" pitchFamily="49" charset="-122"/>
                <a:sym typeface="微软雅黑" pitchFamily="34" charset="-122"/>
              </a:rPr>
              <a:t>：丰汇租赁有</a:t>
            </a:r>
            <a:r>
              <a:rPr lang="zh-CN" altLang="en-US" sz="2400" dirty="0">
                <a:solidFill>
                  <a:srgbClr val="000000"/>
                </a:solidFill>
                <a:latin typeface="黑体" pitchFamily="49" charset="-122"/>
                <a:ea typeface="黑体" pitchFamily="49" charset="-122"/>
                <a:sym typeface="微软雅黑" pitchFamily="34" charset="-122"/>
              </a:rPr>
              <a:t>限公</a:t>
            </a:r>
            <a:r>
              <a:rPr lang="zh-CN" altLang="en-US" sz="2400" dirty="0" smtClean="0">
                <a:solidFill>
                  <a:srgbClr val="000000"/>
                </a:solidFill>
                <a:latin typeface="黑体" pitchFamily="49" charset="-122"/>
                <a:ea typeface="黑体" pitchFamily="49" charset="-122"/>
                <a:sym typeface="微软雅黑" pitchFamily="34" charset="-122"/>
              </a:rPr>
              <a:t>司</a:t>
            </a:r>
            <a:endParaRPr lang="en-US" altLang="zh-CN" sz="2400" dirty="0">
              <a:solidFill>
                <a:srgbClr val="000000"/>
              </a:solidFill>
              <a:latin typeface="黑体" pitchFamily="49" charset="-122"/>
              <a:ea typeface="黑体" pitchFamily="49" charset="-122"/>
              <a:sym typeface="微软雅黑" pitchFamily="34" charset="-122"/>
            </a:endParaRPr>
          </a:p>
          <a:p>
            <a:pPr marL="342900" indent="-342900" eaLnBrk="1" hangingPunct="1">
              <a:spcBef>
                <a:spcPts val="600"/>
              </a:spcBef>
              <a:spcAft>
                <a:spcPts val="600"/>
              </a:spcAft>
              <a:buFont typeface="Arial" pitchFamily="34" charset="0"/>
              <a:buChar char="•"/>
            </a:pPr>
            <a:r>
              <a:rPr lang="zh-CN" altLang="en-US" sz="2400" dirty="0" smtClean="0">
                <a:solidFill>
                  <a:srgbClr val="000000"/>
                </a:solidFill>
                <a:latin typeface="黑体" pitchFamily="49" charset="-122"/>
                <a:ea typeface="黑体" pitchFamily="49" charset="-122"/>
                <a:sym typeface="微软雅黑" pitchFamily="34" charset="-122"/>
              </a:rPr>
              <a:t>成立</a:t>
            </a:r>
            <a:r>
              <a:rPr lang="zh-CN" altLang="en-US" sz="2400" dirty="0">
                <a:solidFill>
                  <a:srgbClr val="000000"/>
                </a:solidFill>
                <a:latin typeface="黑体" pitchFamily="49" charset="-122"/>
                <a:ea typeface="黑体" pitchFamily="49" charset="-122"/>
                <a:sym typeface="微软雅黑" pitchFamily="34" charset="-122"/>
              </a:rPr>
              <a:t>日期</a:t>
            </a:r>
            <a:r>
              <a:rPr lang="zh-CN" altLang="en-US" sz="2400" dirty="0" smtClean="0">
                <a:solidFill>
                  <a:srgbClr val="000000"/>
                </a:solidFill>
                <a:latin typeface="黑体" pitchFamily="49" charset="-122"/>
                <a:ea typeface="黑体" pitchFamily="49" charset="-122"/>
                <a:sym typeface="微软雅黑" pitchFamily="34" charset="-122"/>
              </a:rPr>
              <a:t>：</a:t>
            </a:r>
            <a:r>
              <a:rPr lang="en-US" altLang="zh-CN" sz="2400" dirty="0" smtClean="0">
                <a:solidFill>
                  <a:srgbClr val="000000"/>
                </a:solidFill>
                <a:latin typeface="黑体" pitchFamily="49" charset="-122"/>
                <a:ea typeface="黑体" pitchFamily="49" charset="-122"/>
                <a:sym typeface="微软雅黑" pitchFamily="34" charset="-122"/>
              </a:rPr>
              <a:t>1999</a:t>
            </a:r>
            <a:r>
              <a:rPr lang="zh-CN" altLang="en-US" sz="2400" dirty="0" smtClean="0">
                <a:solidFill>
                  <a:srgbClr val="000000"/>
                </a:solidFill>
                <a:latin typeface="黑体" pitchFamily="49" charset="-122"/>
                <a:ea typeface="黑体" pitchFamily="49" charset="-122"/>
                <a:sym typeface="微软雅黑" pitchFamily="34" charset="-122"/>
              </a:rPr>
              <a:t>年</a:t>
            </a:r>
            <a:r>
              <a:rPr lang="en-US" altLang="zh-CN" sz="2400" dirty="0" smtClean="0">
                <a:solidFill>
                  <a:srgbClr val="000000"/>
                </a:solidFill>
                <a:latin typeface="黑体" pitchFamily="49" charset="-122"/>
                <a:ea typeface="黑体" pitchFamily="49" charset="-122"/>
                <a:sym typeface="微软雅黑" pitchFamily="34" charset="-122"/>
              </a:rPr>
              <a:t>9</a:t>
            </a:r>
            <a:r>
              <a:rPr lang="zh-CN" altLang="en-US" sz="2400" dirty="0" smtClean="0">
                <a:solidFill>
                  <a:srgbClr val="000000"/>
                </a:solidFill>
                <a:latin typeface="黑体" pitchFamily="49" charset="-122"/>
                <a:ea typeface="黑体" pitchFamily="49" charset="-122"/>
                <a:sym typeface="微软雅黑" pitchFamily="34" charset="-122"/>
              </a:rPr>
              <a:t>月</a:t>
            </a:r>
            <a:endParaRPr lang="en-US" altLang="zh-CN" sz="2400" dirty="0">
              <a:solidFill>
                <a:srgbClr val="000000"/>
              </a:solidFill>
              <a:latin typeface="黑体" pitchFamily="49" charset="-122"/>
              <a:ea typeface="黑体" pitchFamily="49" charset="-122"/>
              <a:sym typeface="微软雅黑" pitchFamily="34" charset="-122"/>
            </a:endParaRPr>
          </a:p>
          <a:p>
            <a:pPr marL="342900" indent="-342900" eaLnBrk="1" hangingPunct="1">
              <a:spcBef>
                <a:spcPts val="600"/>
              </a:spcBef>
              <a:spcAft>
                <a:spcPts val="600"/>
              </a:spcAft>
              <a:buFont typeface="Arial" pitchFamily="34" charset="0"/>
              <a:buChar char="•"/>
            </a:pPr>
            <a:r>
              <a:rPr lang="zh-CN" altLang="en-US" sz="2400" dirty="0">
                <a:solidFill>
                  <a:srgbClr val="000000"/>
                </a:solidFill>
                <a:latin typeface="黑体" pitchFamily="49" charset="-122"/>
                <a:ea typeface="黑体" pitchFamily="49" charset="-122"/>
                <a:sym typeface="微软雅黑" pitchFamily="34" charset="-122"/>
              </a:rPr>
              <a:t>注册资本：人民</a:t>
            </a:r>
            <a:r>
              <a:rPr lang="zh-CN" altLang="en-US" sz="2400" dirty="0" smtClean="0">
                <a:solidFill>
                  <a:srgbClr val="000000"/>
                </a:solidFill>
                <a:latin typeface="黑体" pitchFamily="49" charset="-122"/>
                <a:ea typeface="黑体" pitchFamily="49" charset="-122"/>
                <a:sym typeface="微软雅黑" pitchFamily="34" charset="-122"/>
              </a:rPr>
              <a:t>币</a:t>
            </a:r>
            <a:r>
              <a:rPr lang="en-US" altLang="zh-CN" sz="2400" dirty="0" smtClean="0">
                <a:solidFill>
                  <a:srgbClr val="000000"/>
                </a:solidFill>
                <a:latin typeface="黑体" pitchFamily="49" charset="-122"/>
                <a:ea typeface="黑体" pitchFamily="49" charset="-122"/>
                <a:sym typeface="微软雅黑" pitchFamily="34" charset="-122"/>
              </a:rPr>
              <a:t>20.00</a:t>
            </a:r>
            <a:r>
              <a:rPr lang="zh-CN" altLang="en-US" sz="2400" dirty="0" smtClean="0">
                <a:solidFill>
                  <a:srgbClr val="000000"/>
                </a:solidFill>
                <a:latin typeface="黑体" pitchFamily="49" charset="-122"/>
                <a:ea typeface="黑体" pitchFamily="49" charset="-122"/>
                <a:sym typeface="微软雅黑" pitchFamily="34" charset="-122"/>
              </a:rPr>
              <a:t>亿</a:t>
            </a:r>
            <a:r>
              <a:rPr lang="zh-CN" altLang="en-US" sz="2400" dirty="0">
                <a:solidFill>
                  <a:srgbClr val="000000"/>
                </a:solidFill>
                <a:latin typeface="黑体" pitchFamily="49" charset="-122"/>
                <a:ea typeface="黑体" pitchFamily="49" charset="-122"/>
                <a:sym typeface="微软雅黑" pitchFamily="34" charset="-122"/>
              </a:rPr>
              <a:t>元</a:t>
            </a:r>
          </a:p>
          <a:p>
            <a:pPr marL="342900" indent="-342900" algn="just" eaLnBrk="1" hangingPunct="1">
              <a:spcBef>
                <a:spcPts val="600"/>
              </a:spcBef>
              <a:spcAft>
                <a:spcPts val="600"/>
              </a:spcAft>
              <a:buFont typeface="Arial" pitchFamily="34" charset="0"/>
              <a:buChar char="•"/>
            </a:pPr>
            <a:r>
              <a:rPr lang="zh-CN" altLang="en-US" sz="2400" dirty="0">
                <a:solidFill>
                  <a:srgbClr val="000000"/>
                </a:solidFill>
                <a:latin typeface="黑体" pitchFamily="49" charset="-122"/>
                <a:ea typeface="黑体" pitchFamily="49" charset="-122"/>
                <a:sym typeface="微软雅黑" pitchFamily="34" charset="-122"/>
              </a:rPr>
              <a:t>主营业</a:t>
            </a:r>
            <a:r>
              <a:rPr lang="zh-CN" altLang="en-US" sz="2400" dirty="0" smtClean="0">
                <a:solidFill>
                  <a:srgbClr val="000000"/>
                </a:solidFill>
                <a:latin typeface="黑体" pitchFamily="49" charset="-122"/>
                <a:ea typeface="黑体" pitchFamily="49" charset="-122"/>
                <a:sym typeface="微软雅黑" pitchFamily="34" charset="-122"/>
              </a:rPr>
              <a:t>务：</a:t>
            </a:r>
            <a:r>
              <a:rPr lang="en-US" altLang="zh-CN" sz="2400" dirty="0" smtClean="0">
                <a:solidFill>
                  <a:srgbClr val="000000"/>
                </a:solidFill>
                <a:latin typeface="黑体" pitchFamily="49" charset="-122"/>
                <a:ea typeface="黑体" pitchFamily="49" charset="-122"/>
                <a:sym typeface="微软雅黑" pitchFamily="34" charset="-122"/>
              </a:rPr>
              <a:t>1&gt; </a:t>
            </a:r>
            <a:r>
              <a:rPr lang="zh-CN" altLang="en-US" sz="2400" dirty="0" smtClean="0">
                <a:solidFill>
                  <a:srgbClr val="000000"/>
                </a:solidFill>
                <a:latin typeface="黑体" pitchFamily="49" charset="-122"/>
                <a:ea typeface="黑体" pitchFamily="49" charset="-122"/>
                <a:sym typeface="微软雅黑" pitchFamily="34" charset="-122"/>
              </a:rPr>
              <a:t>融资租赁</a:t>
            </a:r>
            <a:endParaRPr lang="en-US" sz="2400" dirty="0">
              <a:solidFill>
                <a:srgbClr val="000000"/>
              </a:solidFill>
              <a:latin typeface="黑体" pitchFamily="49" charset="-122"/>
              <a:ea typeface="黑体" pitchFamily="49" charset="-122"/>
              <a:sym typeface="微软雅黑" pitchFamily="34" charset="-122"/>
            </a:endParaRPr>
          </a:p>
          <a:p>
            <a:pPr eaLnBrk="1" hangingPunct="1">
              <a:spcBef>
                <a:spcPts val="600"/>
              </a:spcBef>
              <a:spcAft>
                <a:spcPts val="600"/>
              </a:spcAft>
            </a:pPr>
            <a:r>
              <a:rPr lang="en-US" sz="2400" dirty="0">
                <a:solidFill>
                  <a:srgbClr val="000000"/>
                </a:solidFill>
                <a:latin typeface="黑体" pitchFamily="49" charset="-122"/>
                <a:ea typeface="黑体" pitchFamily="49" charset="-122"/>
                <a:sym typeface="微软雅黑" pitchFamily="34" charset="-122"/>
              </a:rPr>
              <a:t>            </a:t>
            </a:r>
            <a:r>
              <a:rPr lang="en-US" altLang="zh-CN" sz="2400" dirty="0" smtClean="0">
                <a:solidFill>
                  <a:srgbClr val="000000"/>
                </a:solidFill>
                <a:latin typeface="黑体" pitchFamily="49" charset="-122"/>
                <a:ea typeface="黑体" pitchFamily="49" charset="-122"/>
                <a:sym typeface="微软雅黑" pitchFamily="34" charset="-122"/>
              </a:rPr>
              <a:t>2</a:t>
            </a:r>
            <a:r>
              <a:rPr lang="en-US" altLang="zh-CN" sz="2400" dirty="0">
                <a:solidFill>
                  <a:srgbClr val="000000"/>
                </a:solidFill>
                <a:latin typeface="黑体" pitchFamily="49" charset="-122"/>
                <a:ea typeface="黑体" pitchFamily="49" charset="-122"/>
                <a:sym typeface="微软雅黑" pitchFamily="34" charset="-122"/>
              </a:rPr>
              <a:t>&gt; </a:t>
            </a:r>
            <a:r>
              <a:rPr lang="zh-CN" altLang="en-US" sz="2400" dirty="0" smtClean="0">
                <a:solidFill>
                  <a:srgbClr val="000000"/>
                </a:solidFill>
                <a:latin typeface="黑体" pitchFamily="49" charset="-122"/>
                <a:ea typeface="黑体" pitchFamily="49" charset="-122"/>
                <a:sym typeface="微软雅黑" pitchFamily="34" charset="-122"/>
              </a:rPr>
              <a:t>委托贷款</a:t>
            </a:r>
            <a:endParaRPr lang="zh-CN" altLang="en-US" sz="2400" dirty="0">
              <a:latin typeface="黑体" pitchFamily="49" charset="-122"/>
              <a:ea typeface="黑体" pitchFamily="49" charset="-122"/>
            </a:endParaRPr>
          </a:p>
          <a:p>
            <a:pPr marL="342900" indent="-342900" eaLnBrk="1" hangingPunct="1">
              <a:spcBef>
                <a:spcPts val="600"/>
              </a:spcBef>
              <a:spcAft>
                <a:spcPts val="600"/>
              </a:spcAft>
              <a:buFont typeface="Arial" pitchFamily="34" charset="0"/>
              <a:buChar char="•"/>
            </a:pPr>
            <a:r>
              <a:rPr lang="zh-CN" altLang="en-US" sz="2400" dirty="0" smtClean="0">
                <a:solidFill>
                  <a:srgbClr val="000000"/>
                </a:solidFill>
                <a:latin typeface="黑体" pitchFamily="49" charset="-122"/>
                <a:ea typeface="黑体" pitchFamily="49" charset="-122"/>
                <a:sym typeface="微软雅黑" pitchFamily="34" charset="-122"/>
              </a:rPr>
              <a:t>法定代表人：汪洋</a:t>
            </a:r>
            <a:endParaRPr lang="zh-CN" altLang="en-US" sz="2400" dirty="0">
              <a:solidFill>
                <a:srgbClr val="000000"/>
              </a:solidFill>
              <a:latin typeface="黑体" pitchFamily="49" charset="-122"/>
              <a:ea typeface="黑体" pitchFamily="49" charset="-122"/>
              <a:sym typeface="微软雅黑" pitchFamily="34" charset="-122"/>
            </a:endParaRPr>
          </a:p>
        </p:txBody>
      </p:sp>
      <p:sp>
        <p:nvSpPr>
          <p:cNvPr id="2" name="TextBox 1"/>
          <p:cNvSpPr txBox="1"/>
          <p:nvPr/>
        </p:nvSpPr>
        <p:spPr>
          <a:xfrm>
            <a:off x="3631613" y="846765"/>
            <a:ext cx="4026758" cy="523220"/>
          </a:xfrm>
          <a:prstGeom prst="rect">
            <a:avLst/>
          </a:prstGeom>
          <a:noFill/>
        </p:spPr>
        <p:txBody>
          <a:bodyPr wrap="square" rtlCol="0">
            <a:spAutoFit/>
          </a:bodyPr>
          <a:lstStyle/>
          <a:p>
            <a:r>
              <a:rPr lang="zh-CN" altLang="en-US" sz="2800" dirty="0" smtClean="0">
                <a:latin typeface="黑体" pitchFamily="49" charset="-122"/>
                <a:ea typeface="黑体" pitchFamily="49" charset="-122"/>
              </a:rPr>
              <a:t>丰汇租赁基本情况</a:t>
            </a:r>
            <a:endParaRPr lang="zh-CN" altLang="en-US" sz="2800" dirty="0">
              <a:latin typeface="黑体" pitchFamily="49" charset="-122"/>
              <a:ea typeface="黑体" pitchFamily="49" charset="-122"/>
            </a:endParaRPr>
          </a:p>
        </p:txBody>
      </p:sp>
      <p:pic>
        <p:nvPicPr>
          <p:cNvPr id="12" name="图片 11"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13" name="组合 12"/>
          <p:cNvGrpSpPr/>
          <p:nvPr/>
        </p:nvGrpSpPr>
        <p:grpSpPr>
          <a:xfrm>
            <a:off x="8203474" y="6172200"/>
            <a:ext cx="3988525" cy="685800"/>
            <a:chOff x="1598831" y="2911553"/>
            <a:chExt cx="8675645" cy="1635046"/>
          </a:xfrm>
        </p:grpSpPr>
        <p:pic>
          <p:nvPicPr>
            <p:cNvPr id="14" name="图片 13"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5" name="图片 14"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16" name="图片 15"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17" name="图片 16"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18" name="图片 17"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9083876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2339102" cy="523220"/>
          </a:xfrm>
          <a:prstGeom prst="rect">
            <a:avLst/>
          </a:prstGeom>
        </p:spPr>
        <p:txBody>
          <a:bodyPr wrap="none">
            <a:spAutoFit/>
          </a:bodyPr>
          <a:lstStyle/>
          <a:p>
            <a:r>
              <a:rPr lang="zh-CN" altLang="en-US" sz="2800" dirty="0" smtClean="0">
                <a:latin typeface="黑体" pitchFamily="49" charset="-122"/>
                <a:ea typeface="黑体" pitchFamily="49" charset="-122"/>
              </a:rPr>
              <a:t>主要财务状况</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aphicFrame>
        <p:nvGraphicFramePr>
          <p:cNvPr id="126" name="表格 125"/>
          <p:cNvGraphicFramePr>
            <a:graphicFrameLocks noGrp="1"/>
          </p:cNvGraphicFramePr>
          <p:nvPr>
            <p:extLst>
              <p:ext uri="{D42A27DB-BD31-4B8C-83A1-F6EECF244321}">
                <p14:modId xmlns="" xmlns:p14="http://schemas.microsoft.com/office/powerpoint/2010/main" val="2553261582"/>
              </p:ext>
            </p:extLst>
          </p:nvPr>
        </p:nvGraphicFramePr>
        <p:xfrm>
          <a:off x="3395265" y="2020397"/>
          <a:ext cx="6917166" cy="3387907"/>
        </p:xfrm>
        <a:graphic>
          <a:graphicData uri="http://schemas.openxmlformats.org/drawingml/2006/table">
            <a:tbl>
              <a:tblPr firstRow="1" bandRow="1">
                <a:tableStyleId>{5C22544A-7EE6-4342-B048-85BDC9FD1C3A}</a:tableStyleId>
              </a:tblPr>
              <a:tblGrid>
                <a:gridCol w="1957892"/>
                <a:gridCol w="1667435"/>
                <a:gridCol w="1624405"/>
                <a:gridCol w="1667434"/>
              </a:tblGrid>
              <a:tr h="634702">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CN" altLang="en-US" sz="1400" b="1" dirty="0" smtClean="0">
                          <a:solidFill>
                            <a:schemeClr val="tx1"/>
                          </a:solidFill>
                          <a:latin typeface="黑体" pitchFamily="49" charset="-122"/>
                          <a:ea typeface="黑体" pitchFamily="49" charset="-122"/>
                          <a:cs typeface="Times New Roman" pitchFamily="18" charset="0"/>
                        </a:rPr>
                        <a:t>项目</a:t>
                      </a:r>
                    </a:p>
                  </a:txBody>
                  <a:tcPr/>
                </a:tc>
                <a:tc>
                  <a:txBody>
                    <a:bodyPr/>
                    <a:lstStyle/>
                    <a:p>
                      <a:pPr algn="ctr">
                        <a:lnSpc>
                          <a:spcPct val="150000"/>
                        </a:lnSpc>
                      </a:pPr>
                      <a:r>
                        <a:rPr lang="en-US" altLang="zh-CN" sz="1400" b="1" dirty="0" smtClean="0">
                          <a:solidFill>
                            <a:schemeClr val="tx1"/>
                          </a:solidFill>
                          <a:latin typeface="黑体" pitchFamily="49" charset="-122"/>
                          <a:ea typeface="黑体" pitchFamily="49" charset="-122"/>
                          <a:cs typeface="Times New Roman" pitchFamily="18" charset="0"/>
                        </a:rPr>
                        <a:t>2015</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3</a:t>
                      </a:r>
                      <a:r>
                        <a:rPr lang="zh-CN" altLang="en-US" sz="1400" b="1" dirty="0" smtClean="0">
                          <a:solidFill>
                            <a:schemeClr val="tx1"/>
                          </a:solidFill>
                          <a:latin typeface="黑体" pitchFamily="49" charset="-122"/>
                          <a:ea typeface="黑体" pitchFamily="49" charset="-122"/>
                          <a:cs typeface="Times New Roman" pitchFamily="18" charset="0"/>
                        </a:rPr>
                        <a:t>月</a:t>
                      </a:r>
                      <a:r>
                        <a:rPr lang="en-US" altLang="zh-CN" sz="1400" b="1" dirty="0" smtClean="0">
                          <a:solidFill>
                            <a:schemeClr val="tx1"/>
                          </a:solidFill>
                          <a:latin typeface="黑体" pitchFamily="49" charset="-122"/>
                          <a:ea typeface="黑体" pitchFamily="49" charset="-122"/>
                          <a:cs typeface="Times New Roman" pitchFamily="18" charset="0"/>
                        </a:rPr>
                        <a:t>31</a:t>
                      </a:r>
                      <a:r>
                        <a:rPr lang="zh-CN" altLang="en-US" sz="1400" b="1" dirty="0" smtClean="0">
                          <a:solidFill>
                            <a:schemeClr val="tx1"/>
                          </a:solidFill>
                          <a:latin typeface="黑体" pitchFamily="49" charset="-122"/>
                          <a:ea typeface="黑体" pitchFamily="49" charset="-122"/>
                          <a:cs typeface="Times New Roman" pitchFamily="18" charset="0"/>
                        </a:rPr>
                        <a:t>日</a:t>
                      </a:r>
                      <a:r>
                        <a:rPr lang="en-US" altLang="zh-CN" sz="1400" b="1" dirty="0" smtClean="0">
                          <a:solidFill>
                            <a:schemeClr val="tx1"/>
                          </a:solidFill>
                          <a:latin typeface="黑体" pitchFamily="49" charset="-122"/>
                          <a:ea typeface="黑体" pitchFamily="49" charset="-122"/>
                          <a:cs typeface="Times New Roman" pitchFamily="18" charset="0"/>
                        </a:rPr>
                        <a:t>/2015</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1-3</a:t>
                      </a:r>
                      <a:r>
                        <a:rPr lang="zh-CN" altLang="en-US" sz="1400" b="1" dirty="0" smtClean="0">
                          <a:solidFill>
                            <a:schemeClr val="tx1"/>
                          </a:solidFill>
                          <a:latin typeface="黑体" pitchFamily="49" charset="-122"/>
                          <a:ea typeface="黑体" pitchFamily="49" charset="-122"/>
                          <a:cs typeface="Times New Roman" pitchFamily="18" charset="0"/>
                        </a:rPr>
                        <a:t>月</a:t>
                      </a:r>
                      <a:endParaRPr lang="en-US" altLang="zh-CN" sz="1400" b="1" dirty="0" smtClean="0">
                        <a:solidFill>
                          <a:schemeClr val="tx1"/>
                        </a:solidFill>
                        <a:latin typeface="黑体" pitchFamily="49" charset="-122"/>
                        <a:ea typeface="黑体" pitchFamily="49" charset="-122"/>
                        <a:cs typeface="Times New Roman" pitchFamily="18" charset="0"/>
                      </a:endParaRP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400" b="1" dirty="0" smtClean="0">
                          <a:solidFill>
                            <a:schemeClr val="tx1"/>
                          </a:solidFill>
                          <a:latin typeface="黑体" pitchFamily="49" charset="-122"/>
                          <a:ea typeface="黑体" pitchFamily="49" charset="-122"/>
                          <a:cs typeface="Times New Roman" pitchFamily="18" charset="0"/>
                        </a:rPr>
                        <a:t>2014</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12</a:t>
                      </a:r>
                      <a:r>
                        <a:rPr lang="zh-CN" altLang="en-US" sz="1400" b="1" dirty="0" smtClean="0">
                          <a:solidFill>
                            <a:schemeClr val="tx1"/>
                          </a:solidFill>
                          <a:latin typeface="黑体" pitchFamily="49" charset="-122"/>
                          <a:ea typeface="黑体" pitchFamily="49" charset="-122"/>
                          <a:cs typeface="Times New Roman" pitchFamily="18" charset="0"/>
                        </a:rPr>
                        <a:t>月</a:t>
                      </a:r>
                      <a:r>
                        <a:rPr lang="en-US" altLang="zh-CN" sz="1400" b="1" dirty="0" smtClean="0">
                          <a:solidFill>
                            <a:schemeClr val="tx1"/>
                          </a:solidFill>
                          <a:latin typeface="黑体" pitchFamily="49" charset="-122"/>
                          <a:ea typeface="黑体" pitchFamily="49" charset="-122"/>
                          <a:cs typeface="Times New Roman" pitchFamily="18" charset="0"/>
                        </a:rPr>
                        <a:t>31</a:t>
                      </a:r>
                      <a:r>
                        <a:rPr lang="zh-CN" altLang="en-US" sz="1400" b="1" dirty="0" smtClean="0">
                          <a:solidFill>
                            <a:schemeClr val="tx1"/>
                          </a:solidFill>
                          <a:latin typeface="黑体" pitchFamily="49" charset="-122"/>
                          <a:ea typeface="黑体" pitchFamily="49" charset="-122"/>
                          <a:cs typeface="Times New Roman" pitchFamily="18" charset="0"/>
                        </a:rPr>
                        <a:t>日</a:t>
                      </a:r>
                      <a:r>
                        <a:rPr lang="en-US" altLang="zh-CN" sz="1400" b="1" dirty="0" smtClean="0">
                          <a:solidFill>
                            <a:schemeClr val="tx1"/>
                          </a:solidFill>
                          <a:latin typeface="黑体" pitchFamily="49" charset="-122"/>
                          <a:ea typeface="黑体" pitchFamily="49" charset="-122"/>
                          <a:cs typeface="Times New Roman" pitchFamily="18" charset="0"/>
                        </a:rPr>
                        <a:t>/2014</a:t>
                      </a:r>
                      <a:r>
                        <a:rPr lang="zh-CN" altLang="en-US" sz="1400" b="1" dirty="0" smtClean="0">
                          <a:solidFill>
                            <a:schemeClr val="tx1"/>
                          </a:solidFill>
                          <a:latin typeface="黑体" pitchFamily="49" charset="-122"/>
                          <a:ea typeface="黑体" pitchFamily="49" charset="-122"/>
                          <a:cs typeface="Times New Roman" pitchFamily="18" charset="0"/>
                        </a:rPr>
                        <a:t>年度</a:t>
                      </a: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400" b="1" dirty="0" smtClean="0">
                          <a:solidFill>
                            <a:schemeClr val="tx1"/>
                          </a:solidFill>
                          <a:latin typeface="黑体" pitchFamily="49" charset="-122"/>
                          <a:ea typeface="黑体" pitchFamily="49" charset="-122"/>
                          <a:cs typeface="Times New Roman" pitchFamily="18" charset="0"/>
                        </a:rPr>
                        <a:t>2013</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12</a:t>
                      </a:r>
                      <a:r>
                        <a:rPr lang="zh-CN" altLang="en-US" sz="1400" b="1" dirty="0" smtClean="0">
                          <a:solidFill>
                            <a:schemeClr val="tx1"/>
                          </a:solidFill>
                          <a:latin typeface="黑体" pitchFamily="49" charset="-122"/>
                          <a:ea typeface="黑体" pitchFamily="49" charset="-122"/>
                          <a:cs typeface="Times New Roman" pitchFamily="18" charset="0"/>
                        </a:rPr>
                        <a:t>月</a:t>
                      </a:r>
                      <a:r>
                        <a:rPr lang="en-US" altLang="zh-CN" sz="1400" b="1" dirty="0" smtClean="0">
                          <a:solidFill>
                            <a:schemeClr val="tx1"/>
                          </a:solidFill>
                          <a:latin typeface="黑体" pitchFamily="49" charset="-122"/>
                          <a:ea typeface="黑体" pitchFamily="49" charset="-122"/>
                          <a:cs typeface="Times New Roman" pitchFamily="18" charset="0"/>
                        </a:rPr>
                        <a:t>31</a:t>
                      </a:r>
                      <a:r>
                        <a:rPr lang="zh-CN" altLang="en-US" sz="1400" b="1" dirty="0" smtClean="0">
                          <a:solidFill>
                            <a:schemeClr val="tx1"/>
                          </a:solidFill>
                          <a:latin typeface="黑体" pitchFamily="49" charset="-122"/>
                          <a:ea typeface="黑体" pitchFamily="49" charset="-122"/>
                          <a:cs typeface="Times New Roman" pitchFamily="18" charset="0"/>
                        </a:rPr>
                        <a:t>日</a:t>
                      </a:r>
                      <a:r>
                        <a:rPr lang="en-US" altLang="zh-CN" sz="1400" b="1" dirty="0" smtClean="0">
                          <a:solidFill>
                            <a:schemeClr val="tx1"/>
                          </a:solidFill>
                          <a:latin typeface="黑体" pitchFamily="49" charset="-122"/>
                          <a:ea typeface="黑体" pitchFamily="49" charset="-122"/>
                          <a:cs typeface="Times New Roman" pitchFamily="18" charset="0"/>
                        </a:rPr>
                        <a:t>/2013</a:t>
                      </a:r>
                      <a:r>
                        <a:rPr lang="zh-CN" altLang="en-US" sz="1400" b="1" dirty="0" smtClean="0">
                          <a:solidFill>
                            <a:schemeClr val="tx1"/>
                          </a:solidFill>
                          <a:latin typeface="黑体" pitchFamily="49" charset="-122"/>
                          <a:ea typeface="黑体" pitchFamily="49" charset="-122"/>
                          <a:cs typeface="Times New Roman" pitchFamily="18" charset="0"/>
                        </a:rPr>
                        <a:t>年度</a:t>
                      </a:r>
                    </a:p>
                    <a:p>
                      <a:pPr algn="ctr"/>
                      <a:endParaRPr lang="zh-CN" altLang="en-US" sz="1400" b="1" dirty="0">
                        <a:solidFill>
                          <a:schemeClr val="tx1"/>
                        </a:solidFill>
                        <a:latin typeface="黑体" pitchFamily="49" charset="-122"/>
                        <a:ea typeface="黑体" pitchFamily="49" charset="-122"/>
                        <a:cs typeface="Times New Roman" pitchFamily="18" charset="0"/>
                      </a:endParaRPr>
                    </a:p>
                  </a:txBody>
                  <a:tcPr/>
                </a:tc>
              </a:tr>
              <a:tr h="346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mn-cs"/>
                        </a:rPr>
                        <a:t>总资产</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738,347.86</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798,588.92</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335,661.47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mn-cs"/>
                        </a:rPr>
                        <a:t>总负债</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515,301.01</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648,392.45</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269,779.66</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rPr>
                        <a:t>所有者</a:t>
                      </a: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权益</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223,046.85</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150,196.47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65,881.81</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营业</a:t>
                      </a:r>
                      <a:r>
                        <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rPr>
                        <a:t>收入</a:t>
                      </a: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24,360.85</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116,557.06</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51,980.64</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利润总额</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6,734.17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45,351.07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26,654.50</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净利润</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4,169.74</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34,087.09</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19,960.08</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mn-cs"/>
                        </a:rPr>
                        <a:t>经营活动产生的现金流量净额</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rPr>
                        <a:t>15,698.84</a:t>
                      </a:r>
                      <a:endPar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rPr>
                        <a:t>80,833.65</a:t>
                      </a:r>
                      <a:endPar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rPr>
                        <a:t>11,279.72</a:t>
                      </a:r>
                      <a:endPar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endParaRPr>
                    </a:p>
                  </a:txBody>
                  <a:tcPr/>
                </a:tc>
              </a:tr>
            </a:tbl>
          </a:graphicData>
        </a:graphic>
      </p:graphicFrame>
      <p:sp>
        <p:nvSpPr>
          <p:cNvPr id="127" name="矩形 126"/>
          <p:cNvSpPr/>
          <p:nvPr/>
        </p:nvSpPr>
        <p:spPr>
          <a:xfrm>
            <a:off x="1008189" y="5463993"/>
            <a:ext cx="2416046" cy="276999"/>
          </a:xfrm>
          <a:prstGeom prst="rect">
            <a:avLst/>
          </a:prstGeom>
        </p:spPr>
        <p:txBody>
          <a:bodyPr wrap="none">
            <a:spAutoFit/>
          </a:bodyPr>
          <a:lstStyle/>
          <a:p>
            <a:r>
              <a:rPr lang="zh-CN" altLang="en-US" sz="1200" dirty="0" smtClean="0">
                <a:latin typeface="黑体" pitchFamily="49" charset="-122"/>
                <a:ea typeface="黑体" pitchFamily="49" charset="-122"/>
              </a:rPr>
              <a:t>注：本次发行价格为每股</a:t>
            </a:r>
            <a:r>
              <a:rPr lang="en-US" altLang="zh-CN" sz="1200" dirty="0" smtClean="0">
                <a:latin typeface="黑体" pitchFamily="49" charset="-122"/>
                <a:ea typeface="黑体" pitchFamily="49" charset="-122"/>
              </a:rPr>
              <a:t>11.92</a:t>
            </a:r>
            <a:r>
              <a:rPr lang="zh-CN" altLang="en-US" sz="1200" dirty="0" smtClean="0">
                <a:latin typeface="黑体" pitchFamily="49" charset="-122"/>
                <a:ea typeface="黑体" pitchFamily="49" charset="-122"/>
              </a:rPr>
              <a:t>元</a:t>
            </a:r>
            <a:endParaRPr lang="zh-CN" altLang="en-US" sz="1200" dirty="0">
              <a:latin typeface="黑体" pitchFamily="49" charset="-122"/>
              <a:ea typeface="黑体" pitchFamily="49" charset="-122"/>
            </a:endParaRPr>
          </a:p>
        </p:txBody>
      </p:sp>
      <p:grpSp>
        <p:nvGrpSpPr>
          <p:cNvPr id="128" name="组合 127"/>
          <p:cNvGrpSpPr/>
          <p:nvPr/>
        </p:nvGrpSpPr>
        <p:grpSpPr>
          <a:xfrm>
            <a:off x="8203474" y="6172200"/>
            <a:ext cx="3988525" cy="685800"/>
            <a:chOff x="1598831" y="2911553"/>
            <a:chExt cx="8675645" cy="1635046"/>
          </a:xfrm>
        </p:grpSpPr>
        <p:pic>
          <p:nvPicPr>
            <p:cNvPr id="129" name="图片 128"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30" name="图片 129"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131" name="图片 130"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132" name="图片 131"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133" name="图片 132"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8692179" y="1613647"/>
            <a:ext cx="1527586" cy="307777"/>
          </a:xfrm>
          <a:prstGeom prst="rect">
            <a:avLst/>
          </a:prstGeom>
          <a:noFill/>
        </p:spPr>
        <p:txBody>
          <a:bodyPr wrap="square" rtlCol="0">
            <a:spAutoFit/>
          </a:bodyPr>
          <a:lstStyle/>
          <a:p>
            <a:pPr algn="ctr"/>
            <a:r>
              <a:rPr lang="zh-CN" altLang="en-US" sz="1400" dirty="0" smtClean="0">
                <a:latin typeface="+mn-ea"/>
              </a:rPr>
              <a:t>单位：万元</a:t>
            </a:r>
            <a:endParaRPr lang="zh-CN" altLang="en-US" sz="1400" dirty="0">
              <a:latin typeface="+mn-ea"/>
            </a:endParaRPr>
          </a:p>
        </p:txBody>
      </p:sp>
    </p:spTree>
    <p:extLst>
      <p:ext uri="{BB962C8B-B14F-4D97-AF65-F5344CB8AC3E}">
        <p14:creationId xmlns="" xmlns:p14="http://schemas.microsoft.com/office/powerpoint/2010/main" val="39150572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sp>
        <p:nvSpPr>
          <p:cNvPr id="26" name="TextBox 25"/>
          <p:cNvSpPr txBox="1"/>
          <p:nvPr/>
        </p:nvSpPr>
        <p:spPr>
          <a:xfrm>
            <a:off x="3631612" y="846765"/>
            <a:ext cx="4966288" cy="480131"/>
          </a:xfrm>
          <a:prstGeom prst="rect">
            <a:avLst/>
          </a:prstGeom>
          <a:noFill/>
        </p:spPr>
        <p:txBody>
          <a:bodyPr wrap="square" rtlCol="0">
            <a:spAutoFit/>
          </a:bodyPr>
          <a:lstStyle/>
          <a:p>
            <a:pPr marL="914400" indent="-914400">
              <a:lnSpc>
                <a:spcPct val="90000"/>
              </a:lnSpc>
              <a:buFontTx/>
              <a:buNone/>
            </a:pPr>
            <a:r>
              <a:rPr lang="zh-CN" altLang="zh-CN" sz="2800" kern="100" dirty="0" smtClean="0">
                <a:ea typeface="黑体"/>
                <a:cs typeface="Times New Roman"/>
              </a:rPr>
              <a:t>丰汇租赁业务模式</a:t>
            </a:r>
            <a:r>
              <a:rPr lang="en-US" altLang="zh-CN" sz="2800" kern="100" dirty="0" smtClean="0">
                <a:ea typeface="黑体"/>
                <a:cs typeface="Times New Roman"/>
              </a:rPr>
              <a:t>—</a:t>
            </a:r>
            <a:r>
              <a:rPr lang="zh-CN" altLang="en-US" sz="2800" kern="100" dirty="0" smtClean="0">
                <a:ea typeface="黑体"/>
                <a:cs typeface="Times New Roman"/>
              </a:rPr>
              <a:t>融资租赁</a:t>
            </a:r>
            <a:endParaRPr lang="zh-CN" altLang="en-US" sz="2800" dirty="0">
              <a:latin typeface="黑体" pitchFamily="49" charset="-122"/>
              <a:ea typeface="黑体" pitchFamily="49" charset="-122"/>
              <a:sym typeface="Calibri Light" pitchFamily="34" charset="0"/>
            </a:endParaRPr>
          </a:p>
        </p:txBody>
      </p:sp>
      <p:sp>
        <p:nvSpPr>
          <p:cNvPr id="27" name="TextBox 26"/>
          <p:cNvSpPr txBox="1"/>
          <p:nvPr/>
        </p:nvSpPr>
        <p:spPr>
          <a:xfrm>
            <a:off x="838200" y="2082800"/>
            <a:ext cx="4584700" cy="2754600"/>
          </a:xfrm>
          <a:prstGeom prst="rect">
            <a:avLst/>
          </a:prstGeom>
          <a:noFill/>
        </p:spPr>
        <p:txBody>
          <a:bodyPr wrap="square" rtlCol="0">
            <a:spAutoFit/>
          </a:bodyPr>
          <a:lstStyle/>
          <a:p>
            <a:pPr>
              <a:lnSpc>
                <a:spcPct val="150000"/>
              </a:lnSpc>
              <a:spcBef>
                <a:spcPts val="600"/>
              </a:spcBef>
            </a:pPr>
            <a:r>
              <a:rPr lang="zh-CN" altLang="en-US" sz="2000" b="1" dirty="0" smtClean="0">
                <a:solidFill>
                  <a:srgbClr val="0070C0"/>
                </a:solidFill>
                <a:latin typeface="黑体" pitchFamily="49" charset="-122"/>
                <a:ea typeface="黑体" pitchFamily="49" charset="-122"/>
              </a:rPr>
              <a:t>售后回租：</a:t>
            </a:r>
            <a:endParaRPr lang="en-US" altLang="zh-CN" sz="2000" b="1" dirty="0" smtClean="0">
              <a:solidFill>
                <a:srgbClr val="0070C0"/>
              </a:solidFill>
              <a:latin typeface="黑体" pitchFamily="49" charset="-122"/>
              <a:ea typeface="黑体" pitchFamily="49" charset="-122"/>
            </a:endParaRPr>
          </a:p>
          <a:p>
            <a:pPr>
              <a:lnSpc>
                <a:spcPct val="150000"/>
              </a:lnSpc>
              <a:spcBef>
                <a:spcPts val="600"/>
              </a:spcBef>
            </a:pPr>
            <a:r>
              <a:rPr lang="en-US" altLang="zh-CN" sz="2000" dirty="0" smtClean="0">
                <a:latin typeface="黑体" pitchFamily="49" charset="-122"/>
                <a:ea typeface="黑体" pitchFamily="49" charset="-122"/>
              </a:rPr>
              <a:t>    </a:t>
            </a:r>
            <a:r>
              <a:rPr lang="zh-CN" altLang="zh-CN" dirty="0" smtClean="0">
                <a:latin typeface="黑体" pitchFamily="49" charset="-122"/>
                <a:ea typeface="黑体" pitchFamily="49" charset="-122"/>
              </a:rPr>
              <a:t>售后回租是指承租人将自有设备等资产出售给丰汇租赁，同时与丰汇租赁签订《融资租赁合同》，按约定向丰汇租赁支付财务顾问费用并分期支付租金使用该资产，适合拥有</a:t>
            </a:r>
            <a:r>
              <a:rPr lang="zh-CN" altLang="en-US" dirty="0" smtClean="0">
                <a:latin typeface="黑体" pitchFamily="49" charset="-122"/>
                <a:ea typeface="黑体" pitchFamily="49" charset="-122"/>
              </a:rPr>
              <a:t>一</a:t>
            </a:r>
            <a:r>
              <a:rPr lang="zh-CN" altLang="zh-CN" dirty="0" smtClean="0">
                <a:latin typeface="黑体" pitchFamily="49" charset="-122"/>
                <a:ea typeface="黑体" pitchFamily="49" charset="-122"/>
              </a:rPr>
              <a:t>定数量设备的企业作为融资手段。</a:t>
            </a:r>
            <a:endParaRPr lang="zh-CN" altLang="en-US" sz="2000" b="1" dirty="0">
              <a:solidFill>
                <a:srgbClr val="0070C0"/>
              </a:solidFill>
              <a:latin typeface="黑体" pitchFamily="49" charset="-122"/>
              <a:ea typeface="黑体" pitchFamily="49" charset="-122"/>
            </a:endParaRPr>
          </a:p>
        </p:txBody>
      </p:sp>
      <p:pic>
        <p:nvPicPr>
          <p:cNvPr id="73730" name="图片 3" descr="说明: _KE~EP~T95_A2_8UNC7YK}G"/>
          <p:cNvPicPr>
            <a:picLocks noChangeAspect="1" noChangeArrowheads="1"/>
          </p:cNvPicPr>
          <p:nvPr/>
        </p:nvPicPr>
        <p:blipFill>
          <a:blip r:embed="rId3" cstate="print"/>
          <a:srcRect/>
          <a:stretch>
            <a:fillRect/>
          </a:stretch>
        </p:blipFill>
        <p:spPr bwMode="auto">
          <a:xfrm>
            <a:off x="5981700" y="1930400"/>
            <a:ext cx="5372100" cy="4044950"/>
          </a:xfrm>
          <a:prstGeom prst="rect">
            <a:avLst/>
          </a:prstGeom>
          <a:noFill/>
          <a:ln w="9525">
            <a:noFill/>
            <a:miter lim="800000"/>
            <a:headEnd/>
            <a:tailEnd/>
          </a:ln>
        </p:spPr>
      </p:pic>
      <p:grpSp>
        <p:nvGrpSpPr>
          <p:cNvPr id="28" name="组合 27"/>
          <p:cNvGrpSpPr/>
          <p:nvPr/>
        </p:nvGrpSpPr>
        <p:grpSpPr>
          <a:xfrm>
            <a:off x="8203474" y="6172200"/>
            <a:ext cx="3988525" cy="685800"/>
            <a:chOff x="1598831" y="2911553"/>
            <a:chExt cx="8675645" cy="1635046"/>
          </a:xfrm>
        </p:grpSpPr>
        <p:pic>
          <p:nvPicPr>
            <p:cNvPr id="32" name="图片 31"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33" name="图片 32"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4" name="图片 33"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5" name="图片 34"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6" name="图片 35"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sp>
        <p:nvSpPr>
          <p:cNvPr id="26" name="TextBox 25"/>
          <p:cNvSpPr txBox="1"/>
          <p:nvPr/>
        </p:nvSpPr>
        <p:spPr>
          <a:xfrm>
            <a:off x="3631612" y="846765"/>
            <a:ext cx="4966288" cy="480131"/>
          </a:xfrm>
          <a:prstGeom prst="rect">
            <a:avLst/>
          </a:prstGeom>
          <a:noFill/>
        </p:spPr>
        <p:txBody>
          <a:bodyPr wrap="square" rtlCol="0">
            <a:spAutoFit/>
          </a:bodyPr>
          <a:lstStyle/>
          <a:p>
            <a:pPr marL="914400" indent="-914400">
              <a:lnSpc>
                <a:spcPct val="90000"/>
              </a:lnSpc>
              <a:buFontTx/>
              <a:buNone/>
            </a:pPr>
            <a:r>
              <a:rPr lang="zh-CN" altLang="zh-CN" sz="2800" kern="100" dirty="0" smtClean="0">
                <a:ea typeface="黑体"/>
                <a:cs typeface="Times New Roman"/>
              </a:rPr>
              <a:t>丰汇租赁业务模式</a:t>
            </a:r>
            <a:r>
              <a:rPr lang="en-US" altLang="zh-CN" sz="2800" kern="100" dirty="0" smtClean="0">
                <a:ea typeface="黑体"/>
                <a:cs typeface="Times New Roman"/>
              </a:rPr>
              <a:t>—</a:t>
            </a:r>
            <a:r>
              <a:rPr lang="zh-CN" altLang="en-US" sz="2800" kern="100" dirty="0" smtClean="0">
                <a:ea typeface="黑体"/>
                <a:cs typeface="Times New Roman"/>
              </a:rPr>
              <a:t>融资租赁</a:t>
            </a:r>
            <a:endParaRPr lang="zh-CN" altLang="en-US" sz="2800" dirty="0">
              <a:latin typeface="黑体" pitchFamily="49" charset="-122"/>
              <a:ea typeface="黑体" pitchFamily="49" charset="-122"/>
              <a:sym typeface="Calibri Light" pitchFamily="34" charset="0"/>
            </a:endParaRPr>
          </a:p>
        </p:txBody>
      </p:sp>
      <p:sp>
        <p:nvSpPr>
          <p:cNvPr id="27" name="TextBox 26"/>
          <p:cNvSpPr txBox="1"/>
          <p:nvPr/>
        </p:nvSpPr>
        <p:spPr>
          <a:xfrm>
            <a:off x="1041400" y="1765300"/>
            <a:ext cx="4292600" cy="4001095"/>
          </a:xfrm>
          <a:prstGeom prst="rect">
            <a:avLst/>
          </a:prstGeom>
          <a:noFill/>
        </p:spPr>
        <p:txBody>
          <a:bodyPr wrap="square" rtlCol="0">
            <a:spAutoFit/>
          </a:bodyPr>
          <a:lstStyle/>
          <a:p>
            <a:pPr>
              <a:lnSpc>
                <a:spcPct val="150000"/>
              </a:lnSpc>
              <a:spcBef>
                <a:spcPts val="600"/>
              </a:spcBef>
            </a:pPr>
            <a:r>
              <a:rPr lang="zh-CN" altLang="en-US" sz="2000" b="1" dirty="0" smtClean="0">
                <a:solidFill>
                  <a:srgbClr val="0070C0"/>
                </a:solidFill>
                <a:latin typeface="黑体" pitchFamily="49" charset="-122"/>
                <a:ea typeface="黑体" pitchFamily="49" charset="-122"/>
              </a:rPr>
              <a:t>直接租赁：</a:t>
            </a:r>
            <a:endParaRPr lang="en-US" altLang="zh-CN" sz="2000" b="1" dirty="0" smtClean="0">
              <a:solidFill>
                <a:srgbClr val="0070C0"/>
              </a:solidFill>
              <a:latin typeface="黑体" pitchFamily="49" charset="-122"/>
              <a:ea typeface="黑体" pitchFamily="49" charset="-122"/>
            </a:endParaRPr>
          </a:p>
          <a:p>
            <a:pPr>
              <a:lnSpc>
                <a:spcPct val="150000"/>
              </a:lnSpc>
              <a:spcBef>
                <a:spcPts val="600"/>
              </a:spcBef>
            </a:pPr>
            <a:r>
              <a:rPr lang="en-US" altLang="zh-CN" sz="2000" dirty="0" smtClean="0">
                <a:latin typeface="黑体" pitchFamily="49" charset="-122"/>
                <a:ea typeface="黑体" pitchFamily="49" charset="-122"/>
              </a:rPr>
              <a:t>    </a:t>
            </a:r>
            <a:r>
              <a:rPr lang="zh-CN" altLang="zh-CN" dirty="0" smtClean="0">
                <a:latin typeface="黑体" pitchFamily="49" charset="-122"/>
                <a:ea typeface="黑体" pitchFamily="49" charset="-122"/>
              </a:rPr>
              <a:t>直接租赁是指丰汇租赁根据承租人的请求，向承租人指定的供货商购买租赁物件，回租给承租人的同时收取财务顾问费和按约定的租息率定期收取租金的融资租赁形式。直接租赁的主要目的是解决企业固定资产投资需求，适用于具有固定资产、大型设备购置需求和企业技术改造及设备升级需求的企业。</a:t>
            </a:r>
            <a:endParaRPr lang="zh-CN" altLang="en-US" b="1" dirty="0">
              <a:solidFill>
                <a:srgbClr val="0070C0"/>
              </a:solidFill>
              <a:latin typeface="黑体" pitchFamily="49" charset="-122"/>
              <a:ea typeface="黑体" pitchFamily="49" charset="-122"/>
            </a:endParaRPr>
          </a:p>
        </p:txBody>
      </p:sp>
      <p:pic>
        <p:nvPicPr>
          <p:cNvPr id="74754" name="图片 2" descr="说明: HAHOM151HZV}{9MUR[Y[~8T"/>
          <p:cNvPicPr>
            <a:picLocks noChangeAspect="1" noChangeArrowheads="1"/>
          </p:cNvPicPr>
          <p:nvPr/>
        </p:nvPicPr>
        <p:blipFill>
          <a:blip r:embed="rId3" cstate="print"/>
          <a:srcRect/>
          <a:stretch>
            <a:fillRect/>
          </a:stretch>
        </p:blipFill>
        <p:spPr bwMode="auto">
          <a:xfrm>
            <a:off x="5969000" y="2070100"/>
            <a:ext cx="5435600" cy="3800476"/>
          </a:xfrm>
          <a:prstGeom prst="rect">
            <a:avLst/>
          </a:prstGeom>
          <a:noFill/>
          <a:ln w="9525">
            <a:noFill/>
            <a:miter lim="800000"/>
            <a:headEnd/>
            <a:tailEnd/>
          </a:ln>
        </p:spPr>
      </p:pic>
      <p:grpSp>
        <p:nvGrpSpPr>
          <p:cNvPr id="18" name="组合 17"/>
          <p:cNvGrpSpPr/>
          <p:nvPr/>
        </p:nvGrpSpPr>
        <p:grpSpPr>
          <a:xfrm>
            <a:off x="8203474" y="6172200"/>
            <a:ext cx="3988525" cy="685800"/>
            <a:chOff x="1598831" y="2911553"/>
            <a:chExt cx="8675645" cy="1635046"/>
          </a:xfrm>
        </p:grpSpPr>
        <p:pic>
          <p:nvPicPr>
            <p:cNvPr id="19" name="图片 18"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28" name="图片 27"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2" name="图片 3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3" name="图片 3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4" name="图片 3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sp>
        <p:nvSpPr>
          <p:cNvPr id="26" name="TextBox 25"/>
          <p:cNvSpPr txBox="1"/>
          <p:nvPr/>
        </p:nvSpPr>
        <p:spPr>
          <a:xfrm>
            <a:off x="3631612" y="846765"/>
            <a:ext cx="5639388" cy="480131"/>
          </a:xfrm>
          <a:prstGeom prst="rect">
            <a:avLst/>
          </a:prstGeom>
          <a:noFill/>
        </p:spPr>
        <p:txBody>
          <a:bodyPr wrap="square" rtlCol="0">
            <a:spAutoFit/>
          </a:bodyPr>
          <a:lstStyle/>
          <a:p>
            <a:pPr marL="914400" indent="-914400">
              <a:lnSpc>
                <a:spcPct val="90000"/>
              </a:lnSpc>
              <a:buFontTx/>
              <a:buNone/>
            </a:pPr>
            <a:r>
              <a:rPr lang="zh-CN" altLang="zh-CN" sz="2800" kern="100" dirty="0" smtClean="0">
                <a:ea typeface="黑体"/>
                <a:cs typeface="Times New Roman"/>
              </a:rPr>
              <a:t>丰汇租赁业务模式</a:t>
            </a:r>
            <a:r>
              <a:rPr lang="en-US" altLang="zh-CN" sz="2800" kern="100" dirty="0" smtClean="0">
                <a:ea typeface="黑体"/>
                <a:cs typeface="Times New Roman"/>
              </a:rPr>
              <a:t>—</a:t>
            </a:r>
            <a:r>
              <a:rPr lang="zh-CN" altLang="zh-CN" sz="2800" b="1" dirty="0" smtClean="0"/>
              <a:t>委托贷款业务</a:t>
            </a:r>
            <a:endParaRPr lang="zh-CN" altLang="en-US" sz="2800" dirty="0">
              <a:latin typeface="黑体" pitchFamily="49" charset="-122"/>
              <a:ea typeface="黑体" pitchFamily="49" charset="-122"/>
              <a:sym typeface="Calibri Light" pitchFamily="34" charset="0"/>
            </a:endParaRPr>
          </a:p>
        </p:txBody>
      </p:sp>
      <p:sp>
        <p:nvSpPr>
          <p:cNvPr id="27" name="TextBox 26"/>
          <p:cNvSpPr txBox="1"/>
          <p:nvPr/>
        </p:nvSpPr>
        <p:spPr>
          <a:xfrm>
            <a:off x="1168400" y="1816100"/>
            <a:ext cx="4165600" cy="3801041"/>
          </a:xfrm>
          <a:prstGeom prst="rect">
            <a:avLst/>
          </a:prstGeom>
          <a:noFill/>
        </p:spPr>
        <p:txBody>
          <a:bodyPr wrap="square" rtlCol="0">
            <a:spAutoFit/>
          </a:bodyPr>
          <a:lstStyle/>
          <a:p>
            <a:pPr>
              <a:spcBef>
                <a:spcPts val="600"/>
              </a:spcBef>
            </a:pPr>
            <a:r>
              <a:rPr lang="zh-CN" altLang="en-US" sz="2000" b="1" dirty="0" smtClean="0">
                <a:solidFill>
                  <a:srgbClr val="0070C0"/>
                </a:solidFill>
                <a:latin typeface="黑体" pitchFamily="49" charset="-122"/>
                <a:ea typeface="黑体" pitchFamily="49" charset="-122"/>
              </a:rPr>
              <a:t>委托贷款：</a:t>
            </a:r>
            <a:endParaRPr lang="en-US" altLang="zh-CN" sz="2000" b="1" dirty="0" smtClean="0">
              <a:solidFill>
                <a:srgbClr val="0070C0"/>
              </a:solidFill>
              <a:latin typeface="黑体" pitchFamily="49" charset="-122"/>
              <a:ea typeface="黑体" pitchFamily="49" charset="-122"/>
            </a:endParaRPr>
          </a:p>
          <a:p>
            <a:pPr>
              <a:lnSpc>
                <a:spcPct val="150000"/>
              </a:lnSpc>
              <a:spcBef>
                <a:spcPts val="600"/>
              </a:spcBef>
            </a:pPr>
            <a:r>
              <a:rPr lang="en-US" altLang="zh-CN" dirty="0" smtClean="0">
                <a:latin typeface="黑体" pitchFamily="49" charset="-122"/>
                <a:ea typeface="黑体" pitchFamily="49" charset="-122"/>
              </a:rPr>
              <a:t>    </a:t>
            </a:r>
            <a:r>
              <a:rPr lang="zh-CN" altLang="zh-CN" dirty="0" smtClean="0">
                <a:latin typeface="黑体" pitchFamily="49" charset="-122"/>
                <a:ea typeface="黑体" pitchFamily="49" charset="-122"/>
              </a:rPr>
              <a:t>丰汇租赁在借款人提供相应担保物或者保证后，将资金委托银行放贷给借款人，并委托业务银行按照约定的利率向借款人收取本金和利息，适用于无较大数额生产设备的非生产型企业，但通常需要借款人提供担保物或者保证人连带责任担保且还款能力和资信情况良好，以降低丰汇租赁无法收回本息的风险。</a:t>
            </a:r>
            <a:endParaRPr lang="zh-CN" altLang="en-US" b="1" dirty="0">
              <a:solidFill>
                <a:srgbClr val="0070C0"/>
              </a:solidFill>
              <a:latin typeface="黑体" pitchFamily="49" charset="-122"/>
              <a:ea typeface="黑体" pitchFamily="49" charset="-122"/>
            </a:endParaRPr>
          </a:p>
        </p:txBody>
      </p:sp>
      <p:pic>
        <p:nvPicPr>
          <p:cNvPr id="75778" name="图片 1" descr="说明: AQW]XX%`5ZMGER}CPMOD9VF"/>
          <p:cNvPicPr>
            <a:picLocks noChangeAspect="1" noChangeArrowheads="1"/>
          </p:cNvPicPr>
          <p:nvPr/>
        </p:nvPicPr>
        <p:blipFill>
          <a:blip r:embed="rId3" cstate="print"/>
          <a:srcRect/>
          <a:stretch>
            <a:fillRect/>
          </a:stretch>
        </p:blipFill>
        <p:spPr bwMode="auto">
          <a:xfrm>
            <a:off x="5985971" y="1854200"/>
            <a:ext cx="5355129" cy="3924300"/>
          </a:xfrm>
          <a:prstGeom prst="rect">
            <a:avLst/>
          </a:prstGeom>
          <a:noFill/>
          <a:ln w="9525">
            <a:noFill/>
            <a:miter lim="800000"/>
            <a:headEnd/>
            <a:tailEnd/>
          </a:ln>
        </p:spPr>
      </p:pic>
      <p:grpSp>
        <p:nvGrpSpPr>
          <p:cNvPr id="18" name="组合 17"/>
          <p:cNvGrpSpPr/>
          <p:nvPr/>
        </p:nvGrpSpPr>
        <p:grpSpPr>
          <a:xfrm>
            <a:off x="8203474" y="6172200"/>
            <a:ext cx="3988525" cy="685800"/>
            <a:chOff x="1598831" y="2911553"/>
            <a:chExt cx="8675645" cy="1635046"/>
          </a:xfrm>
        </p:grpSpPr>
        <p:pic>
          <p:nvPicPr>
            <p:cNvPr id="19" name="图片 18"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28" name="图片 27"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2" name="图片 3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3" name="图片 3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4" name="图片 3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5" name="矩形 24"/>
          <p:cNvSpPr/>
          <p:nvPr/>
        </p:nvSpPr>
        <p:spPr>
          <a:xfrm>
            <a:off x="3631612" y="816334"/>
            <a:ext cx="5334588" cy="480131"/>
          </a:xfrm>
          <a:prstGeom prst="rect">
            <a:avLst/>
          </a:prstGeom>
        </p:spPr>
        <p:txBody>
          <a:bodyPr wrap="square">
            <a:spAutoFit/>
          </a:bodyPr>
          <a:lstStyle/>
          <a:p>
            <a:pPr marL="914400" indent="-914400">
              <a:lnSpc>
                <a:spcPct val="90000"/>
              </a:lnSpc>
              <a:buFontTx/>
              <a:buNone/>
            </a:pPr>
            <a:r>
              <a:rPr lang="zh-CN" altLang="zh-CN" sz="2800" b="1" dirty="0" smtClean="0"/>
              <a:t>丰汇租赁</a:t>
            </a:r>
            <a:r>
              <a:rPr lang="zh-CN" altLang="en-US" sz="2800" b="1" dirty="0" smtClean="0"/>
              <a:t>业务</a:t>
            </a:r>
            <a:r>
              <a:rPr lang="zh-CN" altLang="zh-CN" sz="2800" b="1" dirty="0" smtClean="0"/>
              <a:t>方面的核心竞争力</a:t>
            </a:r>
            <a:endParaRPr lang="zh-CN" altLang="en-US" sz="2800" dirty="0">
              <a:latin typeface="黑体" pitchFamily="49" charset="-122"/>
              <a:ea typeface="黑体" pitchFamily="49" charset="-122"/>
              <a:sym typeface="Calibri Light" pitchFamily="34" charset="0"/>
            </a:endParaRPr>
          </a:p>
        </p:txBody>
      </p:sp>
      <p:pic>
        <p:nvPicPr>
          <p:cNvPr id="26" name="图片 25"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4" name="组合 33"/>
          <p:cNvGrpSpPr/>
          <p:nvPr/>
        </p:nvGrpSpPr>
        <p:grpSpPr>
          <a:xfrm>
            <a:off x="317500" y="1422969"/>
            <a:ext cx="11722100" cy="1218062"/>
            <a:chOff x="3717843" y="154565"/>
            <a:chExt cx="6609498" cy="1218062"/>
          </a:xfrm>
        </p:grpSpPr>
        <p:sp>
          <p:nvSpPr>
            <p:cNvPr id="35" name="同侧圆角矩形 34"/>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6" name="同侧圆角矩形 4"/>
            <p:cNvSpPr/>
            <p:nvPr/>
          </p:nvSpPr>
          <p:spPr>
            <a:xfrm>
              <a:off x="3741500" y="214026"/>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kern="1200" dirty="0" smtClean="0">
                  <a:solidFill>
                    <a:srgbClr val="0070C0"/>
                  </a:solidFill>
                  <a:latin typeface="黑体" pitchFamily="49" charset="-122"/>
                  <a:ea typeface="黑体" pitchFamily="49" charset="-122"/>
                </a:rPr>
                <a:t>1</a:t>
              </a:r>
              <a:r>
                <a:rPr lang="zh-CN" altLang="en-US" sz="1400" b="1"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“量身定制”的融资方案</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丰汇租赁通过对客户进行长期跟踪以及深入的尽职调查，结合项目人员的专业化判断，根据客户的实际情况为客户“量身定制”合适的融</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资方式和灵活的融资方案。对于拥有大量机器设备或者有设备升级需求的生产型企业，项目人员会建议客户选择融资租赁模式；对于非生产型</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企业，项目人员综合评价了客户的盈利能力、担保情况和资信情况后，会建议具有良好还款能力的客户选择委托贷款模式。</a:t>
              </a:r>
              <a:endParaRPr lang="zh-CN" altLang="en-US" sz="1400" kern="1200" dirty="0">
                <a:latin typeface="黑体" pitchFamily="49" charset="-122"/>
                <a:ea typeface="黑体" pitchFamily="49" charset="-122"/>
              </a:endParaRPr>
            </a:p>
          </p:txBody>
        </p:sp>
      </p:grpSp>
      <p:grpSp>
        <p:nvGrpSpPr>
          <p:cNvPr id="5" name="组合 36"/>
          <p:cNvGrpSpPr/>
          <p:nvPr/>
        </p:nvGrpSpPr>
        <p:grpSpPr>
          <a:xfrm>
            <a:off x="330200" y="2692969"/>
            <a:ext cx="11671300" cy="1142431"/>
            <a:chOff x="3717843" y="154565"/>
            <a:chExt cx="6609498" cy="1218062"/>
          </a:xfrm>
        </p:grpSpPr>
        <p:sp>
          <p:nvSpPr>
            <p:cNvPr id="38" name="同侧圆角矩形 37"/>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2</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健全的风控体系</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丰汇租赁在业务过程中，始终强调风险控制，在商业银行等金融机构和银监会的风险管理制度的基础上，建立起项目评审委员会审批制度、</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风险资产五级分类制度和事后追偿、处置制度，形成了完善的内部风险控制体系。在实际业务操作过程中，丰汇租赁尽量将风险控制整体前移，</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把保证项目质量和资金渠道安全放在首位，同时细化业务流程，降低操作风险。</a:t>
              </a:r>
              <a:endParaRPr lang="zh-CN" altLang="en-US" sz="1400" dirty="0">
                <a:latin typeface="黑体" pitchFamily="49" charset="-122"/>
                <a:ea typeface="黑体" pitchFamily="49" charset="-122"/>
              </a:endParaRPr>
            </a:p>
          </p:txBody>
        </p:sp>
      </p:grpSp>
      <p:grpSp>
        <p:nvGrpSpPr>
          <p:cNvPr id="6" name="组合 39"/>
          <p:cNvGrpSpPr/>
          <p:nvPr/>
        </p:nvGrpSpPr>
        <p:grpSpPr>
          <a:xfrm>
            <a:off x="304800" y="3912168"/>
            <a:ext cx="11684000" cy="1193231"/>
            <a:chOff x="3717843" y="154564"/>
            <a:chExt cx="6609498" cy="1218062"/>
          </a:xfrm>
        </p:grpSpPr>
        <p:sp>
          <p:nvSpPr>
            <p:cNvPr id="41" name="同侧圆角矩形 40"/>
            <p:cNvSpPr/>
            <p:nvPr/>
          </p:nvSpPr>
          <p:spPr>
            <a:xfrm rot="5400000">
              <a:off x="6413561" y="-2541154"/>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3</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经验丰富的业务团队</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丰汇租赁的核心管理团队拥有多年的金融行业和租赁行业经验，熟悉融资租赁公司的运作模式，具有较高的专业水平，并在业内积累了一</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定的资金方和客户资源。主要的业务负责人和管理团队均曾长期任职于银行、证券、信托和租赁公司等机构，具有丰富的从业经验。经验丰富</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的管理团队保证了公司业务的顺利开展，为公司业务的快速扩张奠定了基础。</a:t>
              </a:r>
            </a:p>
          </p:txBody>
        </p:sp>
      </p:grpSp>
      <p:grpSp>
        <p:nvGrpSpPr>
          <p:cNvPr id="33" name="组合 32"/>
          <p:cNvGrpSpPr/>
          <p:nvPr/>
        </p:nvGrpSpPr>
        <p:grpSpPr>
          <a:xfrm>
            <a:off x="8203474" y="6172200"/>
            <a:ext cx="3988525" cy="685800"/>
            <a:chOff x="1598831" y="2911553"/>
            <a:chExt cx="8675645" cy="1635046"/>
          </a:xfrm>
        </p:grpSpPr>
        <p:pic>
          <p:nvPicPr>
            <p:cNvPr id="34" name="图片 33"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37" name="图片 36"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40" name="图片 39"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43" name="图片 4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44" name="图片 4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grpSp>
        <p:nvGrpSpPr>
          <p:cNvPr id="27" name="组合 39"/>
          <p:cNvGrpSpPr/>
          <p:nvPr/>
        </p:nvGrpSpPr>
        <p:grpSpPr>
          <a:xfrm>
            <a:off x="292101" y="5144069"/>
            <a:ext cx="11684000" cy="1218062"/>
            <a:chOff x="3703475" y="103765"/>
            <a:chExt cx="6609498" cy="1218062"/>
          </a:xfrm>
        </p:grpSpPr>
        <p:sp>
          <p:nvSpPr>
            <p:cNvPr id="28" name="同侧圆角矩形 27"/>
            <p:cNvSpPr/>
            <p:nvPr/>
          </p:nvSpPr>
          <p:spPr>
            <a:xfrm rot="5400000">
              <a:off x="6399193" y="-25919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2"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4</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融资租赁业务的下游行业覆盖面广，市场容量大</a:t>
              </a:r>
              <a:endParaRPr lang="en-US" altLang="zh-CN" sz="1400" b="1" dirty="0" smtClean="0">
                <a:solidFill>
                  <a:srgbClr val="0070C0"/>
                </a:solidFill>
                <a:latin typeface="黑体" pitchFamily="49" charset="-122"/>
                <a:ea typeface="黑体" pitchFamily="49" charset="-122"/>
              </a:endParaRPr>
            </a:p>
            <a:p>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的融资租赁业务覆盖了医疗、供热、水务、电力、钢铁等行业的企事业单位，下游行业覆盖面广，受到单一下游行业的波动影响较小，避免了客户在同一行业过度集中的风险。行业覆盖面广，融资租赁业务的市场容量大，丰汇租赁在各行业可开发的客户资源充足，保证了公司融资租赁业务的持续发展。</a:t>
              </a:r>
            </a:p>
          </p:txBody>
        </p:sp>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TextBox 1"/>
          <p:cNvSpPr txBox="1"/>
          <p:nvPr/>
        </p:nvSpPr>
        <p:spPr>
          <a:xfrm>
            <a:off x="3631612" y="846765"/>
            <a:ext cx="3505168" cy="480131"/>
          </a:xfrm>
          <a:prstGeom prst="rect">
            <a:avLst/>
          </a:prstGeom>
          <a:noFill/>
        </p:spPr>
        <p:txBody>
          <a:bodyPr wrap="square" rtlCol="0">
            <a:spAutoFit/>
          </a:bodyPr>
          <a:lstStyle/>
          <a:p>
            <a:pPr marL="914400" indent="-914400">
              <a:lnSpc>
                <a:spcPct val="90000"/>
              </a:lnSpc>
              <a:buFontTx/>
              <a:buNone/>
            </a:pPr>
            <a:r>
              <a:rPr lang="zh-CN" altLang="en-US" sz="2800" dirty="0" smtClean="0">
                <a:latin typeface="黑体" pitchFamily="49" charset="-122"/>
                <a:ea typeface="黑体" pitchFamily="49" charset="-122"/>
                <a:sym typeface="Calibri Light" pitchFamily="34" charset="0"/>
              </a:rPr>
              <a:t>丰汇租赁盈利模式</a:t>
            </a:r>
            <a:endParaRPr lang="zh-CN" altLang="en-US" sz="2800" dirty="0">
              <a:latin typeface="黑体" pitchFamily="49" charset="-122"/>
              <a:ea typeface="黑体" pitchFamily="49" charset="-122"/>
              <a:sym typeface="Calibri Light" pitchFamily="34" charset="0"/>
            </a:endParaRPr>
          </a:p>
        </p:txBody>
      </p:sp>
      <p:grpSp>
        <p:nvGrpSpPr>
          <p:cNvPr id="4" name="Group 17"/>
          <p:cNvGrpSpPr>
            <a:grpSpLocks/>
          </p:cNvGrpSpPr>
          <p:nvPr/>
        </p:nvGrpSpPr>
        <p:grpSpPr bwMode="auto">
          <a:xfrm>
            <a:off x="925512" y="1560513"/>
            <a:ext cx="2950913" cy="1044575"/>
            <a:chOff x="0" y="0"/>
            <a:chExt cx="1935796" cy="907710"/>
          </a:xfrm>
        </p:grpSpPr>
        <p:sp>
          <p:nvSpPr>
            <p:cNvPr id="115" name="椭圆 10"/>
            <p:cNvSpPr>
              <a:spLocks noChangeArrowheads="1"/>
            </p:cNvSpPr>
            <p:nvPr/>
          </p:nvSpPr>
          <p:spPr bwMode="auto">
            <a:xfrm>
              <a:off x="0" y="25152"/>
              <a:ext cx="1935796" cy="882558"/>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2075" tIns="46038" rIns="92075" bIns="46038" anchor="ctr"/>
            <a:lstStyle/>
            <a:p>
              <a:pPr algn="ctr"/>
              <a:r>
                <a:rPr lang="zh-CN" altLang="zh-CN" b="1" dirty="0" smtClean="0">
                  <a:latin typeface="黑体" pitchFamily="49" charset="-122"/>
                  <a:ea typeface="黑体" pitchFamily="49" charset="-122"/>
                </a:rPr>
                <a:t>融资租赁租金收入</a:t>
              </a:r>
              <a:endParaRPr lang="zh-CN" altLang="zh-CN" dirty="0">
                <a:latin typeface="黑体" pitchFamily="49" charset="-122"/>
                <a:ea typeface="黑体" pitchFamily="49" charset="-122"/>
                <a:sym typeface="Arial" pitchFamily="34" charset="0"/>
              </a:endParaRPr>
            </a:p>
          </p:txBody>
        </p:sp>
        <p:grpSp>
          <p:nvGrpSpPr>
            <p:cNvPr id="6" name="Group 19"/>
            <p:cNvGrpSpPr>
              <a:grpSpLocks/>
            </p:cNvGrpSpPr>
            <p:nvPr/>
          </p:nvGrpSpPr>
          <p:grpSpPr bwMode="auto">
            <a:xfrm>
              <a:off x="643906" y="0"/>
              <a:ext cx="641515" cy="517870"/>
              <a:chOff x="0" y="0"/>
              <a:chExt cx="1655196" cy="1630553"/>
            </a:xfrm>
          </p:grpSpPr>
          <p:sp>
            <p:nvSpPr>
              <p:cNvPr id="117" name="任意多边形 29"/>
              <p:cNvSpPr>
                <a:spLocks/>
              </p:cNvSpPr>
              <p:nvPr/>
            </p:nvSpPr>
            <p:spPr bwMode="auto">
              <a:xfrm>
                <a:off x="0" y="464028"/>
                <a:ext cx="835944" cy="11410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18" name="任意多边形 30"/>
              <p:cNvSpPr>
                <a:spLocks/>
              </p:cNvSpPr>
              <p:nvPr/>
            </p:nvSpPr>
            <p:spPr bwMode="auto">
              <a:xfrm>
                <a:off x="851243" y="457846"/>
                <a:ext cx="803953" cy="117270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19" name="任意多边形 31"/>
              <p:cNvSpPr>
                <a:spLocks/>
              </p:cNvSpPr>
              <p:nvPr/>
            </p:nvSpPr>
            <p:spPr bwMode="auto">
              <a:xfrm>
                <a:off x="16693" y="0"/>
                <a:ext cx="1638503" cy="9755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grpSp>
      </p:grpSp>
      <p:grpSp>
        <p:nvGrpSpPr>
          <p:cNvPr id="8" name="Group 23"/>
          <p:cNvGrpSpPr>
            <a:grpSpLocks/>
          </p:cNvGrpSpPr>
          <p:nvPr/>
        </p:nvGrpSpPr>
        <p:grpSpPr bwMode="auto">
          <a:xfrm>
            <a:off x="838199" y="2855913"/>
            <a:ext cx="3239687" cy="1285875"/>
            <a:chOff x="0" y="0"/>
            <a:chExt cx="2280261" cy="1286333"/>
          </a:xfrm>
        </p:grpSpPr>
        <p:sp>
          <p:nvSpPr>
            <p:cNvPr id="121" name="椭圆 10"/>
            <p:cNvSpPr>
              <a:spLocks noChangeArrowheads="1"/>
            </p:cNvSpPr>
            <p:nvPr/>
          </p:nvSpPr>
          <p:spPr bwMode="auto">
            <a:xfrm>
              <a:off x="0" y="246729"/>
              <a:ext cx="2280261" cy="1039604"/>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2075" tIns="46038" rIns="92075" bIns="46038" anchor="ctr"/>
            <a:lstStyle/>
            <a:p>
              <a:pPr algn="ctr"/>
              <a:endParaRPr lang="zh-CN" altLang="zh-CN">
                <a:sym typeface="Arial" pitchFamily="34" charset="0"/>
              </a:endParaRPr>
            </a:p>
          </p:txBody>
        </p:sp>
        <p:grpSp>
          <p:nvGrpSpPr>
            <p:cNvPr id="10" name="Group 25"/>
            <p:cNvGrpSpPr>
              <a:grpSpLocks/>
            </p:cNvGrpSpPr>
            <p:nvPr/>
          </p:nvGrpSpPr>
          <p:grpSpPr bwMode="auto">
            <a:xfrm>
              <a:off x="674309" y="0"/>
              <a:ext cx="930851" cy="767633"/>
              <a:chOff x="0" y="0"/>
              <a:chExt cx="1639898" cy="1623272"/>
            </a:xfrm>
          </p:grpSpPr>
          <p:sp>
            <p:nvSpPr>
              <p:cNvPr id="123" name="任意多边形 33"/>
              <p:cNvSpPr>
                <a:spLocks/>
              </p:cNvSpPr>
              <p:nvPr/>
            </p:nvSpPr>
            <p:spPr bwMode="auto">
              <a:xfrm>
                <a:off x="0" y="482175"/>
                <a:ext cx="835944" cy="114109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24" name="任意多边形 34"/>
              <p:cNvSpPr>
                <a:spLocks/>
              </p:cNvSpPr>
              <p:nvPr/>
            </p:nvSpPr>
            <p:spPr bwMode="auto">
              <a:xfrm>
                <a:off x="835945" y="448237"/>
                <a:ext cx="803953" cy="117270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25" name="任意多边形 35"/>
              <p:cNvSpPr>
                <a:spLocks/>
              </p:cNvSpPr>
              <p:nvPr/>
            </p:nvSpPr>
            <p:spPr bwMode="auto">
              <a:xfrm>
                <a:off x="0" y="0"/>
                <a:ext cx="1639898" cy="9755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grpSp>
      </p:grpSp>
      <p:grpSp>
        <p:nvGrpSpPr>
          <p:cNvPr id="11" name="Group 29"/>
          <p:cNvGrpSpPr>
            <a:grpSpLocks/>
          </p:cNvGrpSpPr>
          <p:nvPr/>
        </p:nvGrpSpPr>
        <p:grpSpPr bwMode="auto">
          <a:xfrm>
            <a:off x="650875" y="4141788"/>
            <a:ext cx="3726994" cy="1659068"/>
            <a:chOff x="0" y="0"/>
            <a:chExt cx="2622860" cy="1769443"/>
          </a:xfrm>
        </p:grpSpPr>
        <p:sp>
          <p:nvSpPr>
            <p:cNvPr id="127" name="椭圆 10"/>
            <p:cNvSpPr>
              <a:spLocks noChangeArrowheads="1"/>
            </p:cNvSpPr>
            <p:nvPr/>
          </p:nvSpPr>
          <p:spPr bwMode="auto">
            <a:xfrm>
              <a:off x="0" y="573643"/>
              <a:ext cx="2622860" cy="1195800"/>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2075" tIns="46038" rIns="92075" bIns="46038" anchor="ctr"/>
            <a:lstStyle/>
            <a:p>
              <a:pPr algn="ctr"/>
              <a:endParaRPr lang="zh-CN" altLang="zh-CN">
                <a:sym typeface="Arial" pitchFamily="34" charset="0"/>
              </a:endParaRPr>
            </a:p>
          </p:txBody>
        </p:sp>
        <p:grpSp>
          <p:nvGrpSpPr>
            <p:cNvPr id="12" name="Group 31"/>
            <p:cNvGrpSpPr>
              <a:grpSpLocks/>
            </p:cNvGrpSpPr>
            <p:nvPr/>
          </p:nvGrpSpPr>
          <p:grpSpPr bwMode="auto">
            <a:xfrm>
              <a:off x="562972" y="0"/>
              <a:ext cx="1510892" cy="1221845"/>
              <a:chOff x="0" y="0"/>
              <a:chExt cx="1653800" cy="1605339"/>
            </a:xfrm>
          </p:grpSpPr>
          <p:sp>
            <p:nvSpPr>
              <p:cNvPr id="129" name="任意多边形 39"/>
              <p:cNvSpPr>
                <a:spLocks/>
              </p:cNvSpPr>
              <p:nvPr/>
            </p:nvSpPr>
            <p:spPr bwMode="auto">
              <a:xfrm>
                <a:off x="0" y="464243"/>
                <a:ext cx="835944" cy="11410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30" name="任意多边形 40"/>
              <p:cNvSpPr>
                <a:spLocks/>
              </p:cNvSpPr>
              <p:nvPr/>
            </p:nvSpPr>
            <p:spPr bwMode="auto">
              <a:xfrm>
                <a:off x="834549" y="432632"/>
                <a:ext cx="803953" cy="117270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31" name="任意多边形 41"/>
              <p:cNvSpPr>
                <a:spLocks/>
              </p:cNvSpPr>
              <p:nvPr/>
            </p:nvSpPr>
            <p:spPr bwMode="auto">
              <a:xfrm>
                <a:off x="15297" y="0"/>
                <a:ext cx="1638503" cy="9755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grpSp>
      </p:grpSp>
      <p:grpSp>
        <p:nvGrpSpPr>
          <p:cNvPr id="13" name="Group 35"/>
          <p:cNvGrpSpPr>
            <a:grpSpLocks/>
          </p:cNvGrpSpPr>
          <p:nvPr/>
        </p:nvGrpSpPr>
        <p:grpSpPr bwMode="auto">
          <a:xfrm>
            <a:off x="3603625" y="1393824"/>
            <a:ext cx="8089937" cy="1549634"/>
            <a:chOff x="0" y="0"/>
            <a:chExt cx="4707880" cy="1224104"/>
          </a:xfrm>
        </p:grpSpPr>
        <p:sp>
          <p:nvSpPr>
            <p:cNvPr id="133" name="AutoShape 33"/>
            <p:cNvSpPr>
              <a:spLocks noChangeArrowheads="1"/>
            </p:cNvSpPr>
            <p:nvPr/>
          </p:nvSpPr>
          <p:spPr bwMode="auto">
            <a:xfrm>
              <a:off x="0" y="0"/>
              <a:ext cx="4707880" cy="1139825"/>
            </a:xfrm>
            <a:prstGeom prst="roundRect">
              <a:avLst>
                <a:gd name="adj" fmla="val 12532"/>
              </a:avLst>
            </a:prstGeom>
            <a:solidFill>
              <a:srgbClr val="FFFFFF"/>
            </a:solidFill>
            <a:ln w="9525">
              <a:solidFill>
                <a:srgbClr val="B2B2B2"/>
              </a:solidFill>
              <a:round/>
              <a:headEnd/>
              <a:tailEnd/>
            </a:ln>
          </p:spPr>
          <p:txBody>
            <a:bodyPr wrap="none" anchor="ctr"/>
            <a:lstStyle/>
            <a:p>
              <a:endParaRPr lang="zh-CN" altLang="zh-CN">
                <a:sym typeface="Arial" pitchFamily="34" charset="0"/>
              </a:endParaRPr>
            </a:p>
          </p:txBody>
        </p:sp>
        <p:pic>
          <p:nvPicPr>
            <p:cNvPr id="134" name="Picture 164"/>
            <p:cNvPicPr>
              <a:picLocks noChangeAspect="1" noChangeArrowheads="1"/>
            </p:cNvPicPr>
            <p:nvPr/>
          </p:nvPicPr>
          <p:blipFill>
            <a:blip r:embed="rId2" cstate="print">
              <a:lum bright="18000"/>
              <a:extLst>
                <a:ext uri="{28A0092B-C50C-407E-A947-70E740481C1C}">
                  <a14:useLocalDpi xmlns="" xmlns:a14="http://schemas.microsoft.com/office/drawing/2010/main" val="0"/>
                </a:ext>
              </a:extLst>
            </a:blip>
            <a:srcRect/>
            <a:stretch>
              <a:fillRect/>
            </a:stretch>
          </p:blipFill>
          <p:spPr bwMode="auto">
            <a:xfrm>
              <a:off x="171376" y="882897"/>
              <a:ext cx="982663" cy="17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6" name="椭圆 55"/>
            <p:cNvSpPr>
              <a:spLocks noChangeArrowheads="1"/>
            </p:cNvSpPr>
            <p:nvPr/>
          </p:nvSpPr>
          <p:spPr bwMode="auto">
            <a:xfrm>
              <a:off x="333623" y="193861"/>
              <a:ext cx="666873" cy="666873"/>
            </a:xfrm>
            <a:prstGeom prst="ellipse">
              <a:avLst/>
            </a:prstGeom>
            <a:solidFill>
              <a:srgbClr val="666666"/>
            </a:solidFill>
            <a:ln w="12700">
              <a:solidFill>
                <a:srgbClr val="395E8A"/>
              </a:solidFill>
              <a:prstDash val="sysDot"/>
              <a:round/>
              <a:headEnd/>
              <a:tailEnd/>
            </a:ln>
          </p:spPr>
          <p:txBody>
            <a:bodyPr anchor="ctr"/>
            <a:lstStyle/>
            <a:p>
              <a:pPr algn="ctr"/>
              <a:endParaRPr lang="zh-CN" altLang="zh-CN" dirty="0">
                <a:solidFill>
                  <a:srgbClr val="FFFFFF"/>
                </a:solidFill>
                <a:latin typeface="宋体" pitchFamily="2" charset="-122"/>
                <a:sym typeface="宋体" pitchFamily="2" charset="-122"/>
              </a:endParaRPr>
            </a:p>
          </p:txBody>
        </p:sp>
        <p:sp>
          <p:nvSpPr>
            <p:cNvPr id="137" name="TextBox 56"/>
            <p:cNvSpPr>
              <a:spLocks noChangeArrowheads="1"/>
            </p:cNvSpPr>
            <p:nvPr/>
          </p:nvSpPr>
          <p:spPr bwMode="auto">
            <a:xfrm>
              <a:off x="475958" y="350748"/>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dirty="0">
                  <a:latin typeface="微软雅黑" pitchFamily="34" charset="-122"/>
                  <a:ea typeface="微软雅黑" pitchFamily="34" charset="-122"/>
                  <a:sym typeface="微软雅黑" pitchFamily="34" charset="-122"/>
                </a:rPr>
                <a:t>壹</a:t>
              </a:r>
              <a:endParaRPr lang="zh-CN" altLang="en-US" dirty="0"/>
            </a:p>
          </p:txBody>
        </p:sp>
        <p:sp>
          <p:nvSpPr>
            <p:cNvPr id="138" name="Rectangle 35"/>
            <p:cNvSpPr>
              <a:spLocks noChangeArrowheads="1"/>
            </p:cNvSpPr>
            <p:nvPr/>
          </p:nvSpPr>
          <p:spPr bwMode="auto">
            <a:xfrm>
              <a:off x="1125550" y="57116"/>
              <a:ext cx="3454473" cy="116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zh-CN" sz="1600" dirty="0" smtClean="0">
                  <a:solidFill>
                    <a:srgbClr val="002060"/>
                  </a:solidFill>
                  <a:latin typeface="黑体" pitchFamily="49" charset="-122"/>
                  <a:ea typeface="黑体" pitchFamily="49" charset="-122"/>
                </a:rPr>
                <a:t>融资租赁租金收入是指丰汇租赁通过售后回租、直接租赁等融资租赁方式为承租人提供融资租赁服务，同时按照《融资租赁协议》约定的租息率和租金支付方式，向承租人收取租金。</a:t>
              </a:r>
            </a:p>
            <a:p>
              <a:pPr algn="just"/>
              <a:endParaRPr lang="en-US" dirty="0"/>
            </a:p>
          </p:txBody>
        </p:sp>
      </p:grpSp>
      <p:grpSp>
        <p:nvGrpSpPr>
          <p:cNvPr id="14" name="Group 42"/>
          <p:cNvGrpSpPr>
            <a:grpSpLocks/>
          </p:cNvGrpSpPr>
          <p:nvPr/>
        </p:nvGrpSpPr>
        <p:grpSpPr bwMode="auto">
          <a:xfrm>
            <a:off x="3603625" y="2943225"/>
            <a:ext cx="8089937" cy="1379793"/>
            <a:chOff x="0" y="0"/>
            <a:chExt cx="4707880" cy="1139825"/>
          </a:xfrm>
        </p:grpSpPr>
        <p:sp>
          <p:nvSpPr>
            <p:cNvPr id="140" name="AutoShape 33"/>
            <p:cNvSpPr>
              <a:spLocks noChangeArrowheads="1"/>
            </p:cNvSpPr>
            <p:nvPr/>
          </p:nvSpPr>
          <p:spPr bwMode="auto">
            <a:xfrm>
              <a:off x="0" y="0"/>
              <a:ext cx="4707880" cy="1139825"/>
            </a:xfrm>
            <a:prstGeom prst="roundRect">
              <a:avLst>
                <a:gd name="adj" fmla="val 12532"/>
              </a:avLst>
            </a:prstGeom>
            <a:solidFill>
              <a:srgbClr val="FFFFFF"/>
            </a:solidFill>
            <a:ln w="9525">
              <a:solidFill>
                <a:srgbClr val="B2B2B2"/>
              </a:solidFill>
              <a:round/>
              <a:headEnd/>
              <a:tailEnd/>
            </a:ln>
          </p:spPr>
          <p:txBody>
            <a:bodyPr wrap="none" anchor="ctr"/>
            <a:lstStyle/>
            <a:p>
              <a:endParaRPr lang="zh-CN" altLang="zh-CN">
                <a:sym typeface="Arial" pitchFamily="34" charset="0"/>
              </a:endParaRPr>
            </a:p>
          </p:txBody>
        </p:sp>
        <p:pic>
          <p:nvPicPr>
            <p:cNvPr id="141" name="Picture 164"/>
            <p:cNvPicPr>
              <a:picLocks noChangeAspect="1" noChangeArrowheads="1"/>
            </p:cNvPicPr>
            <p:nvPr/>
          </p:nvPicPr>
          <p:blipFill>
            <a:blip r:embed="rId2" cstate="print">
              <a:lum bright="18000"/>
              <a:extLst>
                <a:ext uri="{28A0092B-C50C-407E-A947-70E740481C1C}">
                  <a14:useLocalDpi xmlns="" xmlns:a14="http://schemas.microsoft.com/office/drawing/2010/main" val="0"/>
                </a:ext>
              </a:extLst>
            </a:blip>
            <a:srcRect/>
            <a:stretch>
              <a:fillRect/>
            </a:stretch>
          </p:blipFill>
          <p:spPr bwMode="auto">
            <a:xfrm>
              <a:off x="171376" y="882897"/>
              <a:ext cx="982663" cy="17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 name="椭圆 62"/>
            <p:cNvSpPr>
              <a:spLocks noChangeArrowheads="1"/>
            </p:cNvSpPr>
            <p:nvPr/>
          </p:nvSpPr>
          <p:spPr bwMode="auto">
            <a:xfrm>
              <a:off x="333623" y="193861"/>
              <a:ext cx="666873" cy="666873"/>
            </a:xfrm>
            <a:prstGeom prst="ellipse">
              <a:avLst/>
            </a:prstGeom>
            <a:solidFill>
              <a:srgbClr val="314865"/>
            </a:solidFill>
            <a:ln w="12700">
              <a:solidFill>
                <a:srgbClr val="395E8A"/>
              </a:solidFill>
              <a:prstDash val="sysDot"/>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44" name="TextBox 63"/>
            <p:cNvSpPr>
              <a:spLocks noChangeArrowheads="1"/>
            </p:cNvSpPr>
            <p:nvPr/>
          </p:nvSpPr>
          <p:spPr bwMode="auto">
            <a:xfrm>
              <a:off x="475958" y="350748"/>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itchFamily="34" charset="-122"/>
                  <a:ea typeface="微软雅黑" pitchFamily="34" charset="-122"/>
                  <a:sym typeface="微软雅黑" pitchFamily="34" charset="-122"/>
                </a:rPr>
                <a:t>贰</a:t>
              </a:r>
              <a:endParaRPr lang="zh-CN" altLang="en-US"/>
            </a:p>
          </p:txBody>
        </p:sp>
        <p:sp>
          <p:nvSpPr>
            <p:cNvPr id="145" name="Rectangle 35"/>
            <p:cNvSpPr>
              <a:spLocks noChangeArrowheads="1"/>
            </p:cNvSpPr>
            <p:nvPr/>
          </p:nvSpPr>
          <p:spPr bwMode="auto">
            <a:xfrm>
              <a:off x="1154040" y="40926"/>
              <a:ext cx="3357016" cy="991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1600" dirty="0" smtClean="0">
                  <a:solidFill>
                    <a:srgbClr val="002060"/>
                  </a:solidFill>
                  <a:latin typeface="黑体" pitchFamily="49" charset="-122"/>
                  <a:ea typeface="黑体" pitchFamily="49" charset="-122"/>
                </a:rPr>
                <a:t>委托贷款利息收入是指丰汇租赁利用资金，委托银行根据其确定的对象、用途、金额、期限、利率等条件代为发放贷款、监督使用贷款并协助收回本息的利息收入。</a:t>
              </a:r>
            </a:p>
          </p:txBody>
        </p:sp>
      </p:grpSp>
      <p:grpSp>
        <p:nvGrpSpPr>
          <p:cNvPr id="15" name="Group 49"/>
          <p:cNvGrpSpPr>
            <a:grpSpLocks/>
          </p:cNvGrpSpPr>
          <p:nvPr/>
        </p:nvGrpSpPr>
        <p:grpSpPr bwMode="auto">
          <a:xfrm>
            <a:off x="3616325" y="4450872"/>
            <a:ext cx="8089937" cy="1705044"/>
            <a:chOff x="0" y="0"/>
            <a:chExt cx="4707880" cy="1167198"/>
          </a:xfrm>
        </p:grpSpPr>
        <p:sp>
          <p:nvSpPr>
            <p:cNvPr id="147" name="AutoShape 33"/>
            <p:cNvSpPr>
              <a:spLocks noChangeArrowheads="1"/>
            </p:cNvSpPr>
            <p:nvPr/>
          </p:nvSpPr>
          <p:spPr bwMode="auto">
            <a:xfrm>
              <a:off x="0" y="0"/>
              <a:ext cx="4707880" cy="1139825"/>
            </a:xfrm>
            <a:prstGeom prst="roundRect">
              <a:avLst>
                <a:gd name="adj" fmla="val 12532"/>
              </a:avLst>
            </a:prstGeom>
            <a:solidFill>
              <a:srgbClr val="FFFFFF"/>
            </a:solidFill>
            <a:ln w="9525">
              <a:solidFill>
                <a:srgbClr val="B2B2B2"/>
              </a:solidFill>
              <a:round/>
              <a:headEnd/>
              <a:tailEnd/>
            </a:ln>
          </p:spPr>
          <p:txBody>
            <a:bodyPr wrap="none" anchor="ctr"/>
            <a:lstStyle/>
            <a:p>
              <a:endParaRPr lang="zh-CN" altLang="zh-CN">
                <a:sym typeface="Arial" pitchFamily="34" charset="0"/>
              </a:endParaRPr>
            </a:p>
          </p:txBody>
        </p:sp>
        <p:pic>
          <p:nvPicPr>
            <p:cNvPr id="148" name="Picture 164"/>
            <p:cNvPicPr>
              <a:picLocks noChangeAspect="1" noChangeArrowheads="1"/>
            </p:cNvPicPr>
            <p:nvPr/>
          </p:nvPicPr>
          <p:blipFill>
            <a:blip r:embed="rId2" cstate="print">
              <a:lum bright="18000"/>
              <a:extLst>
                <a:ext uri="{28A0092B-C50C-407E-A947-70E740481C1C}">
                  <a14:useLocalDpi xmlns="" xmlns:a14="http://schemas.microsoft.com/office/drawing/2010/main" val="0"/>
                </a:ext>
              </a:extLst>
            </a:blip>
            <a:srcRect/>
            <a:stretch>
              <a:fillRect/>
            </a:stretch>
          </p:blipFill>
          <p:spPr bwMode="auto">
            <a:xfrm>
              <a:off x="171376" y="882897"/>
              <a:ext cx="982663" cy="17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0" name="椭圆 83"/>
            <p:cNvSpPr>
              <a:spLocks noChangeArrowheads="1"/>
            </p:cNvSpPr>
            <p:nvPr/>
          </p:nvSpPr>
          <p:spPr bwMode="auto">
            <a:xfrm>
              <a:off x="333623" y="193861"/>
              <a:ext cx="666873" cy="666873"/>
            </a:xfrm>
            <a:prstGeom prst="ellipse">
              <a:avLst/>
            </a:prstGeom>
            <a:solidFill>
              <a:srgbClr val="8E8E8E"/>
            </a:solidFill>
            <a:ln w="12700">
              <a:solidFill>
                <a:srgbClr val="395E8A"/>
              </a:solidFill>
              <a:prstDash val="sysDot"/>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51" name="TextBox 84"/>
            <p:cNvSpPr>
              <a:spLocks noChangeArrowheads="1"/>
            </p:cNvSpPr>
            <p:nvPr/>
          </p:nvSpPr>
          <p:spPr bwMode="auto">
            <a:xfrm>
              <a:off x="475958" y="350748"/>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itchFamily="34" charset="-122"/>
                  <a:ea typeface="微软雅黑" pitchFamily="34" charset="-122"/>
                  <a:sym typeface="微软雅黑" pitchFamily="34" charset="-122"/>
                </a:rPr>
                <a:t>叁</a:t>
              </a:r>
              <a:endParaRPr lang="zh-CN" altLang="en-US"/>
            </a:p>
          </p:txBody>
        </p:sp>
        <p:sp>
          <p:nvSpPr>
            <p:cNvPr id="152" name="Rectangle 35"/>
            <p:cNvSpPr>
              <a:spLocks noChangeArrowheads="1"/>
            </p:cNvSpPr>
            <p:nvPr/>
          </p:nvSpPr>
          <p:spPr bwMode="auto">
            <a:xfrm>
              <a:off x="1184408" y="92678"/>
              <a:ext cx="3444000" cy="1074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171450" indent="-171450" algn="just">
                <a:lnSpc>
                  <a:spcPct val="150000"/>
                </a:lnSpc>
              </a:pPr>
              <a:r>
                <a:rPr lang="zh-CN" altLang="zh-CN" sz="1600" dirty="0" smtClean="0">
                  <a:solidFill>
                    <a:srgbClr val="002060"/>
                  </a:solidFill>
                  <a:latin typeface="黑体" pitchFamily="49" charset="-122"/>
                  <a:ea typeface="黑体" pitchFamily="49" charset="-122"/>
                </a:rPr>
                <a:t>财务顾问是丰汇租赁接受委托与客户签订《财务顾问合同》，按</a:t>
              </a:r>
              <a:endParaRPr lang="en-US" altLang="zh-CN" sz="1600" dirty="0" smtClean="0">
                <a:solidFill>
                  <a:srgbClr val="002060"/>
                </a:solidFill>
                <a:latin typeface="黑体" pitchFamily="49" charset="-122"/>
                <a:ea typeface="黑体" pitchFamily="49" charset="-122"/>
              </a:endParaRPr>
            </a:p>
            <a:p>
              <a:pPr marL="171450" indent="-171450" algn="just">
                <a:lnSpc>
                  <a:spcPct val="150000"/>
                </a:lnSpc>
              </a:pPr>
              <a:r>
                <a:rPr lang="zh-CN" altLang="zh-CN" sz="1600" dirty="0" smtClean="0">
                  <a:solidFill>
                    <a:srgbClr val="002060"/>
                  </a:solidFill>
                  <a:latin typeface="黑体" pitchFamily="49" charset="-122"/>
                  <a:ea typeface="黑体" pitchFamily="49" charset="-122"/>
                </a:rPr>
                <a:t>照合同约定提供融资咨询相关劳务，包括对客户进行全面尽职调</a:t>
              </a:r>
              <a:endParaRPr lang="en-US" altLang="zh-CN" sz="1600" dirty="0" smtClean="0">
                <a:solidFill>
                  <a:srgbClr val="002060"/>
                </a:solidFill>
                <a:latin typeface="黑体" pitchFamily="49" charset="-122"/>
                <a:ea typeface="黑体" pitchFamily="49" charset="-122"/>
              </a:endParaRPr>
            </a:p>
            <a:p>
              <a:pPr marL="171450" indent="-171450" algn="just">
                <a:lnSpc>
                  <a:spcPct val="150000"/>
                </a:lnSpc>
              </a:pPr>
              <a:r>
                <a:rPr lang="zh-CN" altLang="zh-CN" sz="1600" dirty="0" smtClean="0">
                  <a:solidFill>
                    <a:srgbClr val="002060"/>
                  </a:solidFill>
                  <a:latin typeface="黑体" pitchFamily="49" charset="-122"/>
                  <a:ea typeface="黑体" pitchFamily="49" charset="-122"/>
                </a:rPr>
                <a:t>查，根据客户的实际情况，设计具体的融资方案，并根据融资方</a:t>
              </a:r>
              <a:endParaRPr lang="en-US" altLang="zh-CN" sz="1600" dirty="0" smtClean="0">
                <a:solidFill>
                  <a:srgbClr val="002060"/>
                </a:solidFill>
                <a:latin typeface="黑体" pitchFamily="49" charset="-122"/>
                <a:ea typeface="黑体" pitchFamily="49" charset="-122"/>
              </a:endParaRPr>
            </a:p>
            <a:p>
              <a:pPr marL="171450" indent="-171450" algn="just">
                <a:lnSpc>
                  <a:spcPct val="150000"/>
                </a:lnSpc>
              </a:pPr>
              <a:r>
                <a:rPr lang="zh-CN" altLang="zh-CN" sz="1600" dirty="0" smtClean="0">
                  <a:solidFill>
                    <a:srgbClr val="002060"/>
                  </a:solidFill>
                  <a:latin typeface="黑体" pitchFamily="49" charset="-122"/>
                  <a:ea typeface="黑体" pitchFamily="49" charset="-122"/>
                </a:rPr>
                <a:t>案向客户提供相关筹资服务。</a:t>
              </a:r>
              <a:endParaRPr lang="en-US" altLang="zh-CN" sz="1600" dirty="0" smtClean="0">
                <a:solidFill>
                  <a:srgbClr val="002060"/>
                </a:solidFill>
                <a:latin typeface="黑体" pitchFamily="49" charset="-122"/>
                <a:ea typeface="黑体" pitchFamily="49" charset="-122"/>
              </a:endParaRPr>
            </a:p>
          </p:txBody>
        </p:sp>
      </p:grpSp>
      <p:sp>
        <p:nvSpPr>
          <p:cNvPr id="153" name="直接连接符 86"/>
          <p:cNvSpPr>
            <a:spLocks noChangeShapeType="1"/>
          </p:cNvSpPr>
          <p:nvPr/>
        </p:nvSpPr>
        <p:spPr bwMode="auto">
          <a:xfrm>
            <a:off x="2055813" y="1771650"/>
            <a:ext cx="2199648" cy="4763"/>
          </a:xfrm>
          <a:prstGeom prst="line">
            <a:avLst/>
          </a:prstGeom>
          <a:noFill/>
          <a:ln w="19050">
            <a:solidFill>
              <a:srgbClr val="BFBFBF"/>
            </a:solidFill>
            <a:round/>
            <a:headEnd type="oval" w="med" len="med"/>
            <a:tailEnd type="oval" w="med" len="med"/>
          </a:ln>
          <a:extLst>
            <a:ext uri="{909E8E84-426E-40DD-AFC4-6F175D3DCCD1}">
              <a14:hiddenFill xmlns="" xmlns:a14="http://schemas.microsoft.com/office/drawing/2010/main">
                <a:noFill/>
              </a14:hiddenFill>
            </a:ext>
          </a:extLst>
        </p:spPr>
        <p:txBody>
          <a:bodyPr/>
          <a:lstStyle/>
          <a:p>
            <a:endParaRPr lang="zh-CN" altLang="en-US"/>
          </a:p>
        </p:txBody>
      </p:sp>
      <p:sp>
        <p:nvSpPr>
          <p:cNvPr id="154" name="直接连接符 87"/>
          <p:cNvSpPr>
            <a:spLocks noChangeShapeType="1"/>
          </p:cNvSpPr>
          <p:nvPr/>
        </p:nvSpPr>
        <p:spPr bwMode="auto">
          <a:xfrm>
            <a:off x="2055813" y="3160713"/>
            <a:ext cx="2199648" cy="4762"/>
          </a:xfrm>
          <a:prstGeom prst="line">
            <a:avLst/>
          </a:prstGeom>
          <a:noFill/>
          <a:ln w="19050">
            <a:solidFill>
              <a:srgbClr val="BFBFBF"/>
            </a:solidFill>
            <a:round/>
            <a:headEnd type="oval" w="med" len="med"/>
            <a:tailEnd type="oval" w="med" len="med"/>
          </a:ln>
          <a:extLst>
            <a:ext uri="{909E8E84-426E-40DD-AFC4-6F175D3DCCD1}">
              <a14:hiddenFill xmlns="" xmlns:a14="http://schemas.microsoft.com/office/drawing/2010/main">
                <a:noFill/>
              </a14:hiddenFill>
            </a:ext>
          </a:extLst>
        </p:spPr>
        <p:txBody>
          <a:bodyPr/>
          <a:lstStyle/>
          <a:p>
            <a:endParaRPr lang="zh-CN" altLang="en-US"/>
          </a:p>
        </p:txBody>
      </p:sp>
      <p:sp>
        <p:nvSpPr>
          <p:cNvPr id="155" name="直接连接符 88"/>
          <p:cNvSpPr>
            <a:spLocks noChangeShapeType="1"/>
          </p:cNvSpPr>
          <p:nvPr/>
        </p:nvSpPr>
        <p:spPr bwMode="auto">
          <a:xfrm>
            <a:off x="2055813" y="4583113"/>
            <a:ext cx="2199648" cy="4762"/>
          </a:xfrm>
          <a:prstGeom prst="line">
            <a:avLst/>
          </a:prstGeom>
          <a:noFill/>
          <a:ln w="19050">
            <a:solidFill>
              <a:srgbClr val="BFBFBF"/>
            </a:solidFill>
            <a:round/>
            <a:headEnd type="oval" w="med" len="med"/>
            <a:tailEnd type="oval" w="med" len="med"/>
          </a:ln>
          <a:extLst>
            <a:ext uri="{909E8E84-426E-40DD-AFC4-6F175D3DCCD1}">
              <a14:hiddenFill xmlns="" xmlns:a14="http://schemas.microsoft.com/office/drawing/2010/main">
                <a:noFill/>
              </a14:hiddenFill>
            </a:ext>
          </a:extLst>
        </p:spPr>
        <p:txBody>
          <a:bodyPr/>
          <a:lstStyle/>
          <a:p>
            <a:endParaRPr lang="zh-CN" altLang="en-US"/>
          </a:p>
        </p:txBody>
      </p:sp>
      <p:sp>
        <p:nvSpPr>
          <p:cNvPr id="5" name="矩形 4"/>
          <p:cNvSpPr/>
          <p:nvPr/>
        </p:nvSpPr>
        <p:spPr>
          <a:xfrm>
            <a:off x="1364370" y="3477207"/>
            <a:ext cx="2044149" cy="369332"/>
          </a:xfrm>
          <a:prstGeom prst="rect">
            <a:avLst/>
          </a:prstGeom>
        </p:spPr>
        <p:txBody>
          <a:bodyPr wrap="none">
            <a:spAutoFit/>
          </a:bodyPr>
          <a:lstStyle/>
          <a:p>
            <a:r>
              <a:rPr lang="zh-CN" altLang="zh-CN" b="1" dirty="0" smtClean="0">
                <a:latin typeface="黑体" pitchFamily="49" charset="-122"/>
                <a:ea typeface="黑体" pitchFamily="49" charset="-122"/>
              </a:rPr>
              <a:t>委托贷款利息收入</a:t>
            </a:r>
            <a:endParaRPr lang="zh-CN" altLang="en-US" dirty="0">
              <a:latin typeface="黑体" pitchFamily="49" charset="-122"/>
              <a:ea typeface="黑体" pitchFamily="49" charset="-122"/>
            </a:endParaRPr>
          </a:p>
        </p:txBody>
      </p:sp>
      <p:sp>
        <p:nvSpPr>
          <p:cNvPr id="7" name="矩形 6"/>
          <p:cNvSpPr/>
          <p:nvPr/>
        </p:nvSpPr>
        <p:spPr>
          <a:xfrm>
            <a:off x="1459113" y="5087716"/>
            <a:ext cx="1579278" cy="369332"/>
          </a:xfrm>
          <a:prstGeom prst="rect">
            <a:avLst/>
          </a:prstGeom>
        </p:spPr>
        <p:txBody>
          <a:bodyPr wrap="none">
            <a:spAutoFit/>
          </a:bodyPr>
          <a:lstStyle/>
          <a:p>
            <a:r>
              <a:rPr lang="zh-CN" altLang="zh-CN" b="1" dirty="0" smtClean="0">
                <a:latin typeface="黑体" pitchFamily="49" charset="-122"/>
                <a:ea typeface="黑体" pitchFamily="49" charset="-122"/>
              </a:rPr>
              <a:t>财务顾问收入</a:t>
            </a:r>
            <a:endParaRPr lang="zh-CN" altLang="en-US" dirty="0">
              <a:latin typeface="黑体" pitchFamily="49" charset="-122"/>
              <a:ea typeface="黑体" pitchFamily="49" charset="-122"/>
            </a:endParaRPr>
          </a:p>
        </p:txBody>
      </p:sp>
      <p:pic>
        <p:nvPicPr>
          <p:cNvPr id="52" name="图片 51" descr="QQ截图20150426185110.png"/>
          <p:cNvPicPr>
            <a:picLocks noChangeAspect="1"/>
          </p:cNvPicPr>
          <p:nvPr/>
        </p:nvPicPr>
        <p:blipFill>
          <a:blip r:embed="rId3" cstate="print"/>
          <a:stretch>
            <a:fillRect/>
          </a:stretch>
        </p:blipFill>
        <p:spPr>
          <a:xfrm>
            <a:off x="0" y="630276"/>
            <a:ext cx="3124200" cy="804824"/>
          </a:xfrm>
          <a:prstGeom prst="rect">
            <a:avLst/>
          </a:prstGeom>
        </p:spPr>
      </p:pic>
      <p:grpSp>
        <p:nvGrpSpPr>
          <p:cNvPr id="59" name="组合 58"/>
          <p:cNvGrpSpPr/>
          <p:nvPr/>
        </p:nvGrpSpPr>
        <p:grpSpPr>
          <a:xfrm>
            <a:off x="8203474" y="6172200"/>
            <a:ext cx="3988525" cy="685800"/>
            <a:chOff x="1598831" y="2911553"/>
            <a:chExt cx="8675645" cy="1635046"/>
          </a:xfrm>
        </p:grpSpPr>
        <p:pic>
          <p:nvPicPr>
            <p:cNvPr id="60" name="图片 59"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61" name="图片 60"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62" name="图片 6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63" name="图片 6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64" name="图片 6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3505459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5" name="矩形 24"/>
          <p:cNvSpPr/>
          <p:nvPr/>
        </p:nvSpPr>
        <p:spPr>
          <a:xfrm>
            <a:off x="3631612" y="816334"/>
            <a:ext cx="4966288"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丰汇租赁的主要资金来源渠道</a:t>
            </a:r>
            <a:endParaRPr lang="zh-CN" altLang="en-US" sz="2800" dirty="0">
              <a:latin typeface="黑体" pitchFamily="49" charset="-122"/>
              <a:ea typeface="黑体" pitchFamily="49" charset="-122"/>
              <a:sym typeface="Calibri Light" pitchFamily="34" charset="0"/>
            </a:endParaRPr>
          </a:p>
        </p:txBody>
      </p:sp>
      <p:pic>
        <p:nvPicPr>
          <p:cNvPr id="26" name="图片 25" descr="QQ截图20150426185110.png"/>
          <p:cNvPicPr>
            <a:picLocks noChangeAspect="1"/>
          </p:cNvPicPr>
          <p:nvPr/>
        </p:nvPicPr>
        <p:blipFill>
          <a:blip r:embed="rId2" cstate="print"/>
          <a:stretch>
            <a:fillRect/>
          </a:stretch>
        </p:blipFill>
        <p:spPr>
          <a:xfrm>
            <a:off x="0" y="630276"/>
            <a:ext cx="3124200" cy="804824"/>
          </a:xfrm>
          <a:prstGeom prst="rect">
            <a:avLst/>
          </a:prstGeom>
        </p:spPr>
      </p:pic>
      <p:graphicFrame>
        <p:nvGraphicFramePr>
          <p:cNvPr id="27" name="图示 26"/>
          <p:cNvGraphicFramePr/>
          <p:nvPr>
            <p:extLst>
              <p:ext uri="{D42A27DB-BD31-4B8C-83A1-F6EECF244321}">
                <p14:modId xmlns="" xmlns:p14="http://schemas.microsoft.com/office/powerpoint/2010/main" val="4125721240"/>
              </p:ext>
            </p:extLst>
          </p:nvPr>
        </p:nvGraphicFramePr>
        <p:xfrm>
          <a:off x="935915" y="1305775"/>
          <a:ext cx="10542493" cy="5174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矩形 27"/>
          <p:cNvSpPr/>
          <p:nvPr/>
        </p:nvSpPr>
        <p:spPr>
          <a:xfrm>
            <a:off x="1231312" y="1959334"/>
            <a:ext cx="1054688" cy="757130"/>
          </a:xfrm>
          <a:prstGeom prst="rect">
            <a:avLst/>
          </a:prstGeom>
        </p:spPr>
        <p:txBody>
          <a:bodyPr wrap="square">
            <a:spAutoFit/>
          </a:bodyPr>
          <a:lstStyle/>
          <a:p>
            <a:pPr marL="914400" indent="-914400">
              <a:lnSpc>
                <a:spcPct val="90000"/>
              </a:lnSpc>
              <a:buFontTx/>
              <a:buNone/>
            </a:pPr>
            <a:r>
              <a:rPr lang="zh-CN" altLang="en-US" sz="2400" b="1" dirty="0" smtClean="0">
                <a:latin typeface="黑体" pitchFamily="49" charset="-122"/>
                <a:ea typeface="黑体" pitchFamily="49" charset="-122"/>
                <a:sym typeface="Calibri Light" pitchFamily="34" charset="0"/>
              </a:rPr>
              <a:t>自有</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buFontTx/>
              <a:buNone/>
            </a:pPr>
            <a:r>
              <a:rPr lang="zh-CN" altLang="en-US" sz="2400" b="1" dirty="0" smtClean="0">
                <a:latin typeface="黑体" pitchFamily="49" charset="-122"/>
                <a:ea typeface="黑体" pitchFamily="49" charset="-122"/>
                <a:sym typeface="Calibri Light" pitchFamily="34" charset="0"/>
              </a:rPr>
              <a:t>资金</a:t>
            </a:r>
            <a:endParaRPr lang="zh-CN" altLang="en-US" sz="2400" b="1" dirty="0">
              <a:latin typeface="黑体" pitchFamily="49" charset="-122"/>
              <a:ea typeface="黑体" pitchFamily="49" charset="-122"/>
              <a:sym typeface="Calibri Light" pitchFamily="34" charset="0"/>
            </a:endParaRPr>
          </a:p>
        </p:txBody>
      </p:sp>
      <p:sp>
        <p:nvSpPr>
          <p:cNvPr id="32" name="矩形 31"/>
          <p:cNvSpPr/>
          <p:nvPr/>
        </p:nvSpPr>
        <p:spPr>
          <a:xfrm>
            <a:off x="1562100" y="3423817"/>
            <a:ext cx="1054688" cy="1089529"/>
          </a:xfrm>
          <a:prstGeom prst="rect">
            <a:avLst/>
          </a:prstGeom>
        </p:spPr>
        <p:txBody>
          <a:bodyPr wrap="square">
            <a:spAutoFit/>
          </a:bodyPr>
          <a:lstStyle/>
          <a:p>
            <a:pPr marL="914400" indent="-914400">
              <a:lnSpc>
                <a:spcPct val="90000"/>
              </a:lnSpc>
              <a:buFontTx/>
              <a:buNone/>
            </a:pPr>
            <a:r>
              <a:rPr lang="zh-CN" altLang="en-US" sz="2400" b="1" dirty="0" smtClean="0">
                <a:latin typeface="黑体" pitchFamily="49" charset="-122"/>
                <a:ea typeface="黑体" pitchFamily="49" charset="-122"/>
                <a:sym typeface="Calibri Light" pitchFamily="34" charset="0"/>
              </a:rPr>
              <a:t>银行</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buFontTx/>
              <a:buNone/>
            </a:pPr>
            <a:r>
              <a:rPr lang="zh-CN" altLang="en-US" sz="2400" b="1" dirty="0">
                <a:latin typeface="黑体" pitchFamily="49" charset="-122"/>
                <a:ea typeface="黑体" pitchFamily="49" charset="-122"/>
                <a:sym typeface="Calibri Light" pitchFamily="34" charset="0"/>
              </a:rPr>
              <a:t>保</a:t>
            </a:r>
            <a:r>
              <a:rPr lang="zh-CN" altLang="en-US" sz="2400" b="1" dirty="0" smtClean="0">
                <a:latin typeface="黑体" pitchFamily="49" charset="-122"/>
                <a:ea typeface="黑体" pitchFamily="49" charset="-122"/>
                <a:sym typeface="Calibri Light" pitchFamily="34" charset="0"/>
              </a:rPr>
              <a:t>理</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buFontTx/>
              <a:buNone/>
            </a:pPr>
            <a:r>
              <a:rPr lang="zh-CN" altLang="en-US" sz="2400" b="1" dirty="0">
                <a:latin typeface="黑体" pitchFamily="49" charset="-122"/>
                <a:ea typeface="黑体" pitchFamily="49" charset="-122"/>
                <a:sym typeface="Calibri Light" pitchFamily="34" charset="0"/>
              </a:rPr>
              <a:t>贷款</a:t>
            </a:r>
          </a:p>
        </p:txBody>
      </p:sp>
      <p:sp>
        <p:nvSpPr>
          <p:cNvPr id="33" name="矩形 32"/>
          <p:cNvSpPr/>
          <p:nvPr/>
        </p:nvSpPr>
        <p:spPr>
          <a:xfrm>
            <a:off x="1233553" y="4869177"/>
            <a:ext cx="1181862" cy="1089529"/>
          </a:xfrm>
          <a:prstGeom prst="rect">
            <a:avLst/>
          </a:prstGeom>
        </p:spPr>
        <p:txBody>
          <a:bodyPr vert="horz" wrap="square">
            <a:spAutoFit/>
          </a:bodyPr>
          <a:lstStyle/>
          <a:p>
            <a:pPr marL="914400" indent="-914400">
              <a:lnSpc>
                <a:spcPct val="90000"/>
              </a:lnSpc>
            </a:pPr>
            <a:r>
              <a:rPr lang="zh-CN" altLang="en-US" sz="2400" b="1" dirty="0">
                <a:latin typeface="黑体" pitchFamily="49" charset="-122"/>
                <a:ea typeface="黑体" pitchFamily="49" charset="-122"/>
                <a:sym typeface="Calibri Light" pitchFamily="34" charset="0"/>
              </a:rPr>
              <a:t>信托</a:t>
            </a:r>
            <a:r>
              <a:rPr lang="zh-CN" altLang="en-US" sz="2400" b="1" dirty="0" smtClean="0">
                <a:latin typeface="黑体" pitchFamily="49" charset="-122"/>
                <a:ea typeface="黑体" pitchFamily="49" charset="-122"/>
                <a:sym typeface="Calibri Light" pitchFamily="34" charset="0"/>
              </a:rPr>
              <a:t>、</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pPr>
            <a:r>
              <a:rPr lang="zh-CN" altLang="en-US" sz="2400" b="1" dirty="0">
                <a:latin typeface="黑体" pitchFamily="49" charset="-122"/>
                <a:ea typeface="黑体" pitchFamily="49" charset="-122"/>
                <a:sym typeface="Calibri Light" pitchFamily="34" charset="0"/>
              </a:rPr>
              <a:t>资</a:t>
            </a:r>
            <a:r>
              <a:rPr lang="zh-CN" altLang="en-US" sz="2400" b="1" dirty="0" smtClean="0">
                <a:latin typeface="黑体" pitchFamily="49" charset="-122"/>
                <a:ea typeface="黑体" pitchFamily="49" charset="-122"/>
                <a:sym typeface="Calibri Light" pitchFamily="34" charset="0"/>
              </a:rPr>
              <a:t>管</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pPr>
            <a:r>
              <a:rPr lang="zh-CN" altLang="en-US" sz="2400" b="1" dirty="0">
                <a:latin typeface="黑体" pitchFamily="49" charset="-122"/>
                <a:ea typeface="黑体" pitchFamily="49" charset="-122"/>
                <a:sym typeface="Calibri Light" pitchFamily="34" charset="0"/>
              </a:rPr>
              <a:t>计划</a:t>
            </a:r>
          </a:p>
        </p:txBody>
      </p:sp>
      <p:grpSp>
        <p:nvGrpSpPr>
          <p:cNvPr id="34" name="组合 33"/>
          <p:cNvGrpSpPr/>
          <p:nvPr/>
        </p:nvGrpSpPr>
        <p:grpSpPr>
          <a:xfrm>
            <a:off x="8203474" y="6172200"/>
            <a:ext cx="3988525" cy="685800"/>
            <a:chOff x="1598831" y="2911553"/>
            <a:chExt cx="8675645" cy="1635046"/>
          </a:xfrm>
        </p:grpSpPr>
        <p:pic>
          <p:nvPicPr>
            <p:cNvPr id="35" name="图片 34" descr="QQ截图20150426173037.png"/>
            <p:cNvPicPr>
              <a:picLocks noChangeAspect="1"/>
            </p:cNvPicPr>
            <p:nvPr/>
          </p:nvPicPr>
          <p:blipFill>
            <a:blip r:embed="rId7" cstate="print"/>
            <a:stretch>
              <a:fillRect/>
            </a:stretch>
          </p:blipFill>
          <p:spPr>
            <a:xfrm>
              <a:off x="1598831" y="2911553"/>
              <a:ext cx="1744359" cy="1596948"/>
            </a:xfrm>
            <a:prstGeom prst="rect">
              <a:avLst/>
            </a:prstGeom>
          </p:spPr>
        </p:pic>
        <p:pic>
          <p:nvPicPr>
            <p:cNvPr id="36" name="图片 35" descr="QQ截图20150426173733.png"/>
            <p:cNvPicPr>
              <a:picLocks noChangeAspect="1"/>
            </p:cNvPicPr>
            <p:nvPr/>
          </p:nvPicPr>
          <p:blipFill>
            <a:blip r:embed="rId8" cstate="print"/>
            <a:stretch>
              <a:fillRect/>
            </a:stretch>
          </p:blipFill>
          <p:spPr>
            <a:xfrm>
              <a:off x="3314700" y="2917400"/>
              <a:ext cx="1730295" cy="1588256"/>
            </a:xfrm>
            <a:prstGeom prst="rect">
              <a:avLst/>
            </a:prstGeom>
          </p:spPr>
        </p:pic>
        <p:pic>
          <p:nvPicPr>
            <p:cNvPr id="37" name="图片 36" descr="QQ截图20150426173739.png"/>
            <p:cNvPicPr>
              <a:picLocks noChangeAspect="1"/>
            </p:cNvPicPr>
            <p:nvPr/>
          </p:nvPicPr>
          <p:blipFill>
            <a:blip r:embed="rId9" cstate="print"/>
            <a:stretch>
              <a:fillRect/>
            </a:stretch>
          </p:blipFill>
          <p:spPr>
            <a:xfrm>
              <a:off x="5021362" y="2924276"/>
              <a:ext cx="1590476" cy="1619048"/>
            </a:xfrm>
            <a:prstGeom prst="rect">
              <a:avLst/>
            </a:prstGeom>
          </p:spPr>
        </p:pic>
        <p:pic>
          <p:nvPicPr>
            <p:cNvPr id="38" name="图片 37" descr="QQ截图20150426173747.png"/>
            <p:cNvPicPr>
              <a:picLocks noChangeAspect="1"/>
            </p:cNvPicPr>
            <p:nvPr/>
          </p:nvPicPr>
          <p:blipFill>
            <a:blip r:embed="rId10" cstate="print"/>
            <a:stretch>
              <a:fillRect/>
            </a:stretch>
          </p:blipFill>
          <p:spPr>
            <a:xfrm>
              <a:off x="6605690" y="2924256"/>
              <a:ext cx="2033806" cy="1622343"/>
            </a:xfrm>
            <a:prstGeom prst="rect">
              <a:avLst/>
            </a:prstGeom>
          </p:spPr>
        </p:pic>
        <p:pic>
          <p:nvPicPr>
            <p:cNvPr id="39" name="图片 38" descr="QQ截图20150426173757.png"/>
            <p:cNvPicPr>
              <a:picLocks noChangeAspect="1"/>
            </p:cNvPicPr>
            <p:nvPr/>
          </p:nvPicPr>
          <p:blipFill>
            <a:blip r:embed="rId11"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endParaRPr lang="zh-CN" altLang="en-US" sz="3200" dirty="0">
              <a:latin typeface="黑体" pitchFamily="49" charset="-122"/>
              <a:ea typeface="黑体" pitchFamily="49" charset="-122"/>
            </a:endParaRP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11" name="Group 31"/>
          <p:cNvGrpSpPr>
            <a:grpSpLocks/>
          </p:cNvGrpSpPr>
          <p:nvPr/>
        </p:nvGrpSpPr>
        <p:grpSpPr bwMode="auto">
          <a:xfrm>
            <a:off x="2102244" y="3728482"/>
            <a:ext cx="7918056" cy="698679"/>
            <a:chOff x="-9256" y="0"/>
            <a:chExt cx="5620663" cy="648072"/>
          </a:xfrm>
        </p:grpSpPr>
        <p:sp>
          <p:nvSpPr>
            <p:cNvPr id="12"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13" name="Group 33"/>
            <p:cNvGrpSpPr>
              <a:grpSpLocks/>
            </p:cNvGrpSpPr>
            <p:nvPr/>
          </p:nvGrpSpPr>
          <p:grpSpPr bwMode="auto">
            <a:xfrm>
              <a:off x="-9256" y="52827"/>
              <a:ext cx="436683" cy="554075"/>
              <a:chOff x="-9256" y="-55462"/>
              <a:chExt cx="436683" cy="554075"/>
            </a:xfrm>
          </p:grpSpPr>
          <p:grpSp>
            <p:nvGrpSpPr>
              <p:cNvPr id="14" name="Group 34"/>
              <p:cNvGrpSpPr>
                <a:grpSpLocks/>
              </p:cNvGrpSpPr>
              <p:nvPr/>
            </p:nvGrpSpPr>
            <p:grpSpPr bwMode="auto">
              <a:xfrm rot="-1934848">
                <a:off x="-9256" y="-32020"/>
                <a:ext cx="436683" cy="530633"/>
                <a:chOff x="0" y="-26577"/>
                <a:chExt cx="453134" cy="530633"/>
              </a:xfrm>
            </p:grpSpPr>
            <p:sp>
              <p:nvSpPr>
                <p:cNvPr id="16"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7"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15"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82B0CC"/>
                    </a:solidFill>
                    <a:latin typeface="黑体" pitchFamily="49" charset="-122"/>
                    <a:ea typeface="黑体" pitchFamily="49" charset="-122"/>
                    <a:sym typeface="微软雅黑" pitchFamily="34" charset="-122"/>
                  </a:rPr>
                  <a:t>3</a:t>
                </a:r>
                <a:endParaRPr lang="zh-CN" altLang="en-US" sz="3200" dirty="0">
                  <a:solidFill>
                    <a:srgbClr val="82B0CC"/>
                  </a:solidFill>
                  <a:latin typeface="黑体" pitchFamily="49" charset="-122"/>
                  <a:ea typeface="黑体" pitchFamily="49" charset="-122"/>
                </a:endParaRPr>
              </a:p>
            </p:txBody>
          </p:sp>
        </p:grpSp>
      </p:grpSp>
      <p:grpSp>
        <p:nvGrpSpPr>
          <p:cNvPr id="19" name="Group 31"/>
          <p:cNvGrpSpPr>
            <a:grpSpLocks/>
          </p:cNvGrpSpPr>
          <p:nvPr/>
        </p:nvGrpSpPr>
        <p:grpSpPr bwMode="auto">
          <a:xfrm>
            <a:off x="2133493" y="2776193"/>
            <a:ext cx="7861407" cy="698679"/>
            <a:chOff x="-9256" y="0"/>
            <a:chExt cx="5620663" cy="648072"/>
          </a:xfrm>
        </p:grpSpPr>
        <p:sp>
          <p:nvSpPr>
            <p:cNvPr id="20"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21" name="Group 33"/>
            <p:cNvGrpSpPr>
              <a:grpSpLocks/>
            </p:cNvGrpSpPr>
            <p:nvPr/>
          </p:nvGrpSpPr>
          <p:grpSpPr bwMode="auto">
            <a:xfrm>
              <a:off x="-9256" y="52827"/>
              <a:ext cx="436683" cy="554075"/>
              <a:chOff x="-9256" y="-55462"/>
              <a:chExt cx="436683" cy="554075"/>
            </a:xfrm>
          </p:grpSpPr>
          <p:grpSp>
            <p:nvGrpSpPr>
              <p:cNvPr id="22" name="Group 34"/>
              <p:cNvGrpSpPr>
                <a:grpSpLocks/>
              </p:cNvGrpSpPr>
              <p:nvPr/>
            </p:nvGrpSpPr>
            <p:grpSpPr bwMode="auto">
              <a:xfrm rot="-1934848">
                <a:off x="-9256" y="-32020"/>
                <a:ext cx="436683" cy="530633"/>
                <a:chOff x="0" y="-26577"/>
                <a:chExt cx="453134" cy="530633"/>
              </a:xfrm>
            </p:grpSpPr>
            <p:sp>
              <p:nvSpPr>
                <p:cNvPr id="24"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25"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23"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chemeClr val="accent6">
                        <a:lumMod val="75000"/>
                      </a:schemeClr>
                    </a:solidFill>
                    <a:latin typeface="黑体" pitchFamily="49" charset="-122"/>
                    <a:ea typeface="黑体" pitchFamily="49" charset="-122"/>
                    <a:sym typeface="微软雅黑" pitchFamily="34" charset="-122"/>
                  </a:rPr>
                  <a:t>2</a:t>
                </a:r>
                <a:endParaRPr lang="zh-CN" altLang="en-US" sz="3200" dirty="0">
                  <a:solidFill>
                    <a:schemeClr val="accent6">
                      <a:lumMod val="75000"/>
                    </a:schemeClr>
                  </a:solidFill>
                  <a:latin typeface="黑体" pitchFamily="49" charset="-122"/>
                  <a:ea typeface="黑体" pitchFamily="49" charset="-122"/>
                </a:endParaRPr>
              </a:p>
            </p:txBody>
          </p:sp>
        </p:grpSp>
      </p:grpSp>
      <p:sp>
        <p:nvSpPr>
          <p:cNvPr id="26" name="TextBox 51"/>
          <p:cNvSpPr>
            <a:spLocks noChangeArrowheads="1"/>
          </p:cNvSpPr>
          <p:nvPr/>
        </p:nvSpPr>
        <p:spPr bwMode="auto">
          <a:xfrm>
            <a:off x="3348243" y="2804048"/>
            <a:ext cx="6621257"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smtClean="0">
                <a:solidFill>
                  <a:schemeClr val="accent6">
                    <a:lumMod val="75000"/>
                  </a:schemeClr>
                </a:solidFill>
                <a:latin typeface="黑体" pitchFamily="49" charset="-122"/>
                <a:ea typeface="黑体" pitchFamily="49" charset="-122"/>
                <a:sym typeface="微软雅黑" pitchFamily="34" charset="-122"/>
              </a:rPr>
              <a:t>丰汇</a:t>
            </a:r>
            <a:r>
              <a:rPr lang="zh-CN" altLang="en-US" sz="3200" b="1" dirty="0">
                <a:solidFill>
                  <a:schemeClr val="accent6">
                    <a:lumMod val="75000"/>
                  </a:schemeClr>
                </a:solidFill>
                <a:latin typeface="黑体" pitchFamily="49" charset="-122"/>
                <a:ea typeface="黑体" pitchFamily="49" charset="-122"/>
                <a:sym typeface="微软雅黑" pitchFamily="34" charset="-122"/>
              </a:rPr>
              <a:t>租赁基本情况</a:t>
            </a:r>
          </a:p>
        </p:txBody>
      </p:sp>
      <p:grpSp>
        <p:nvGrpSpPr>
          <p:cNvPr id="27" name="Group 31"/>
          <p:cNvGrpSpPr>
            <a:grpSpLocks/>
          </p:cNvGrpSpPr>
          <p:nvPr/>
        </p:nvGrpSpPr>
        <p:grpSpPr bwMode="auto">
          <a:xfrm>
            <a:off x="2202991" y="1742969"/>
            <a:ext cx="7766509" cy="698679"/>
            <a:chOff x="-9256" y="0"/>
            <a:chExt cx="5620663" cy="648072"/>
          </a:xfrm>
        </p:grpSpPr>
        <p:sp>
          <p:nvSpPr>
            <p:cNvPr id="32"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33" name="Group 33"/>
            <p:cNvGrpSpPr>
              <a:grpSpLocks/>
            </p:cNvGrpSpPr>
            <p:nvPr/>
          </p:nvGrpSpPr>
          <p:grpSpPr bwMode="auto">
            <a:xfrm>
              <a:off x="-9256" y="52827"/>
              <a:ext cx="436683" cy="554075"/>
              <a:chOff x="-9256" y="-55462"/>
              <a:chExt cx="436683" cy="554075"/>
            </a:xfrm>
          </p:grpSpPr>
          <p:grpSp>
            <p:nvGrpSpPr>
              <p:cNvPr id="34" name="Group 34"/>
              <p:cNvGrpSpPr>
                <a:grpSpLocks/>
              </p:cNvGrpSpPr>
              <p:nvPr/>
            </p:nvGrpSpPr>
            <p:grpSpPr bwMode="auto">
              <a:xfrm rot="-1934848">
                <a:off x="-9256" y="-32020"/>
                <a:ext cx="436683" cy="530633"/>
                <a:chOff x="0" y="-26577"/>
                <a:chExt cx="453134" cy="530633"/>
              </a:xfrm>
            </p:grpSpPr>
            <p:sp>
              <p:nvSpPr>
                <p:cNvPr id="36"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37"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35"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C00000"/>
                    </a:solidFill>
                    <a:latin typeface="黑体" pitchFamily="49" charset="-122"/>
                    <a:ea typeface="黑体" pitchFamily="49" charset="-122"/>
                    <a:sym typeface="微软雅黑" pitchFamily="34" charset="-122"/>
                  </a:rPr>
                  <a:t>1</a:t>
                </a:r>
                <a:endParaRPr lang="zh-CN" altLang="en-US" sz="3200" dirty="0">
                  <a:solidFill>
                    <a:srgbClr val="C00000"/>
                  </a:solidFill>
                  <a:latin typeface="黑体" pitchFamily="49" charset="-122"/>
                  <a:ea typeface="黑体" pitchFamily="49" charset="-122"/>
                </a:endParaRPr>
              </a:p>
            </p:txBody>
          </p:sp>
        </p:grpSp>
      </p:grpSp>
      <p:sp>
        <p:nvSpPr>
          <p:cNvPr id="38" name="TextBox 51"/>
          <p:cNvSpPr>
            <a:spLocks noChangeArrowheads="1"/>
          </p:cNvSpPr>
          <p:nvPr/>
        </p:nvSpPr>
        <p:spPr bwMode="auto">
          <a:xfrm>
            <a:off x="3343481" y="1856873"/>
            <a:ext cx="6181519"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C00000"/>
                </a:solidFill>
                <a:latin typeface="黑体" pitchFamily="49" charset="-122"/>
                <a:ea typeface="黑体" pitchFamily="49" charset="-122"/>
                <a:sym typeface="微软雅黑" pitchFamily="34" charset="-122"/>
              </a:rPr>
              <a:t>本次重大资产重组项目交易方案</a:t>
            </a:r>
          </a:p>
        </p:txBody>
      </p:sp>
      <p:grpSp>
        <p:nvGrpSpPr>
          <p:cNvPr id="39" name="Group 31"/>
          <p:cNvGrpSpPr>
            <a:grpSpLocks/>
          </p:cNvGrpSpPr>
          <p:nvPr/>
        </p:nvGrpSpPr>
        <p:grpSpPr bwMode="auto">
          <a:xfrm>
            <a:off x="2122914" y="4786451"/>
            <a:ext cx="7935486" cy="698679"/>
            <a:chOff x="-9256" y="0"/>
            <a:chExt cx="5620663" cy="648072"/>
          </a:xfrm>
        </p:grpSpPr>
        <p:sp>
          <p:nvSpPr>
            <p:cNvPr id="40"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41" name="Group 33"/>
            <p:cNvGrpSpPr>
              <a:grpSpLocks/>
            </p:cNvGrpSpPr>
            <p:nvPr/>
          </p:nvGrpSpPr>
          <p:grpSpPr bwMode="auto">
            <a:xfrm>
              <a:off x="-9256" y="52827"/>
              <a:ext cx="436683" cy="554075"/>
              <a:chOff x="-9256" y="-55462"/>
              <a:chExt cx="436683" cy="554075"/>
            </a:xfrm>
          </p:grpSpPr>
          <p:grpSp>
            <p:nvGrpSpPr>
              <p:cNvPr id="42" name="Group 34"/>
              <p:cNvGrpSpPr>
                <a:grpSpLocks/>
              </p:cNvGrpSpPr>
              <p:nvPr/>
            </p:nvGrpSpPr>
            <p:grpSpPr bwMode="auto">
              <a:xfrm rot="-1934848">
                <a:off x="-9256" y="-32020"/>
                <a:ext cx="436683" cy="530633"/>
                <a:chOff x="0" y="-26577"/>
                <a:chExt cx="453134" cy="530633"/>
              </a:xfrm>
            </p:grpSpPr>
            <p:sp>
              <p:nvSpPr>
                <p:cNvPr id="44"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45"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43"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314865"/>
                    </a:solidFill>
                    <a:latin typeface="黑体" pitchFamily="49" charset="-122"/>
                    <a:ea typeface="黑体" pitchFamily="49" charset="-122"/>
                    <a:sym typeface="微软雅黑" pitchFamily="34" charset="-122"/>
                  </a:rPr>
                  <a:t>4</a:t>
                </a:r>
                <a:endParaRPr lang="zh-CN" altLang="en-US" sz="3200" dirty="0">
                  <a:solidFill>
                    <a:srgbClr val="314865"/>
                  </a:solidFill>
                  <a:latin typeface="黑体" pitchFamily="49" charset="-122"/>
                  <a:ea typeface="黑体" pitchFamily="49" charset="-122"/>
                </a:endParaRPr>
              </a:p>
            </p:txBody>
          </p:sp>
        </p:grpSp>
      </p:grpSp>
      <p:sp>
        <p:nvSpPr>
          <p:cNvPr id="5" name="矩形 4"/>
          <p:cNvSpPr/>
          <p:nvPr/>
        </p:nvSpPr>
        <p:spPr>
          <a:xfrm>
            <a:off x="3327104" y="3747275"/>
            <a:ext cx="6235996" cy="584775"/>
          </a:xfrm>
          <a:prstGeom prst="rect">
            <a:avLst/>
          </a:prstGeom>
        </p:spPr>
        <p:txBody>
          <a:bodyPr wrap="square">
            <a:spAutoFit/>
          </a:bodyPr>
          <a:lstStyle/>
          <a:p>
            <a:r>
              <a:rPr lang="zh-CN" altLang="en-US" sz="3200" b="1" dirty="0" smtClean="0">
                <a:solidFill>
                  <a:srgbClr val="82B0CC"/>
                </a:solidFill>
                <a:latin typeface="黑体" pitchFamily="49" charset="-122"/>
                <a:ea typeface="黑体" pitchFamily="49" charset="-122"/>
                <a:sym typeface="微软雅黑" pitchFamily="34" charset="-122"/>
              </a:rPr>
              <a:t>标的公司所</a:t>
            </a:r>
            <a:r>
              <a:rPr lang="zh-CN" altLang="en-US" sz="3200" b="1" dirty="0">
                <a:solidFill>
                  <a:srgbClr val="82B0CC"/>
                </a:solidFill>
                <a:latin typeface="黑体" pitchFamily="49" charset="-122"/>
                <a:ea typeface="黑体" pitchFamily="49" charset="-122"/>
                <a:sym typeface="微软雅黑" pitchFamily="34" charset="-122"/>
              </a:rPr>
              <a:t>处行业基本情况</a:t>
            </a:r>
          </a:p>
        </p:txBody>
      </p:sp>
      <p:sp>
        <p:nvSpPr>
          <p:cNvPr id="6" name="矩形 5"/>
          <p:cNvSpPr/>
          <p:nvPr/>
        </p:nvSpPr>
        <p:spPr>
          <a:xfrm>
            <a:off x="3317040" y="4830702"/>
            <a:ext cx="6538160" cy="584775"/>
          </a:xfrm>
          <a:prstGeom prst="rect">
            <a:avLst/>
          </a:prstGeom>
        </p:spPr>
        <p:txBody>
          <a:bodyPr wrap="square">
            <a:spAutoFit/>
          </a:bodyPr>
          <a:lstStyle/>
          <a:p>
            <a:r>
              <a:rPr lang="zh-CN" altLang="en-US" sz="3200" b="1" dirty="0" smtClean="0">
                <a:solidFill>
                  <a:srgbClr val="314865"/>
                </a:solidFill>
                <a:latin typeface="黑体" pitchFamily="49" charset="-122"/>
                <a:ea typeface="黑体" pitchFamily="49" charset="-122"/>
                <a:sym typeface="微软雅黑" pitchFamily="34" charset="-122"/>
              </a:rPr>
              <a:t>本次交易对金叶珠宝未来发展影响</a:t>
            </a:r>
            <a:endParaRPr lang="zh-CN" altLang="en-US" sz="3200" b="1" dirty="0">
              <a:solidFill>
                <a:srgbClr val="314865"/>
              </a:solidFill>
              <a:latin typeface="黑体" pitchFamily="49" charset="-122"/>
              <a:ea typeface="黑体" pitchFamily="49" charset="-122"/>
              <a:sym typeface="微软雅黑" pitchFamily="34" charset="-122"/>
            </a:endParaRPr>
          </a:p>
        </p:txBody>
      </p:sp>
      <p:sp>
        <p:nvSpPr>
          <p:cNvPr id="7" name="矩形 6"/>
          <p:cNvSpPr/>
          <p:nvPr/>
        </p:nvSpPr>
        <p:spPr>
          <a:xfrm>
            <a:off x="3863809" y="846765"/>
            <a:ext cx="902811" cy="480131"/>
          </a:xfrm>
          <a:prstGeom prst="rect">
            <a:avLst/>
          </a:prstGeom>
        </p:spPr>
        <p:txBody>
          <a:bodyPr wrap="none">
            <a:spAutoFit/>
          </a:bodyPr>
          <a:lstStyle/>
          <a:p>
            <a:pPr marL="914400" indent="-914400">
              <a:lnSpc>
                <a:spcPct val="90000"/>
              </a:lnSpc>
            </a:pPr>
            <a:r>
              <a:rPr lang="zh-CN" altLang="en-US" sz="2800" dirty="0">
                <a:latin typeface="黑体" pitchFamily="49" charset="-122"/>
                <a:ea typeface="黑体" pitchFamily="49" charset="-122"/>
                <a:sym typeface="Calibri Light" pitchFamily="34" charset="0"/>
              </a:rPr>
              <a:t>目录</a:t>
            </a:r>
          </a:p>
        </p:txBody>
      </p:sp>
      <p:pic>
        <p:nvPicPr>
          <p:cNvPr id="47" name="图片 46"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56" name="组合 55"/>
          <p:cNvGrpSpPr/>
          <p:nvPr/>
        </p:nvGrpSpPr>
        <p:grpSpPr>
          <a:xfrm>
            <a:off x="8203474" y="6172200"/>
            <a:ext cx="3988525" cy="685800"/>
            <a:chOff x="1598831" y="2911553"/>
            <a:chExt cx="8675645" cy="1635046"/>
          </a:xfrm>
        </p:grpSpPr>
        <p:pic>
          <p:nvPicPr>
            <p:cNvPr id="57" name="图片 56"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58" name="图片 57"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59" name="图片 58"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60" name="图片 59"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61" name="图片 60"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1151086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5" name="矩形 24"/>
          <p:cNvSpPr/>
          <p:nvPr/>
        </p:nvSpPr>
        <p:spPr>
          <a:xfrm>
            <a:off x="3631612" y="816334"/>
            <a:ext cx="5334588"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丰汇租赁资金方面的核心竞争力</a:t>
            </a:r>
            <a:endParaRPr lang="zh-CN" altLang="en-US" sz="2800" dirty="0">
              <a:latin typeface="黑体" pitchFamily="49" charset="-122"/>
              <a:ea typeface="黑体" pitchFamily="49" charset="-122"/>
              <a:sym typeface="Calibri Light" pitchFamily="34" charset="0"/>
            </a:endParaRPr>
          </a:p>
        </p:txBody>
      </p:sp>
      <p:pic>
        <p:nvPicPr>
          <p:cNvPr id="26" name="图片 25"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34" name="组合 33"/>
          <p:cNvGrpSpPr/>
          <p:nvPr/>
        </p:nvGrpSpPr>
        <p:grpSpPr>
          <a:xfrm>
            <a:off x="975150" y="1702369"/>
            <a:ext cx="10683449" cy="1218062"/>
            <a:chOff x="3717843" y="154565"/>
            <a:chExt cx="6609498" cy="1218062"/>
          </a:xfrm>
        </p:grpSpPr>
        <p:sp>
          <p:nvSpPr>
            <p:cNvPr id="35" name="同侧圆角矩形 34"/>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6"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kern="1200" dirty="0" smtClean="0">
                  <a:solidFill>
                    <a:srgbClr val="0070C0"/>
                  </a:solidFill>
                  <a:latin typeface="黑体" pitchFamily="49" charset="-122"/>
                  <a:ea typeface="黑体" pitchFamily="49" charset="-122"/>
                </a:rPr>
                <a:t>1</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融资模式创新</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spcAft>
                  <a:spcPct val="15000"/>
                </a:spcAft>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丰汇租赁在传统利用自有资金开展融资租赁业务模式的基础上，与银行、信托公司和资产管理公司等金融机构紧密合作，通</a:t>
              </a:r>
              <a:endParaRPr lang="en-US" altLang="zh-CN" sz="1400" dirty="0" smtClean="0">
                <a:latin typeface="黑体" pitchFamily="49" charset="-122"/>
                <a:ea typeface="黑体" pitchFamily="49" charset="-122"/>
              </a:endParaRPr>
            </a:p>
            <a:p>
              <a:pPr marL="114300" lvl="1" indent="-114300" defTabSz="622300">
                <a:lnSpc>
                  <a:spcPct val="90000"/>
                </a:lnSpc>
                <a:spcBef>
                  <a:spcPct val="0"/>
                </a:spcBef>
                <a:spcAft>
                  <a:spcPct val="15000"/>
                </a:spcAft>
              </a:pPr>
              <a:r>
                <a:rPr lang="zh-CN" altLang="zh-CN" sz="1400" dirty="0" smtClean="0">
                  <a:latin typeface="黑体" pitchFamily="49" charset="-122"/>
                  <a:ea typeface="黑体" pitchFamily="49" charset="-122"/>
                </a:rPr>
                <a:t>过应收账款保理银行贷款和信托、资产管理计划融资，实现了银行、信托和资产管理计划等各类渠道资金的导入，通过融资模式</a:t>
              </a:r>
              <a:endParaRPr lang="en-US" altLang="zh-CN" sz="1400" dirty="0" smtClean="0">
                <a:latin typeface="黑体" pitchFamily="49" charset="-122"/>
                <a:ea typeface="黑体" pitchFamily="49" charset="-122"/>
              </a:endParaRPr>
            </a:p>
            <a:p>
              <a:pPr marL="114300" lvl="1" indent="-114300" defTabSz="622300">
                <a:lnSpc>
                  <a:spcPct val="90000"/>
                </a:lnSpc>
                <a:spcBef>
                  <a:spcPct val="0"/>
                </a:spcBef>
                <a:spcAft>
                  <a:spcPct val="15000"/>
                </a:spcAft>
              </a:pPr>
              <a:r>
                <a:rPr lang="zh-CN" altLang="zh-CN" sz="1400" dirty="0" smtClean="0">
                  <a:latin typeface="黑体" pitchFamily="49" charset="-122"/>
                  <a:ea typeface="黑体" pitchFamily="49" charset="-122"/>
                </a:rPr>
                <a:t>的创新，极大提升了自身的融资能力，加快自有资金的周转，起到放大自有资金杠杆的作用，奠定了丰汇租赁业务规模的基础。</a:t>
              </a:r>
              <a:endParaRPr lang="zh-CN" altLang="en-US" sz="1400" kern="1200" dirty="0">
                <a:latin typeface="黑体" pitchFamily="49" charset="-122"/>
                <a:ea typeface="黑体" pitchFamily="49" charset="-122"/>
              </a:endParaRPr>
            </a:p>
          </p:txBody>
        </p:sp>
      </p:grpSp>
      <p:grpSp>
        <p:nvGrpSpPr>
          <p:cNvPr id="37" name="组合 36"/>
          <p:cNvGrpSpPr/>
          <p:nvPr/>
        </p:nvGrpSpPr>
        <p:grpSpPr>
          <a:xfrm>
            <a:off x="987850" y="3086669"/>
            <a:ext cx="10683449" cy="1218062"/>
            <a:chOff x="3717843" y="154565"/>
            <a:chExt cx="6609498" cy="1218062"/>
          </a:xfrm>
        </p:grpSpPr>
        <p:sp>
          <p:nvSpPr>
            <p:cNvPr id="38" name="同侧圆角矩形 37"/>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2</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雄厚的自有资金实力以及广阔的资金渠道</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丰汇租赁的注册资本为</a:t>
              </a:r>
              <a:r>
                <a:rPr lang="en-US" altLang="zh-CN" sz="1400" dirty="0" smtClean="0">
                  <a:latin typeface="黑体" pitchFamily="49" charset="-122"/>
                  <a:ea typeface="黑体" pitchFamily="49" charset="-122"/>
                </a:rPr>
                <a:t>20</a:t>
              </a:r>
              <a:r>
                <a:rPr lang="zh-CN" altLang="zh-CN" sz="1400" dirty="0" smtClean="0">
                  <a:latin typeface="黑体" pitchFamily="49" charset="-122"/>
                  <a:ea typeface="黑体" pitchFamily="49" charset="-122"/>
                </a:rPr>
                <a:t>亿元，资本金实力在国内融资租赁行业名列前茅。此外，丰汇租赁在自有资本金的基础上，积极拓</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展资金渠道，同中国银行、营口银行、工商银行、中国进出口银行、北京银行等各大银行和中融信托、渤海信托、财通资管等各</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大非银行金融机构保持了良好的合作关系，拓宽了资金渠道，避免资金供应方过于集中，并有效的避免了资金周转方面出现的风</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险。</a:t>
              </a:r>
              <a:endParaRPr lang="zh-CN" altLang="en-US" sz="1400" dirty="0">
                <a:latin typeface="黑体" pitchFamily="49" charset="-122"/>
                <a:ea typeface="黑体" pitchFamily="49" charset="-122"/>
              </a:endParaRPr>
            </a:p>
          </p:txBody>
        </p:sp>
      </p:grpSp>
      <p:grpSp>
        <p:nvGrpSpPr>
          <p:cNvPr id="40" name="组合 39"/>
          <p:cNvGrpSpPr/>
          <p:nvPr/>
        </p:nvGrpSpPr>
        <p:grpSpPr>
          <a:xfrm>
            <a:off x="975150" y="4394769"/>
            <a:ext cx="10683449" cy="1218062"/>
            <a:chOff x="3717843" y="154565"/>
            <a:chExt cx="6609498" cy="1218062"/>
          </a:xfrm>
        </p:grpSpPr>
        <p:sp>
          <p:nvSpPr>
            <p:cNvPr id="41" name="同侧圆角矩形 40"/>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3</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良好的项目质量保证了融资额度</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spcAft>
                  <a:spcPct val="15000"/>
                </a:spcAft>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融资租赁公司的筹集资金能力与其自身的项目质量和资质信誉密切相关，丰汇租赁前期项目的良好完成情况提高了自身在资</a:t>
              </a:r>
              <a:endParaRPr lang="en-US" altLang="zh-CN" sz="1400" dirty="0" smtClean="0">
                <a:latin typeface="黑体" pitchFamily="49" charset="-122"/>
                <a:ea typeface="黑体" pitchFamily="49" charset="-122"/>
              </a:endParaRPr>
            </a:p>
            <a:p>
              <a:pPr marL="114300" lvl="1" indent="-114300" defTabSz="622300">
                <a:lnSpc>
                  <a:spcPct val="90000"/>
                </a:lnSpc>
                <a:spcAft>
                  <a:spcPct val="15000"/>
                </a:spcAft>
              </a:pPr>
              <a:r>
                <a:rPr lang="zh-CN" altLang="zh-CN" sz="1400" dirty="0" smtClean="0">
                  <a:latin typeface="黑体" pitchFamily="49" charset="-122"/>
                  <a:ea typeface="黑体" pitchFamily="49" charset="-122"/>
                </a:rPr>
                <a:t>金方的信誉，保障了其在各大金融机构的融资额度。同时，较高的资质信誉和较强的融资能力又能够为丰汇租赁带来更多的优质</a:t>
              </a:r>
              <a:endParaRPr lang="en-US" altLang="zh-CN" sz="1400" dirty="0" smtClean="0">
                <a:latin typeface="黑体" pitchFamily="49" charset="-122"/>
                <a:ea typeface="黑体" pitchFamily="49" charset="-122"/>
              </a:endParaRPr>
            </a:p>
            <a:p>
              <a:pPr marL="114300" lvl="1" indent="-114300" defTabSz="622300">
                <a:lnSpc>
                  <a:spcPct val="90000"/>
                </a:lnSpc>
                <a:spcAft>
                  <a:spcPct val="15000"/>
                </a:spcAft>
              </a:pPr>
              <a:r>
                <a:rPr lang="zh-CN" altLang="zh-CN" sz="1400" dirty="0" smtClean="0">
                  <a:latin typeface="黑体" pitchFamily="49" charset="-122"/>
                  <a:ea typeface="黑体" pitchFamily="49" charset="-122"/>
                </a:rPr>
                <a:t>客户，两者相辅相成，共同促进丰汇租赁业务的快速发展。</a:t>
              </a:r>
              <a:endParaRPr lang="zh-CN" altLang="en-US" sz="1400" kern="1200" dirty="0">
                <a:latin typeface="黑体" pitchFamily="49" charset="-122"/>
                <a:ea typeface="黑体" pitchFamily="49" charset="-122"/>
              </a:endParaRPr>
            </a:p>
          </p:txBody>
        </p:sp>
      </p:grpSp>
      <p:grpSp>
        <p:nvGrpSpPr>
          <p:cNvPr id="43" name="组合 42"/>
          <p:cNvGrpSpPr/>
          <p:nvPr/>
        </p:nvGrpSpPr>
        <p:grpSpPr>
          <a:xfrm>
            <a:off x="8203474" y="6172200"/>
            <a:ext cx="3988525" cy="685800"/>
            <a:chOff x="1598831" y="2911553"/>
            <a:chExt cx="8675645" cy="1635046"/>
          </a:xfrm>
        </p:grpSpPr>
        <p:pic>
          <p:nvPicPr>
            <p:cNvPr id="44" name="图片 43"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45" name="图片 44"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46" name="图片 45"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47" name="图片 46"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48" name="图片 47"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3343481" y="904138"/>
            <a:ext cx="8629780" cy="509587"/>
            <a:chOff x="3343481" y="904138"/>
            <a:chExt cx="8629780" cy="509587"/>
          </a:xfrm>
        </p:grpSpPr>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grpSp>
        <p:nvGrpSpPr>
          <p:cNvPr id="75" name="Group 31"/>
          <p:cNvGrpSpPr>
            <a:grpSpLocks/>
          </p:cNvGrpSpPr>
          <p:nvPr/>
        </p:nvGrpSpPr>
        <p:grpSpPr bwMode="auto">
          <a:xfrm>
            <a:off x="2281296" y="2892245"/>
            <a:ext cx="6824604" cy="698679"/>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77" name="Group 33"/>
            <p:cNvGrpSpPr>
              <a:grpSpLocks/>
            </p:cNvGrpSpPr>
            <p:nvPr/>
          </p:nvGrpSpPr>
          <p:grpSpPr bwMode="auto">
            <a:xfrm>
              <a:off x="-9256" y="52827"/>
              <a:ext cx="436683" cy="554075"/>
              <a:chOff x="-9256" y="-55462"/>
              <a:chExt cx="436683" cy="554075"/>
            </a:xfrm>
          </p:grpSpPr>
          <p:grpSp>
            <p:nvGrpSpPr>
              <p:cNvPr id="78"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25637" y="-55462"/>
                <a:ext cx="322397"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82B0CC"/>
                    </a:solidFill>
                    <a:latin typeface="黑体" pitchFamily="49" charset="-122"/>
                    <a:ea typeface="黑体" pitchFamily="49" charset="-122"/>
                    <a:sym typeface="微软雅黑" pitchFamily="34" charset="-122"/>
                  </a:rPr>
                  <a:t>3</a:t>
                </a:r>
                <a:endParaRPr lang="zh-CN" altLang="en-US" sz="3200" b="1" dirty="0">
                  <a:solidFill>
                    <a:srgbClr val="82B0CC"/>
                  </a:solidFill>
                  <a:latin typeface="黑体" pitchFamily="49" charset="-122"/>
                  <a:ea typeface="黑体" pitchFamily="49" charset="-122"/>
                </a:endParaRPr>
              </a:p>
            </p:txBody>
          </p:sp>
        </p:grpSp>
      </p:grpSp>
      <p:sp>
        <p:nvSpPr>
          <p:cNvPr id="91" name="TextBox 51"/>
          <p:cNvSpPr>
            <a:spLocks noChangeArrowheads="1"/>
          </p:cNvSpPr>
          <p:nvPr/>
        </p:nvSpPr>
        <p:spPr bwMode="auto">
          <a:xfrm>
            <a:off x="3348243" y="3006149"/>
            <a:ext cx="5173457"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82B0CC"/>
                </a:solidFill>
                <a:latin typeface="黑体" pitchFamily="49" charset="-122"/>
                <a:ea typeface="黑体" pitchFamily="49" charset="-122"/>
                <a:sym typeface="微软雅黑" pitchFamily="34" charset="-122"/>
              </a:rPr>
              <a:t>标的公司所处行业基本情况</a:t>
            </a:r>
          </a:p>
        </p:txBody>
      </p:sp>
      <p:sp>
        <p:nvSpPr>
          <p:cNvPr id="2" name="矩形 1"/>
          <p:cNvSpPr/>
          <p:nvPr/>
        </p:nvSpPr>
        <p:spPr>
          <a:xfrm>
            <a:off x="-2" y="4792"/>
            <a:ext cx="5929828" cy="584775"/>
          </a:xfrm>
          <a:prstGeom prst="rect">
            <a:avLst/>
          </a:prstGeom>
        </p:spPr>
        <p:txBody>
          <a:bodyPr wrap="none">
            <a:spAutoFit/>
          </a:bodyPr>
          <a:lstStyle/>
          <a:p>
            <a:r>
              <a:rPr lang="zh-CN" altLang="en-US" sz="3200" dirty="0" smtClean="0">
                <a:solidFill>
                  <a:schemeClr val="lt1"/>
                </a:solidFill>
                <a:latin typeface="黑体" pitchFamily="49" charset="-122"/>
                <a:ea typeface="黑体" pitchFamily="49" charset="-122"/>
              </a:rPr>
              <a:t>金叶珠宝重大资产重组项目介绍</a:t>
            </a:r>
          </a:p>
        </p:txBody>
      </p:sp>
      <p:pic>
        <p:nvPicPr>
          <p:cNvPr id="19" name="图片 18"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7" name="组合 26"/>
          <p:cNvGrpSpPr/>
          <p:nvPr/>
        </p:nvGrpSpPr>
        <p:grpSpPr>
          <a:xfrm>
            <a:off x="8203474" y="6172200"/>
            <a:ext cx="3988525" cy="685800"/>
            <a:chOff x="1598831" y="2911553"/>
            <a:chExt cx="8675645" cy="1635046"/>
          </a:xfrm>
        </p:grpSpPr>
        <p:pic>
          <p:nvPicPr>
            <p:cNvPr id="32" name="图片 31"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33" name="图片 32"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34" name="图片 33"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35" name="图片 34"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6" name="图片 35"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14860518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 y="4792"/>
            <a:ext cx="5929828" cy="584775"/>
          </a:xfrm>
          <a:prstGeom prst="rect">
            <a:avLst/>
          </a:prstGeom>
        </p:spPr>
        <p:txBody>
          <a:bodyPr wrap="none">
            <a:spAutoFit/>
          </a:bodyPr>
          <a:lstStyle/>
          <a:p>
            <a:r>
              <a:rPr lang="zh-CN" altLang="en-US" sz="3200" dirty="0" smtClean="0">
                <a:solidFill>
                  <a:schemeClr val="lt1"/>
                </a:solidFill>
                <a:latin typeface="黑体" pitchFamily="49" charset="-122"/>
                <a:ea typeface="黑体" pitchFamily="49" charset="-122"/>
              </a:rPr>
              <a:t>金叶珠宝重大资产重组项目介绍</a:t>
            </a:r>
          </a:p>
        </p:txBody>
      </p:sp>
      <p:pic>
        <p:nvPicPr>
          <p:cNvPr id="4" name="图片 3"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5" name="组合 4"/>
          <p:cNvGrpSpPr/>
          <p:nvPr/>
        </p:nvGrpSpPr>
        <p:grpSpPr>
          <a:xfrm>
            <a:off x="3343481" y="904138"/>
            <a:ext cx="8629780" cy="509587"/>
            <a:chOff x="3343481" y="904138"/>
            <a:chExt cx="8629780" cy="509587"/>
          </a:xfrm>
        </p:grpSpPr>
        <p:sp>
          <p:nvSpPr>
            <p:cNvPr id="6"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7"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8"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sp>
        <p:nvSpPr>
          <p:cNvPr id="9" name="矩形 8"/>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631612" y="816334"/>
            <a:ext cx="2718388" cy="480131"/>
          </a:xfrm>
          <a:prstGeom prst="rect">
            <a:avLst/>
          </a:prstGeom>
        </p:spPr>
        <p:txBody>
          <a:bodyPr wrap="square">
            <a:spAutoFit/>
          </a:bodyPr>
          <a:lstStyle/>
          <a:p>
            <a:pPr marL="914400" indent="-914400">
              <a:lnSpc>
                <a:spcPct val="90000"/>
              </a:lnSpc>
              <a:buFontTx/>
              <a:buNone/>
            </a:pPr>
            <a:r>
              <a:rPr lang="zh-CN" altLang="en-US" sz="2800" dirty="0" smtClean="0">
                <a:latin typeface="黑体" pitchFamily="49" charset="-122"/>
                <a:ea typeface="黑体" pitchFamily="49" charset="-122"/>
                <a:sym typeface="Calibri Light" pitchFamily="34" charset="0"/>
              </a:rPr>
              <a:t>融资租赁行业</a:t>
            </a:r>
            <a:endParaRPr lang="zh-CN" altLang="en-US" sz="2800" dirty="0">
              <a:latin typeface="黑体" pitchFamily="49" charset="-122"/>
              <a:ea typeface="黑体" pitchFamily="49" charset="-122"/>
              <a:sym typeface="Calibri Light" pitchFamily="34" charset="0"/>
            </a:endParaRPr>
          </a:p>
        </p:txBody>
      </p:sp>
      <p:graphicFrame>
        <p:nvGraphicFramePr>
          <p:cNvPr id="17" name="表格 16"/>
          <p:cNvGraphicFramePr>
            <a:graphicFrameLocks noGrp="1"/>
          </p:cNvGraphicFramePr>
          <p:nvPr/>
        </p:nvGraphicFramePr>
        <p:xfrm>
          <a:off x="622301" y="2070100"/>
          <a:ext cx="4394199" cy="3492495"/>
        </p:xfrm>
        <a:graphic>
          <a:graphicData uri="http://schemas.openxmlformats.org/drawingml/2006/table">
            <a:tbl>
              <a:tblPr firstRow="1" bandRow="1">
                <a:tableStyleId>{5C22544A-7EE6-4342-B048-85BDC9FD1C3A}</a:tableStyleId>
              </a:tblPr>
              <a:tblGrid>
                <a:gridCol w="373439"/>
                <a:gridCol w="786649"/>
                <a:gridCol w="1274949"/>
                <a:gridCol w="993962"/>
                <a:gridCol w="965200"/>
              </a:tblGrid>
              <a:tr h="462775">
                <a:tc>
                  <a:txBody>
                    <a:bodyPr/>
                    <a:lstStyle/>
                    <a:p>
                      <a:pPr algn="ctr">
                        <a:spcAft>
                          <a:spcPts val="0"/>
                        </a:spcAft>
                      </a:pPr>
                      <a:r>
                        <a:rPr lang="zh-CN" sz="1200" b="1" kern="0" dirty="0">
                          <a:latin typeface="Times New Roman"/>
                          <a:ea typeface="宋体"/>
                          <a:cs typeface="Times New Roman"/>
                        </a:rPr>
                        <a:t>排名</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zh-CN" sz="1200" b="1" kern="0" dirty="0">
                          <a:latin typeface="Times New Roman"/>
                          <a:ea typeface="宋体"/>
                          <a:cs typeface="Times New Roman"/>
                        </a:rPr>
                        <a:t>国家</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zh-CN" sz="1200" b="1" kern="0" dirty="0">
                          <a:latin typeface="Times New Roman"/>
                          <a:ea typeface="宋体"/>
                          <a:cs typeface="Times New Roman"/>
                        </a:rPr>
                        <a:t>年度租赁成交额（十亿美元）</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sz="1200" b="1" kern="0" dirty="0">
                          <a:latin typeface="Times New Roman"/>
                          <a:ea typeface="宋体"/>
                          <a:cs typeface="Times New Roman"/>
                        </a:rPr>
                        <a:t>2011-2012</a:t>
                      </a:r>
                      <a:r>
                        <a:rPr lang="zh-CN" sz="1200" b="1" kern="0" dirty="0">
                          <a:latin typeface="Times New Roman"/>
                          <a:ea typeface="宋体"/>
                          <a:cs typeface="Times New Roman"/>
                        </a:rPr>
                        <a:t>增长率（</a:t>
                      </a:r>
                      <a:r>
                        <a:rPr lang="en-US" sz="1200" b="1" kern="0" dirty="0">
                          <a:latin typeface="Times New Roman"/>
                          <a:ea typeface="宋体"/>
                          <a:cs typeface="Times New Roman"/>
                        </a:rPr>
                        <a:t>%</a:t>
                      </a:r>
                      <a:r>
                        <a:rPr lang="zh-CN" sz="1200" b="1" kern="0" dirty="0">
                          <a:latin typeface="Times New Roman"/>
                          <a:ea typeface="宋体"/>
                          <a:cs typeface="Times New Roman"/>
                        </a:rPr>
                        <a:t>）</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zh-CN" sz="1200" b="1" kern="0">
                          <a:latin typeface="Times New Roman"/>
                          <a:ea typeface="宋体"/>
                          <a:cs typeface="Times New Roman"/>
                        </a:rPr>
                        <a:t>渗透率（</a:t>
                      </a:r>
                      <a:r>
                        <a:rPr lang="en-US" sz="1200" b="1" kern="0">
                          <a:latin typeface="Times New Roman"/>
                          <a:ea typeface="宋体"/>
                          <a:cs typeface="Times New Roman"/>
                        </a:rPr>
                        <a:t>%</a:t>
                      </a:r>
                      <a:r>
                        <a:rPr lang="zh-CN" sz="1200" b="1" kern="0">
                          <a:latin typeface="Times New Roman"/>
                          <a:ea typeface="宋体"/>
                          <a:cs typeface="Times New Roman"/>
                        </a:rPr>
                        <a:t>）</a:t>
                      </a:r>
                      <a:endParaRPr lang="zh-CN" sz="1200" kern="100">
                        <a:latin typeface="Times New Roman"/>
                        <a:ea typeface="宋体"/>
                        <a:cs typeface="Times New Roman"/>
                      </a:endParaRPr>
                    </a:p>
                  </a:txBody>
                  <a:tcPr marL="68580" marR="68580" marT="0" marB="0" anchor="ctr"/>
                </a:tc>
              </a:tr>
              <a:tr h="302972">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美国</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294.34</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9.5</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22</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中国</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88.66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41.67</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3.8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3</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日本</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69.95</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6.23</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7.2</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4</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德国</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66.34</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1.12</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15.8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5</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乌克兰</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61.66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9.56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23.8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6</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加拿大</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37</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15.63</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20.8</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7</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法国</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33.81</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-0.28</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12.8</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俄罗斯</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25.5</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7.1</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N/A</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9</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瑞典</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20.33</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15.95</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24.6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10</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意大利</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18.17</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-22.22</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10</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bl>
          </a:graphicData>
        </a:graphic>
      </p:graphicFrame>
      <p:sp>
        <p:nvSpPr>
          <p:cNvPr id="18" name="矩形 17"/>
          <p:cNvSpPr/>
          <p:nvPr/>
        </p:nvSpPr>
        <p:spPr>
          <a:xfrm>
            <a:off x="990012" y="1603734"/>
            <a:ext cx="3505788" cy="313932"/>
          </a:xfrm>
          <a:prstGeom prst="rect">
            <a:avLst/>
          </a:prstGeom>
        </p:spPr>
        <p:txBody>
          <a:bodyPr wrap="square">
            <a:spAutoFit/>
          </a:bodyPr>
          <a:lstStyle/>
          <a:p>
            <a:pPr marL="914400" indent="-914400">
              <a:lnSpc>
                <a:spcPct val="90000"/>
              </a:lnSpc>
              <a:buFontTx/>
              <a:buNone/>
            </a:pPr>
            <a:r>
              <a:rPr lang="en-US" altLang="zh-CN" sz="1600" dirty="0" smtClean="0">
                <a:solidFill>
                  <a:srgbClr val="002060"/>
                </a:solidFill>
                <a:latin typeface="黑体" pitchFamily="49" charset="-122"/>
                <a:ea typeface="黑体" pitchFamily="49" charset="-122"/>
                <a:sym typeface="Calibri Light" pitchFamily="34" charset="0"/>
              </a:rPr>
              <a:t>2012</a:t>
            </a:r>
            <a:r>
              <a:rPr lang="zh-CN" altLang="en-US" sz="1600" dirty="0" smtClean="0">
                <a:solidFill>
                  <a:srgbClr val="002060"/>
                </a:solidFill>
                <a:latin typeface="黑体" pitchFamily="49" charset="-122"/>
                <a:ea typeface="黑体" pitchFamily="49" charset="-122"/>
                <a:sym typeface="Calibri Light" pitchFamily="34" charset="0"/>
              </a:rPr>
              <a:t>年度全球十大融资租赁国家排名</a:t>
            </a:r>
            <a:endParaRPr lang="zh-CN" altLang="en-US" sz="1600" dirty="0">
              <a:solidFill>
                <a:srgbClr val="002060"/>
              </a:solidFill>
              <a:latin typeface="黑体" pitchFamily="49" charset="-122"/>
              <a:ea typeface="黑体" pitchFamily="49" charset="-122"/>
              <a:sym typeface="Calibri Light" pitchFamily="34" charset="0"/>
            </a:endParaRPr>
          </a:p>
        </p:txBody>
      </p:sp>
      <p:sp>
        <p:nvSpPr>
          <p:cNvPr id="19" name="矩形 18"/>
          <p:cNvSpPr/>
          <p:nvPr/>
        </p:nvSpPr>
        <p:spPr>
          <a:xfrm>
            <a:off x="609012" y="5591534"/>
            <a:ext cx="4712288" cy="590931"/>
          </a:xfrm>
          <a:prstGeom prst="rect">
            <a:avLst/>
          </a:prstGeom>
        </p:spPr>
        <p:txBody>
          <a:bodyPr wrap="square">
            <a:spAutoFit/>
          </a:bodyPr>
          <a:lstStyle/>
          <a:p>
            <a:pPr marL="914400" indent="-914400">
              <a:lnSpc>
                <a:spcPct val="90000"/>
              </a:lnSpc>
            </a:pPr>
            <a:r>
              <a:rPr lang="zh-CN" altLang="en-US" sz="1200" dirty="0" smtClean="0">
                <a:solidFill>
                  <a:srgbClr val="002060"/>
                </a:solidFill>
                <a:latin typeface="黑体" pitchFamily="49" charset="-122"/>
                <a:ea typeface="黑体" pitchFamily="49" charset="-122"/>
                <a:sym typeface="Calibri Light" pitchFamily="34" charset="0"/>
              </a:rPr>
              <a:t>数据来源：</a:t>
            </a:r>
            <a:r>
              <a:rPr lang="en-US" altLang="zh-CN" sz="1200" dirty="0" smtClean="0">
                <a:solidFill>
                  <a:srgbClr val="002060"/>
                </a:solidFill>
                <a:latin typeface="黑体" pitchFamily="49" charset="-122"/>
                <a:ea typeface="黑体" pitchFamily="49" charset="-122"/>
                <a:sym typeface="Calibri Light" pitchFamily="34" charset="0"/>
              </a:rPr>
              <a:t>2014</a:t>
            </a:r>
            <a:r>
              <a:rPr lang="zh-CN" altLang="en-US" sz="1200" dirty="0" smtClean="0">
                <a:solidFill>
                  <a:srgbClr val="002060"/>
                </a:solidFill>
                <a:latin typeface="黑体" pitchFamily="49" charset="-122"/>
                <a:ea typeface="黑体" pitchFamily="49" charset="-122"/>
                <a:sym typeface="Calibri Light" pitchFamily="34" charset="0"/>
              </a:rPr>
              <a:t>年世界租赁年报</a:t>
            </a:r>
            <a:endParaRPr lang="en-US" altLang="zh-CN" sz="1200" dirty="0" smtClean="0">
              <a:solidFill>
                <a:srgbClr val="002060"/>
              </a:solidFill>
              <a:latin typeface="黑体" pitchFamily="49" charset="-122"/>
              <a:ea typeface="黑体" pitchFamily="49" charset="-122"/>
              <a:sym typeface="Calibri Light" pitchFamily="34" charset="0"/>
            </a:endParaRPr>
          </a:p>
          <a:p>
            <a:pPr marL="914400" indent="-914400">
              <a:lnSpc>
                <a:spcPct val="90000"/>
              </a:lnSpc>
              <a:buFontTx/>
              <a:buNone/>
            </a:pPr>
            <a:r>
              <a:rPr lang="zh-CN" altLang="en-US" sz="1200" dirty="0" smtClean="0">
                <a:solidFill>
                  <a:srgbClr val="002060"/>
                </a:solidFill>
                <a:latin typeface="黑体" pitchFamily="49" charset="-122"/>
                <a:ea typeface="黑体" pitchFamily="49" charset="-122"/>
                <a:sym typeface="Calibri Light" pitchFamily="34" charset="0"/>
              </a:rPr>
              <a:t>注：融资租赁渗透率指</a:t>
            </a:r>
            <a:r>
              <a:rPr lang="zh-CN" altLang="zh-CN" sz="1200" dirty="0" smtClean="0">
                <a:solidFill>
                  <a:srgbClr val="002060"/>
                </a:solidFill>
                <a:latin typeface="黑体" pitchFamily="49" charset="-122"/>
                <a:ea typeface="黑体" pitchFamily="49" charset="-122"/>
              </a:rPr>
              <a:t>用于融资租赁的厂房和设备投资总额与</a:t>
            </a:r>
            <a:r>
              <a:rPr lang="zh-CN" altLang="en-US" sz="1200" dirty="0" smtClean="0">
                <a:solidFill>
                  <a:srgbClr val="002060"/>
                </a:solidFill>
                <a:latin typeface="黑体" pitchFamily="49" charset="-122"/>
                <a:ea typeface="黑体" pitchFamily="49" charset="-122"/>
                <a:sym typeface="Calibri Light" pitchFamily="34" charset="0"/>
              </a:rPr>
              <a:t>固</a:t>
            </a:r>
            <a:endParaRPr lang="en-US" altLang="zh-CN" sz="1200" dirty="0" smtClean="0">
              <a:solidFill>
                <a:srgbClr val="002060"/>
              </a:solidFill>
              <a:latin typeface="黑体" pitchFamily="49" charset="-122"/>
              <a:ea typeface="黑体" pitchFamily="49" charset="-122"/>
              <a:sym typeface="Calibri Light" pitchFamily="34" charset="0"/>
            </a:endParaRPr>
          </a:p>
          <a:p>
            <a:pPr marL="914400" indent="-914400">
              <a:lnSpc>
                <a:spcPct val="90000"/>
              </a:lnSpc>
              <a:buFontTx/>
              <a:buNone/>
            </a:pPr>
            <a:r>
              <a:rPr lang="zh-CN" altLang="en-US" sz="1200" dirty="0" smtClean="0">
                <a:solidFill>
                  <a:srgbClr val="002060"/>
                </a:solidFill>
                <a:latin typeface="黑体" pitchFamily="49" charset="-122"/>
                <a:ea typeface="黑体" pitchFamily="49" charset="-122"/>
                <a:sym typeface="Calibri Light" pitchFamily="34" charset="0"/>
              </a:rPr>
              <a:t>    定资产投资总额的比重</a:t>
            </a:r>
            <a:endParaRPr lang="en-US" altLang="zh-CN" sz="1200" dirty="0" smtClean="0">
              <a:solidFill>
                <a:srgbClr val="002060"/>
              </a:solidFill>
              <a:latin typeface="黑体" pitchFamily="49" charset="-122"/>
              <a:ea typeface="黑体" pitchFamily="49" charset="-122"/>
              <a:sym typeface="Calibri Light" pitchFamily="34" charset="0"/>
            </a:endParaRPr>
          </a:p>
        </p:txBody>
      </p:sp>
      <p:graphicFrame>
        <p:nvGraphicFramePr>
          <p:cNvPr id="20" name="表格 19"/>
          <p:cNvGraphicFramePr>
            <a:graphicFrameLocks noGrp="1"/>
          </p:cNvGraphicFramePr>
          <p:nvPr/>
        </p:nvGraphicFramePr>
        <p:xfrm>
          <a:off x="5460997" y="2065866"/>
          <a:ext cx="6299208" cy="1285240"/>
        </p:xfrm>
        <a:graphic>
          <a:graphicData uri="http://schemas.openxmlformats.org/drawingml/2006/table">
            <a:tbl>
              <a:tblPr firstRow="1" bandRow="1">
                <a:tableStyleId>{5C22544A-7EE6-4342-B048-85BDC9FD1C3A}</a:tableStyleId>
              </a:tblPr>
              <a:tblGrid>
                <a:gridCol w="825503"/>
                <a:gridCol w="711200"/>
                <a:gridCol w="660400"/>
                <a:gridCol w="660400"/>
                <a:gridCol w="711200"/>
                <a:gridCol w="711200"/>
                <a:gridCol w="673100"/>
                <a:gridCol w="711200"/>
                <a:gridCol w="635005"/>
              </a:tblGrid>
              <a:tr h="370840">
                <a:tc>
                  <a:txBody>
                    <a:bodyPr/>
                    <a:lstStyle/>
                    <a:p>
                      <a:endParaRPr lang="zh-CN" altLang="en-US" sz="1200" dirty="0"/>
                    </a:p>
                  </a:txBody>
                  <a:tcPr/>
                </a:tc>
                <a:tc>
                  <a:txBody>
                    <a:bodyPr/>
                    <a:lstStyle/>
                    <a:p>
                      <a:pPr algn="ctr">
                        <a:spcAft>
                          <a:spcPts val="0"/>
                        </a:spcAft>
                      </a:pPr>
                      <a:r>
                        <a:rPr lang="en-US" sz="1200" b="1" kern="0" dirty="0">
                          <a:latin typeface="Times New Roman"/>
                          <a:ea typeface="宋体"/>
                          <a:cs typeface="Times New Roman"/>
                        </a:rPr>
                        <a:t>2007</a:t>
                      </a:r>
                      <a:r>
                        <a:rPr lang="zh-CN" sz="1200" b="1" kern="0" dirty="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2008</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2009</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dirty="0">
                          <a:latin typeface="Times New Roman"/>
                          <a:ea typeface="宋体"/>
                          <a:cs typeface="Times New Roman"/>
                        </a:rPr>
                        <a:t>2010</a:t>
                      </a:r>
                      <a:r>
                        <a:rPr lang="zh-CN" sz="1200" b="1" kern="0" dirty="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2011</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2012</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dirty="0">
                          <a:latin typeface="Times New Roman"/>
                          <a:ea typeface="宋体"/>
                          <a:cs typeface="Times New Roman"/>
                        </a:rPr>
                        <a:t>2013</a:t>
                      </a:r>
                      <a:r>
                        <a:rPr lang="zh-CN" sz="1200" b="1" kern="0" dirty="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altLang="zh-CN" sz="1200" kern="100" dirty="0" smtClean="0">
                          <a:latin typeface="Times New Roman"/>
                          <a:ea typeface="宋体"/>
                          <a:cs typeface="Times New Roman"/>
                        </a:rPr>
                        <a:t>2014</a:t>
                      </a:r>
                      <a:r>
                        <a:rPr lang="zh-CN" altLang="en-US" sz="1200" kern="100" dirty="0" smtClean="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r>
              <a:tr h="370840">
                <a:tc>
                  <a:txBody>
                    <a:bodyPr/>
                    <a:lstStyle/>
                    <a:p>
                      <a:pPr marL="0" algn="ctr" defTabSz="914400" rtl="0" eaLnBrk="1" latinLnBrk="0" hangingPunct="1">
                        <a:spcAft>
                          <a:spcPts val="0"/>
                        </a:spcAft>
                      </a:pPr>
                      <a:r>
                        <a:rPr lang="zh-CN" altLang="en-US" sz="1200" kern="0" dirty="0" smtClean="0">
                          <a:solidFill>
                            <a:srgbClr val="002060"/>
                          </a:solidFill>
                          <a:latin typeface="Times New Roman" pitchFamily="18" charset="0"/>
                          <a:ea typeface="+mn-ea"/>
                          <a:cs typeface="Times New Roman" pitchFamily="18" charset="0"/>
                        </a:rPr>
                        <a:t>企业数量（家）</a:t>
                      </a:r>
                      <a:endParaRPr lang="zh-CN" altLang="en-US" sz="1200" kern="0" dirty="0">
                        <a:solidFill>
                          <a:srgbClr val="002060"/>
                        </a:solidFill>
                        <a:latin typeface="Times New Roman" pitchFamily="18" charset="0"/>
                        <a:ea typeface="+mn-ea"/>
                        <a:cs typeface="Times New Roman" pitchFamily="18" charset="0"/>
                      </a:endParaRPr>
                    </a:p>
                  </a:txBody>
                  <a:tcPr/>
                </a:tc>
                <a:tc>
                  <a:txBody>
                    <a:bodyPr/>
                    <a:lstStyle/>
                    <a:p>
                      <a:pPr algn="ctr">
                        <a:spcAft>
                          <a:spcPts val="0"/>
                        </a:spcAft>
                      </a:pPr>
                      <a:r>
                        <a:rPr lang="en-US" sz="1200" kern="0" dirty="0">
                          <a:solidFill>
                            <a:srgbClr val="002060"/>
                          </a:solidFill>
                          <a:latin typeface="Times New Roman"/>
                          <a:ea typeface="宋体"/>
                          <a:cs typeface="Times New Roman"/>
                        </a:rPr>
                        <a:t>26</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37</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45</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45</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66</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80</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123</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152</a:t>
                      </a:r>
                      <a:endParaRPr lang="zh-CN" sz="1200" kern="100" dirty="0">
                        <a:solidFill>
                          <a:srgbClr val="002060"/>
                        </a:solidFill>
                        <a:latin typeface="Times New Roman"/>
                        <a:ea typeface="宋体"/>
                        <a:cs typeface="Times New Roman"/>
                      </a:endParaRPr>
                    </a:p>
                  </a:txBody>
                  <a:tcPr marL="68580" marR="68580" marT="0" marB="0" anchor="ctr"/>
                </a:tc>
              </a:tr>
              <a:tr h="370840">
                <a:tc>
                  <a:txBody>
                    <a:bodyPr/>
                    <a:lstStyle/>
                    <a:p>
                      <a:pPr marL="0" algn="ctr" defTabSz="914400" rtl="0" eaLnBrk="1" latinLnBrk="0" hangingPunct="1">
                        <a:spcAft>
                          <a:spcPts val="0"/>
                        </a:spcAft>
                      </a:pPr>
                      <a:r>
                        <a:rPr lang="zh-CN" altLang="en-US" sz="1200" kern="0" dirty="0" smtClean="0">
                          <a:solidFill>
                            <a:srgbClr val="002060"/>
                          </a:solidFill>
                          <a:latin typeface="Times New Roman" pitchFamily="18" charset="0"/>
                          <a:ea typeface="+mn-ea"/>
                          <a:cs typeface="Times New Roman" pitchFamily="18" charset="0"/>
                        </a:rPr>
                        <a:t>合同余额（亿元）</a:t>
                      </a:r>
                      <a:endParaRPr lang="zh-CN" altLang="en-US" sz="1200" kern="0" dirty="0">
                        <a:solidFill>
                          <a:srgbClr val="002060"/>
                        </a:solidFill>
                        <a:latin typeface="Times New Roman" pitchFamily="18" charset="0"/>
                        <a:ea typeface="+mn-ea"/>
                        <a:cs typeface="Times New Roman" pitchFamily="18" charset="0"/>
                      </a:endParaRPr>
                    </a:p>
                  </a:txBody>
                  <a:tcPr/>
                </a:tc>
                <a:tc>
                  <a:txBody>
                    <a:bodyPr/>
                    <a:lstStyle/>
                    <a:p>
                      <a:pPr algn="ctr">
                        <a:spcAft>
                          <a:spcPts val="0"/>
                        </a:spcAft>
                      </a:pPr>
                      <a:r>
                        <a:rPr lang="en-US" sz="1200" kern="0" dirty="0">
                          <a:solidFill>
                            <a:srgbClr val="002060"/>
                          </a:solidFill>
                          <a:latin typeface="Times New Roman"/>
                          <a:ea typeface="宋体"/>
                          <a:cs typeface="Times New Roman"/>
                        </a:rPr>
                        <a:t>100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630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1,300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2,200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3,200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5,400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6,900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10,000</a:t>
                      </a:r>
                      <a:endParaRPr lang="zh-CN" sz="1200" kern="100" dirty="0">
                        <a:solidFill>
                          <a:srgbClr val="002060"/>
                        </a:solidFill>
                        <a:latin typeface="Times New Roman"/>
                        <a:ea typeface="宋体"/>
                        <a:cs typeface="Times New Roman"/>
                      </a:endParaRPr>
                    </a:p>
                  </a:txBody>
                  <a:tcPr marL="68580" marR="68580" marT="0" marB="0" anchor="ctr"/>
                </a:tc>
              </a:tr>
            </a:tbl>
          </a:graphicData>
        </a:graphic>
      </p:graphicFrame>
      <p:sp>
        <p:nvSpPr>
          <p:cNvPr id="21" name="矩形 20"/>
          <p:cNvSpPr/>
          <p:nvPr/>
        </p:nvSpPr>
        <p:spPr>
          <a:xfrm>
            <a:off x="5486400" y="1641834"/>
            <a:ext cx="6235700" cy="286232"/>
          </a:xfrm>
          <a:prstGeom prst="rect">
            <a:avLst/>
          </a:prstGeom>
        </p:spPr>
        <p:txBody>
          <a:bodyPr wrap="square">
            <a:spAutoFit/>
          </a:bodyPr>
          <a:lstStyle/>
          <a:p>
            <a:pPr marL="914400" indent="-914400" algn="ctr">
              <a:lnSpc>
                <a:spcPct val="90000"/>
              </a:lnSpc>
              <a:buFontTx/>
              <a:buNone/>
            </a:pPr>
            <a:r>
              <a:rPr lang="en-US" altLang="zh-CN" sz="1400" dirty="0" smtClean="0">
                <a:solidFill>
                  <a:srgbClr val="002060"/>
                </a:solidFill>
                <a:latin typeface="黑体" pitchFamily="49" charset="-122"/>
                <a:ea typeface="黑体" pitchFamily="49" charset="-122"/>
                <a:sym typeface="Calibri Light" pitchFamily="34" charset="0"/>
              </a:rPr>
              <a:t>2007-2014</a:t>
            </a:r>
            <a:r>
              <a:rPr lang="zh-CN" altLang="en-US" sz="1400" dirty="0" smtClean="0">
                <a:solidFill>
                  <a:srgbClr val="002060"/>
                </a:solidFill>
                <a:latin typeface="黑体" pitchFamily="49" charset="-122"/>
                <a:ea typeface="黑体" pitchFamily="49" charset="-122"/>
                <a:sym typeface="Calibri Light" pitchFamily="34" charset="0"/>
              </a:rPr>
              <a:t>年全国在册运营的内资融资租赁试点企业数量与融资租赁合同余额</a:t>
            </a:r>
            <a:endParaRPr lang="zh-CN" altLang="en-US" sz="1400" dirty="0">
              <a:solidFill>
                <a:srgbClr val="002060"/>
              </a:solidFill>
              <a:latin typeface="黑体" pitchFamily="49" charset="-122"/>
              <a:ea typeface="黑体" pitchFamily="49" charset="-122"/>
              <a:sym typeface="Calibri Light" pitchFamily="34" charset="0"/>
            </a:endParaRPr>
          </a:p>
        </p:txBody>
      </p:sp>
      <p:sp>
        <p:nvSpPr>
          <p:cNvPr id="22" name="矩形 21"/>
          <p:cNvSpPr/>
          <p:nvPr/>
        </p:nvSpPr>
        <p:spPr>
          <a:xfrm>
            <a:off x="5485812" y="3457934"/>
            <a:ext cx="3505788" cy="258532"/>
          </a:xfrm>
          <a:prstGeom prst="rect">
            <a:avLst/>
          </a:prstGeom>
        </p:spPr>
        <p:txBody>
          <a:bodyPr wrap="square">
            <a:spAutoFit/>
          </a:bodyPr>
          <a:lstStyle/>
          <a:p>
            <a:pPr marL="914400" indent="-914400">
              <a:lnSpc>
                <a:spcPct val="90000"/>
              </a:lnSpc>
              <a:buFontTx/>
              <a:buNone/>
            </a:pPr>
            <a:r>
              <a:rPr lang="zh-CN" altLang="en-US" sz="1200" dirty="0" smtClean="0">
                <a:solidFill>
                  <a:srgbClr val="002060"/>
                </a:solidFill>
                <a:latin typeface="黑体" pitchFamily="49" charset="-122"/>
                <a:ea typeface="黑体" pitchFamily="49" charset="-122"/>
                <a:sym typeface="Calibri Light" pitchFamily="34" charset="0"/>
              </a:rPr>
              <a:t>数据来源：中国租赁联盟</a:t>
            </a:r>
            <a:endParaRPr lang="en-US" altLang="zh-CN" sz="1200" dirty="0" smtClean="0">
              <a:solidFill>
                <a:srgbClr val="002060"/>
              </a:solidFill>
              <a:latin typeface="黑体" pitchFamily="49" charset="-122"/>
              <a:ea typeface="黑体" pitchFamily="49" charset="-122"/>
              <a:sym typeface="Calibri Light" pitchFamily="34" charset="0"/>
            </a:endParaRPr>
          </a:p>
        </p:txBody>
      </p:sp>
      <p:sp>
        <p:nvSpPr>
          <p:cNvPr id="23" name="矩形 22"/>
          <p:cNvSpPr/>
          <p:nvPr/>
        </p:nvSpPr>
        <p:spPr>
          <a:xfrm>
            <a:off x="5448300" y="3953234"/>
            <a:ext cx="6235700" cy="1938992"/>
          </a:xfrm>
          <a:prstGeom prst="rect">
            <a:avLst/>
          </a:prstGeom>
        </p:spPr>
        <p:txBody>
          <a:bodyPr wrap="square">
            <a:spAutoFit/>
          </a:bodyPr>
          <a:lstStyle/>
          <a:p>
            <a:pPr>
              <a:lnSpc>
                <a:spcPct val="150000"/>
              </a:lnSpc>
            </a:pPr>
            <a:r>
              <a:rPr lang="en-US" altLang="zh-CN" sz="1600" dirty="0" smtClean="0">
                <a:solidFill>
                  <a:srgbClr val="002060"/>
                </a:solidFill>
                <a:latin typeface="黑体" pitchFamily="49" charset="-122"/>
                <a:ea typeface="黑体" pitchFamily="49" charset="-122"/>
              </a:rPr>
              <a:t>    2012</a:t>
            </a:r>
            <a:r>
              <a:rPr lang="zh-CN" altLang="zh-CN" sz="1600" dirty="0" smtClean="0">
                <a:solidFill>
                  <a:srgbClr val="002060"/>
                </a:solidFill>
                <a:latin typeface="黑体" pitchFamily="49" charset="-122"/>
                <a:ea typeface="黑体" pitchFamily="49" charset="-122"/>
              </a:rPr>
              <a:t>年度，中国的融资租赁渗透率为</a:t>
            </a:r>
            <a:r>
              <a:rPr lang="en-US" altLang="zh-CN" sz="1600" dirty="0" smtClean="0">
                <a:solidFill>
                  <a:srgbClr val="002060"/>
                </a:solidFill>
                <a:latin typeface="黑体" pitchFamily="49" charset="-122"/>
                <a:ea typeface="黑体" pitchFamily="49" charset="-122"/>
              </a:rPr>
              <a:t>3.8%</a:t>
            </a:r>
            <a:r>
              <a:rPr lang="zh-CN" altLang="zh-CN" sz="1600" dirty="0" smtClean="0">
                <a:solidFill>
                  <a:srgbClr val="002060"/>
                </a:solidFill>
                <a:latin typeface="黑体" pitchFamily="49" charset="-122"/>
                <a:ea typeface="黑体" pitchFamily="49" charset="-122"/>
              </a:rPr>
              <a:t>，远低于其他前十大融资租赁国的渗透率，中国的融资租赁业务市场具有广阔的发展空间</a:t>
            </a:r>
            <a:r>
              <a:rPr lang="zh-CN" altLang="en-US" sz="1400" dirty="0" smtClean="0">
                <a:latin typeface="黑体" pitchFamily="49" charset="-122"/>
                <a:ea typeface="黑体" pitchFamily="49" charset="-122"/>
              </a:rPr>
              <a:t>。</a:t>
            </a:r>
            <a:endParaRPr lang="en-US" altLang="zh-CN" sz="1400" dirty="0" smtClean="0">
              <a:latin typeface="黑体" pitchFamily="49" charset="-122"/>
              <a:ea typeface="黑体" pitchFamily="49" charset="-122"/>
            </a:endParaRPr>
          </a:p>
          <a:p>
            <a:pPr>
              <a:lnSpc>
                <a:spcPct val="150000"/>
              </a:lnSpc>
            </a:pPr>
            <a:r>
              <a:rPr lang="zh-CN" altLang="en-US" sz="1600" dirty="0" smtClean="0">
                <a:solidFill>
                  <a:srgbClr val="002060"/>
                </a:solidFill>
                <a:latin typeface="黑体" pitchFamily="49" charset="-122"/>
                <a:ea typeface="黑体" pitchFamily="49" charset="-122"/>
                <a:sym typeface="Calibri Light" pitchFamily="34" charset="0"/>
              </a:rPr>
              <a:t>    </a:t>
            </a:r>
            <a:r>
              <a:rPr lang="en-US" altLang="zh-CN" sz="1600" dirty="0">
                <a:solidFill>
                  <a:srgbClr val="002060"/>
                </a:solidFill>
                <a:latin typeface="黑体" pitchFamily="49" charset="-122"/>
                <a:ea typeface="黑体" pitchFamily="49" charset="-122"/>
                <a:sym typeface="Calibri Light" pitchFamily="34" charset="0"/>
              </a:rPr>
              <a:t>2007</a:t>
            </a:r>
            <a:r>
              <a:rPr lang="zh-CN" altLang="en-US" sz="1600" dirty="0">
                <a:solidFill>
                  <a:srgbClr val="002060"/>
                </a:solidFill>
                <a:latin typeface="黑体" pitchFamily="49" charset="-122"/>
                <a:ea typeface="黑体" pitchFamily="49" charset="-122"/>
                <a:sym typeface="Calibri Light" pitchFamily="34" charset="0"/>
              </a:rPr>
              <a:t>年至</a:t>
            </a:r>
            <a:r>
              <a:rPr lang="en-US" altLang="zh-CN" sz="1600" dirty="0">
                <a:solidFill>
                  <a:srgbClr val="002060"/>
                </a:solidFill>
                <a:latin typeface="黑体" pitchFamily="49" charset="-122"/>
                <a:ea typeface="黑体" pitchFamily="49" charset="-122"/>
                <a:sym typeface="Calibri Light" pitchFamily="34" charset="0"/>
              </a:rPr>
              <a:t>2014</a:t>
            </a:r>
            <a:r>
              <a:rPr lang="zh-CN" altLang="en-US" sz="1600" dirty="0">
                <a:solidFill>
                  <a:srgbClr val="002060"/>
                </a:solidFill>
                <a:latin typeface="黑体" pitchFamily="49" charset="-122"/>
                <a:ea typeface="黑体" pitchFamily="49" charset="-122"/>
                <a:sym typeface="Calibri Light" pitchFamily="34" charset="0"/>
              </a:rPr>
              <a:t>年， </a:t>
            </a:r>
            <a:r>
              <a:rPr lang="zh-CN" altLang="en-US" sz="1600" dirty="0" smtClean="0">
                <a:solidFill>
                  <a:srgbClr val="002060"/>
                </a:solidFill>
                <a:latin typeface="黑体" pitchFamily="49" charset="-122"/>
                <a:ea typeface="黑体" pitchFamily="49" charset="-122"/>
                <a:sym typeface="Calibri Light" pitchFamily="34" charset="0"/>
              </a:rPr>
              <a:t>我国内资融资租赁试点企业</a:t>
            </a:r>
            <a:r>
              <a:rPr lang="zh-CN" altLang="zh-CN" sz="1600" dirty="0" smtClean="0">
                <a:solidFill>
                  <a:srgbClr val="002060"/>
                </a:solidFill>
                <a:latin typeface="黑体" pitchFamily="49" charset="-122"/>
                <a:ea typeface="黑体" pitchFamily="49" charset="-122"/>
              </a:rPr>
              <a:t>数量实现了</a:t>
            </a:r>
            <a:r>
              <a:rPr lang="zh-CN" altLang="en-US" sz="1600" dirty="0" smtClean="0">
                <a:solidFill>
                  <a:srgbClr val="002060"/>
                </a:solidFill>
                <a:latin typeface="黑体" pitchFamily="49" charset="-122"/>
                <a:ea typeface="黑体" pitchFamily="49" charset="-122"/>
              </a:rPr>
              <a:t>快速</a:t>
            </a:r>
            <a:r>
              <a:rPr lang="zh-CN" altLang="zh-CN" sz="1600" dirty="0" smtClean="0">
                <a:solidFill>
                  <a:srgbClr val="002060"/>
                </a:solidFill>
                <a:latin typeface="黑体" pitchFamily="49" charset="-122"/>
                <a:ea typeface="黑体" pitchFamily="49" charset="-122"/>
              </a:rPr>
              <a:t>增长</a:t>
            </a:r>
            <a:r>
              <a:rPr lang="zh-CN" altLang="en-US" sz="1600" dirty="0" smtClean="0">
                <a:solidFill>
                  <a:srgbClr val="002060"/>
                </a:solidFill>
                <a:latin typeface="黑体" pitchFamily="49" charset="-122"/>
                <a:ea typeface="黑体" pitchFamily="49" charset="-122"/>
              </a:rPr>
              <a:t>，</a:t>
            </a:r>
            <a:r>
              <a:rPr lang="zh-CN" altLang="zh-CN" sz="1600" dirty="0" smtClean="0">
                <a:solidFill>
                  <a:srgbClr val="002060"/>
                </a:solidFill>
                <a:latin typeface="黑体" pitchFamily="49" charset="-122"/>
                <a:ea typeface="黑体" pitchFamily="49" charset="-122"/>
              </a:rPr>
              <a:t>融资租赁行业的业务规模也</a:t>
            </a:r>
            <a:r>
              <a:rPr lang="zh-CN" altLang="en-US" sz="1600" dirty="0">
                <a:solidFill>
                  <a:srgbClr val="002060"/>
                </a:solidFill>
                <a:latin typeface="黑体" pitchFamily="49" charset="-122"/>
                <a:ea typeface="黑体" pitchFamily="49" charset="-122"/>
              </a:rPr>
              <a:t>随</a:t>
            </a:r>
            <a:r>
              <a:rPr lang="zh-CN" altLang="en-US" sz="1600" dirty="0" smtClean="0">
                <a:solidFill>
                  <a:srgbClr val="002060"/>
                </a:solidFill>
                <a:latin typeface="黑体" pitchFamily="49" charset="-122"/>
                <a:ea typeface="黑体" pitchFamily="49" charset="-122"/>
              </a:rPr>
              <a:t>之增长。</a:t>
            </a:r>
            <a:endParaRPr lang="zh-CN" altLang="zh-CN" sz="1600" dirty="0" smtClean="0">
              <a:solidFill>
                <a:srgbClr val="002060"/>
              </a:solidFill>
              <a:latin typeface="黑体" pitchFamily="49" charset="-122"/>
              <a:ea typeface="黑体" pitchFamily="49" charset="-122"/>
            </a:endParaRPr>
          </a:p>
        </p:txBody>
      </p:sp>
      <p:grpSp>
        <p:nvGrpSpPr>
          <p:cNvPr id="25" name="组合 24"/>
          <p:cNvGrpSpPr/>
          <p:nvPr/>
        </p:nvGrpSpPr>
        <p:grpSpPr>
          <a:xfrm>
            <a:off x="8203474" y="6172200"/>
            <a:ext cx="3988525" cy="685800"/>
            <a:chOff x="1598831" y="2911553"/>
            <a:chExt cx="8675645" cy="1635046"/>
          </a:xfrm>
        </p:grpSpPr>
        <p:pic>
          <p:nvPicPr>
            <p:cNvPr id="26" name="图片 25"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7" name="图片 26"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8" name="图片 27"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9" name="图片 28"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0" name="图片 29"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536574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 y="4792"/>
            <a:ext cx="5929828" cy="584775"/>
          </a:xfrm>
          <a:prstGeom prst="rect">
            <a:avLst/>
          </a:prstGeom>
        </p:spPr>
        <p:txBody>
          <a:bodyPr wrap="none">
            <a:spAutoFit/>
          </a:bodyPr>
          <a:lstStyle/>
          <a:p>
            <a:r>
              <a:rPr lang="zh-CN" altLang="en-US" sz="3200" dirty="0" smtClean="0">
                <a:solidFill>
                  <a:schemeClr val="lt1"/>
                </a:solidFill>
                <a:latin typeface="黑体" pitchFamily="49" charset="-122"/>
                <a:ea typeface="黑体" pitchFamily="49" charset="-122"/>
              </a:rPr>
              <a:t>金叶珠宝重大资产重组项目介绍</a:t>
            </a:r>
          </a:p>
        </p:txBody>
      </p:sp>
      <p:pic>
        <p:nvPicPr>
          <p:cNvPr id="4" name="图片 3"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5" name="组合 4"/>
          <p:cNvGrpSpPr/>
          <p:nvPr/>
        </p:nvGrpSpPr>
        <p:grpSpPr>
          <a:xfrm>
            <a:off x="3343481" y="904138"/>
            <a:ext cx="8629780" cy="509587"/>
            <a:chOff x="3343481" y="904138"/>
            <a:chExt cx="8629780" cy="509587"/>
          </a:xfrm>
        </p:grpSpPr>
        <p:sp>
          <p:nvSpPr>
            <p:cNvPr id="6"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7"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8"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sp>
        <p:nvSpPr>
          <p:cNvPr id="9" name="矩形 8"/>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631612" y="816334"/>
            <a:ext cx="2718388" cy="480131"/>
          </a:xfrm>
          <a:prstGeom prst="rect">
            <a:avLst/>
          </a:prstGeom>
        </p:spPr>
        <p:txBody>
          <a:bodyPr wrap="square">
            <a:spAutoFit/>
          </a:bodyPr>
          <a:lstStyle/>
          <a:p>
            <a:pPr marL="914400" indent="-914400">
              <a:lnSpc>
                <a:spcPct val="90000"/>
              </a:lnSpc>
              <a:buFontTx/>
              <a:buNone/>
            </a:pPr>
            <a:r>
              <a:rPr lang="zh-CN" altLang="en-US" sz="2800" dirty="0" smtClean="0">
                <a:latin typeface="黑体" pitchFamily="49" charset="-122"/>
                <a:ea typeface="黑体" pitchFamily="49" charset="-122"/>
                <a:sym typeface="Calibri Light" pitchFamily="34" charset="0"/>
              </a:rPr>
              <a:t>委托贷款行业</a:t>
            </a:r>
            <a:endParaRPr lang="zh-CN" altLang="en-US" sz="2800" dirty="0">
              <a:latin typeface="黑体" pitchFamily="49" charset="-122"/>
              <a:ea typeface="黑体" pitchFamily="49" charset="-122"/>
              <a:sym typeface="Calibri Light" pitchFamily="34" charset="0"/>
            </a:endParaRPr>
          </a:p>
        </p:txBody>
      </p:sp>
      <p:graphicFrame>
        <p:nvGraphicFramePr>
          <p:cNvPr id="24" name="表格 23"/>
          <p:cNvGraphicFramePr>
            <a:graphicFrameLocks noGrp="1"/>
          </p:cNvGraphicFramePr>
          <p:nvPr>
            <p:extLst>
              <p:ext uri="{D42A27DB-BD31-4B8C-83A1-F6EECF244321}">
                <p14:modId xmlns="" xmlns:p14="http://schemas.microsoft.com/office/powerpoint/2010/main" val="381739709"/>
              </p:ext>
            </p:extLst>
          </p:nvPr>
        </p:nvGraphicFramePr>
        <p:xfrm>
          <a:off x="1155700" y="2611966"/>
          <a:ext cx="9575800" cy="1112520"/>
        </p:xfrm>
        <a:graphic>
          <a:graphicData uri="http://schemas.openxmlformats.org/drawingml/2006/table">
            <a:tbl>
              <a:tblPr firstRow="1" bandRow="1">
                <a:tableStyleId>{5C22544A-7EE6-4342-B048-85BDC9FD1C3A}</a:tableStyleId>
              </a:tblPr>
              <a:tblGrid>
                <a:gridCol w="2908300"/>
                <a:gridCol w="2260600"/>
                <a:gridCol w="2286000"/>
                <a:gridCol w="2120900"/>
              </a:tblGrid>
              <a:tr h="370840">
                <a:tc>
                  <a:txBody>
                    <a:bodyPr/>
                    <a:lstStyle/>
                    <a:p>
                      <a:endParaRPr lang="zh-CN" altLang="en-US" dirty="0">
                        <a:latin typeface="黑体" pitchFamily="49" charset="-122"/>
                        <a:ea typeface="黑体" pitchFamily="49" charset="-122"/>
                      </a:endParaRPr>
                    </a:p>
                  </a:txBody>
                  <a:tcPr/>
                </a:tc>
                <a:tc>
                  <a:txBody>
                    <a:bodyPr/>
                    <a:lstStyle/>
                    <a:p>
                      <a:pPr algn="ctr"/>
                      <a:r>
                        <a:rPr lang="en-US" altLang="zh-CN" dirty="0" smtClean="0">
                          <a:latin typeface="Times New Roman" pitchFamily="18" charset="0"/>
                          <a:ea typeface="黑体" pitchFamily="49" charset="-122"/>
                          <a:cs typeface="Times New Roman" pitchFamily="18" charset="0"/>
                        </a:rPr>
                        <a:t>2012</a:t>
                      </a:r>
                      <a:r>
                        <a:rPr lang="zh-CN" altLang="en-US" dirty="0" smtClean="0">
                          <a:latin typeface="Times New Roman" pitchFamily="18" charset="0"/>
                          <a:ea typeface="黑体" pitchFamily="49" charset="-122"/>
                          <a:cs typeface="Times New Roman" pitchFamily="18" charset="0"/>
                        </a:rPr>
                        <a:t>年度</a:t>
                      </a:r>
                      <a:endParaRPr lang="zh-CN" altLang="en-US" dirty="0">
                        <a:latin typeface="Times New Roman" pitchFamily="18" charset="0"/>
                        <a:ea typeface="黑体" pitchFamily="49" charset="-122"/>
                        <a:cs typeface="Times New Roman" pitchFamily="18" charset="0"/>
                      </a:endParaRPr>
                    </a:p>
                  </a:txBody>
                  <a:tcPr/>
                </a:tc>
                <a:tc>
                  <a:txBody>
                    <a:bodyPr/>
                    <a:lstStyle/>
                    <a:p>
                      <a:pPr algn="ctr"/>
                      <a:r>
                        <a:rPr lang="en-US" altLang="zh-CN" dirty="0" smtClean="0">
                          <a:latin typeface="Times New Roman" pitchFamily="18" charset="0"/>
                          <a:ea typeface="黑体" pitchFamily="49" charset="-122"/>
                          <a:cs typeface="Times New Roman" pitchFamily="18" charset="0"/>
                        </a:rPr>
                        <a:t>2013</a:t>
                      </a:r>
                      <a:r>
                        <a:rPr lang="zh-CN" altLang="en-US" dirty="0" smtClean="0">
                          <a:latin typeface="Times New Roman" pitchFamily="18" charset="0"/>
                          <a:ea typeface="黑体" pitchFamily="49" charset="-122"/>
                          <a:cs typeface="Times New Roman" pitchFamily="18" charset="0"/>
                        </a:rPr>
                        <a:t>年度</a:t>
                      </a:r>
                      <a:endParaRPr lang="zh-CN" altLang="en-US" dirty="0">
                        <a:latin typeface="Times New Roman" pitchFamily="18" charset="0"/>
                        <a:ea typeface="黑体" pitchFamily="49" charset="-122"/>
                        <a:cs typeface="Times New Roman" pitchFamily="18" charset="0"/>
                      </a:endParaRPr>
                    </a:p>
                  </a:txBody>
                  <a:tcPr/>
                </a:tc>
                <a:tc>
                  <a:txBody>
                    <a:bodyPr/>
                    <a:lstStyle/>
                    <a:p>
                      <a:pPr algn="ctr"/>
                      <a:r>
                        <a:rPr lang="en-US" altLang="zh-CN" dirty="0" smtClean="0">
                          <a:latin typeface="Times New Roman" pitchFamily="18" charset="0"/>
                          <a:ea typeface="黑体" pitchFamily="49" charset="-122"/>
                          <a:cs typeface="Times New Roman" pitchFamily="18" charset="0"/>
                        </a:rPr>
                        <a:t>2014</a:t>
                      </a:r>
                      <a:r>
                        <a:rPr lang="zh-CN" altLang="en-US" dirty="0" smtClean="0">
                          <a:latin typeface="Times New Roman" pitchFamily="18" charset="0"/>
                          <a:ea typeface="黑体" pitchFamily="49" charset="-122"/>
                          <a:cs typeface="Times New Roman" pitchFamily="18" charset="0"/>
                        </a:rPr>
                        <a:t>年度</a:t>
                      </a:r>
                      <a:endParaRPr lang="zh-CN" altLang="en-US" dirty="0">
                        <a:latin typeface="Times New Roman" pitchFamily="18" charset="0"/>
                        <a:ea typeface="黑体" pitchFamily="49" charset="-122"/>
                        <a:cs typeface="Times New Roman" pitchFamily="18" charset="0"/>
                      </a:endParaRPr>
                    </a:p>
                  </a:txBody>
                  <a:tcPr/>
                </a:tc>
              </a:tr>
              <a:tr h="370840">
                <a:tc>
                  <a:txBody>
                    <a:bodyPr/>
                    <a:lstStyle/>
                    <a:p>
                      <a:r>
                        <a:rPr lang="zh-CN" altLang="en-US" dirty="0" smtClean="0">
                          <a:solidFill>
                            <a:srgbClr val="002060"/>
                          </a:solidFill>
                          <a:latin typeface="黑体" pitchFamily="49" charset="-122"/>
                          <a:ea typeface="黑体" pitchFamily="49" charset="-122"/>
                        </a:rPr>
                        <a:t>委托贷款规模（亿元）</a:t>
                      </a:r>
                      <a:endParaRPr lang="zh-CN" altLang="en-US" dirty="0">
                        <a:solidFill>
                          <a:srgbClr val="002060"/>
                        </a:solidFill>
                        <a:latin typeface="黑体" pitchFamily="49" charset="-122"/>
                        <a:ea typeface="黑体" pitchFamily="49" charset="-122"/>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12,838.36</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25,465.00</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25,069.00</a:t>
                      </a:r>
                      <a:endParaRPr lang="zh-CN" altLang="en-US" dirty="0">
                        <a:solidFill>
                          <a:srgbClr val="002060"/>
                        </a:solidFill>
                        <a:latin typeface="Times New Roman" pitchFamily="18" charset="0"/>
                        <a:ea typeface="黑体" pitchFamily="49" charset="-122"/>
                        <a:cs typeface="Times New Roman" pitchFamily="18" charset="0"/>
                      </a:endParaRPr>
                    </a:p>
                  </a:txBody>
                  <a:tcPr/>
                </a:tc>
              </a:tr>
              <a:tr h="370840">
                <a:tc>
                  <a:txBody>
                    <a:bodyPr/>
                    <a:lstStyle/>
                    <a:p>
                      <a:r>
                        <a:rPr lang="zh-CN" altLang="en-US" dirty="0" smtClean="0">
                          <a:solidFill>
                            <a:srgbClr val="002060"/>
                          </a:solidFill>
                          <a:latin typeface="黑体" pitchFamily="49" charset="-122"/>
                          <a:ea typeface="黑体" pitchFamily="49" charset="-122"/>
                        </a:rPr>
                        <a:t>占社会融资规模比例（</a:t>
                      </a:r>
                      <a:r>
                        <a:rPr lang="en-US" altLang="zh-CN" dirty="0" smtClean="0">
                          <a:solidFill>
                            <a:srgbClr val="002060"/>
                          </a:solidFill>
                          <a:latin typeface="黑体" pitchFamily="49" charset="-122"/>
                          <a:ea typeface="黑体" pitchFamily="49" charset="-122"/>
                        </a:rPr>
                        <a:t>%</a:t>
                      </a:r>
                      <a:r>
                        <a:rPr lang="zh-CN" altLang="en-US" dirty="0" smtClean="0">
                          <a:solidFill>
                            <a:srgbClr val="002060"/>
                          </a:solidFill>
                          <a:latin typeface="黑体" pitchFamily="49" charset="-122"/>
                          <a:ea typeface="黑体" pitchFamily="49" charset="-122"/>
                        </a:rPr>
                        <a:t>）</a:t>
                      </a:r>
                      <a:endParaRPr lang="zh-CN" altLang="en-US" dirty="0">
                        <a:solidFill>
                          <a:srgbClr val="002060"/>
                        </a:solidFill>
                        <a:latin typeface="黑体" pitchFamily="49" charset="-122"/>
                        <a:ea typeface="黑体" pitchFamily="49" charset="-122"/>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8.14</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dirty="0" smtClean="0">
                          <a:solidFill>
                            <a:srgbClr val="002060"/>
                          </a:solidFill>
                          <a:latin typeface="Times New Roman" pitchFamily="18" charset="0"/>
                          <a:ea typeface="黑体" pitchFamily="49" charset="-122"/>
                          <a:cs typeface="Times New Roman" pitchFamily="18" charset="0"/>
                        </a:rPr>
                        <a:t>14.73</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dirty="0" smtClean="0">
                          <a:solidFill>
                            <a:srgbClr val="002060"/>
                          </a:solidFill>
                          <a:latin typeface="Times New Roman" pitchFamily="18" charset="0"/>
                          <a:ea typeface="黑体" pitchFamily="49" charset="-122"/>
                          <a:cs typeface="Times New Roman" pitchFamily="18" charset="0"/>
                        </a:rPr>
                        <a:t>15.27</a:t>
                      </a:r>
                      <a:endParaRPr lang="zh-CN" altLang="en-US" dirty="0">
                        <a:solidFill>
                          <a:srgbClr val="002060"/>
                        </a:solidFill>
                        <a:latin typeface="Times New Roman" pitchFamily="18" charset="0"/>
                        <a:ea typeface="黑体" pitchFamily="49" charset="-122"/>
                        <a:cs typeface="Times New Roman" pitchFamily="18" charset="0"/>
                      </a:endParaRPr>
                    </a:p>
                  </a:txBody>
                  <a:tcPr/>
                </a:tc>
              </a:tr>
            </a:tbl>
          </a:graphicData>
        </a:graphic>
      </p:graphicFrame>
      <p:sp>
        <p:nvSpPr>
          <p:cNvPr id="25" name="矩形 24"/>
          <p:cNvSpPr/>
          <p:nvPr/>
        </p:nvSpPr>
        <p:spPr>
          <a:xfrm>
            <a:off x="1981200" y="2010134"/>
            <a:ext cx="8636000" cy="369332"/>
          </a:xfrm>
          <a:prstGeom prst="rect">
            <a:avLst/>
          </a:prstGeom>
        </p:spPr>
        <p:txBody>
          <a:bodyPr wrap="square">
            <a:spAutoFit/>
          </a:bodyPr>
          <a:lstStyle/>
          <a:p>
            <a:pPr marL="914400" indent="-914400">
              <a:lnSpc>
                <a:spcPct val="90000"/>
              </a:lnSpc>
              <a:buFontTx/>
              <a:buNone/>
            </a:pPr>
            <a:r>
              <a:rPr lang="en-US" altLang="zh-CN" sz="2000" dirty="0" smtClean="0">
                <a:solidFill>
                  <a:srgbClr val="002060"/>
                </a:solidFill>
                <a:latin typeface="黑体" pitchFamily="49" charset="-122"/>
                <a:ea typeface="黑体" pitchFamily="49" charset="-122"/>
                <a:sym typeface="Calibri Light" pitchFamily="34" charset="0"/>
              </a:rPr>
              <a:t>2012</a:t>
            </a:r>
            <a:r>
              <a:rPr lang="zh-CN" altLang="en-US" sz="2000" dirty="0" smtClean="0">
                <a:solidFill>
                  <a:srgbClr val="002060"/>
                </a:solidFill>
                <a:latin typeface="黑体" pitchFamily="49" charset="-122"/>
                <a:ea typeface="黑体" pitchFamily="49" charset="-122"/>
                <a:sym typeface="Calibri Light" pitchFamily="34" charset="0"/>
              </a:rPr>
              <a:t>年度</a:t>
            </a:r>
            <a:r>
              <a:rPr lang="en-US" altLang="zh-CN" sz="2000" dirty="0" smtClean="0">
                <a:solidFill>
                  <a:srgbClr val="002060"/>
                </a:solidFill>
                <a:latin typeface="黑体" pitchFamily="49" charset="-122"/>
                <a:ea typeface="黑体" pitchFamily="49" charset="-122"/>
                <a:sym typeface="Calibri Light" pitchFamily="34" charset="0"/>
              </a:rPr>
              <a:t>-2014</a:t>
            </a:r>
            <a:r>
              <a:rPr lang="zh-CN" altLang="en-US" sz="2000" dirty="0" smtClean="0">
                <a:solidFill>
                  <a:srgbClr val="002060"/>
                </a:solidFill>
                <a:latin typeface="黑体" pitchFamily="49" charset="-122"/>
                <a:ea typeface="黑体" pitchFamily="49" charset="-122"/>
                <a:sym typeface="Calibri Light" pitchFamily="34" charset="0"/>
              </a:rPr>
              <a:t>年度我国委托贷款规模与占社会融资规模比例变化情况</a:t>
            </a:r>
            <a:endParaRPr lang="zh-CN" altLang="en-US" sz="2000" dirty="0">
              <a:solidFill>
                <a:srgbClr val="002060"/>
              </a:solidFill>
              <a:latin typeface="黑体" pitchFamily="49" charset="-122"/>
              <a:ea typeface="黑体" pitchFamily="49" charset="-122"/>
              <a:sym typeface="Calibri Light" pitchFamily="34" charset="0"/>
            </a:endParaRPr>
          </a:p>
        </p:txBody>
      </p:sp>
      <p:sp>
        <p:nvSpPr>
          <p:cNvPr id="26" name="矩形 25"/>
          <p:cNvSpPr/>
          <p:nvPr/>
        </p:nvSpPr>
        <p:spPr>
          <a:xfrm>
            <a:off x="1600200" y="4092934"/>
            <a:ext cx="8763000" cy="1231106"/>
          </a:xfrm>
          <a:prstGeom prst="rect">
            <a:avLst/>
          </a:prstGeom>
        </p:spPr>
        <p:txBody>
          <a:bodyPr wrap="square">
            <a:spAutoFit/>
          </a:bodyPr>
          <a:lstStyle/>
          <a:p>
            <a:pPr marL="914400" indent="-914400">
              <a:lnSpc>
                <a:spcPct val="90000"/>
              </a:lnSpc>
              <a:spcBef>
                <a:spcPts val="600"/>
              </a:spcBef>
              <a:spcAft>
                <a:spcPts val="600"/>
              </a:spcAft>
              <a:buFontTx/>
              <a:buNone/>
            </a:pPr>
            <a:r>
              <a:rPr lang="en-US" altLang="zh-CN" sz="2000" dirty="0" smtClean="0">
                <a:solidFill>
                  <a:srgbClr val="002060"/>
                </a:solidFill>
                <a:latin typeface="+mn-ea"/>
              </a:rPr>
              <a:t>    </a:t>
            </a:r>
            <a:r>
              <a:rPr lang="zh-CN" altLang="zh-CN" sz="2000" dirty="0" smtClean="0">
                <a:solidFill>
                  <a:srgbClr val="002060"/>
                </a:solidFill>
                <a:latin typeface="黑体" pitchFamily="49" charset="-122"/>
                <a:ea typeface="黑体" pitchFamily="49" charset="-122"/>
              </a:rPr>
              <a:t>委托贷款作为企业银行贷款、公司债券和股权融资等主流融资方式的补</a:t>
            </a:r>
            <a:endParaRPr lang="en-US" altLang="zh-CN" sz="2000" dirty="0" smtClean="0">
              <a:solidFill>
                <a:srgbClr val="002060"/>
              </a:solidFill>
              <a:latin typeface="黑体" pitchFamily="49" charset="-122"/>
              <a:ea typeface="黑体" pitchFamily="49" charset="-122"/>
            </a:endParaRPr>
          </a:p>
          <a:p>
            <a:pPr marL="914400" indent="-914400">
              <a:lnSpc>
                <a:spcPct val="90000"/>
              </a:lnSpc>
              <a:spcBef>
                <a:spcPts val="600"/>
              </a:spcBef>
              <a:spcAft>
                <a:spcPts val="600"/>
              </a:spcAft>
              <a:buFontTx/>
              <a:buNone/>
            </a:pPr>
            <a:r>
              <a:rPr lang="zh-CN" altLang="zh-CN" sz="2000" dirty="0" smtClean="0">
                <a:solidFill>
                  <a:srgbClr val="002060"/>
                </a:solidFill>
                <a:latin typeface="黑体" pitchFamily="49" charset="-122"/>
                <a:ea typeface="黑体" pitchFamily="49" charset="-122"/>
              </a:rPr>
              <a:t>充手段，在社会融资中发挥的作用日益增加，主要用于填补国家政策空白，</a:t>
            </a:r>
            <a:endParaRPr lang="en-US" altLang="zh-CN" sz="2000" dirty="0" smtClean="0">
              <a:solidFill>
                <a:srgbClr val="002060"/>
              </a:solidFill>
              <a:latin typeface="黑体" pitchFamily="49" charset="-122"/>
              <a:ea typeface="黑体" pitchFamily="49" charset="-122"/>
            </a:endParaRPr>
          </a:p>
          <a:p>
            <a:pPr marL="914400" indent="-914400">
              <a:lnSpc>
                <a:spcPct val="90000"/>
              </a:lnSpc>
              <a:spcBef>
                <a:spcPts val="600"/>
              </a:spcBef>
              <a:spcAft>
                <a:spcPts val="600"/>
              </a:spcAft>
              <a:buFontTx/>
              <a:buNone/>
            </a:pPr>
            <a:r>
              <a:rPr lang="zh-CN" altLang="zh-CN" sz="2000" dirty="0" smtClean="0">
                <a:solidFill>
                  <a:srgbClr val="002060"/>
                </a:solidFill>
                <a:latin typeface="黑体" pitchFamily="49" charset="-122"/>
                <a:ea typeface="黑体" pitchFamily="49" charset="-122"/>
              </a:rPr>
              <a:t>解决中小企业的融资困境，辅助中小企业成长。</a:t>
            </a:r>
            <a:endParaRPr lang="zh-CN" altLang="en-US" sz="2000" dirty="0">
              <a:solidFill>
                <a:srgbClr val="002060"/>
              </a:solidFill>
              <a:latin typeface="黑体" pitchFamily="49" charset="-122"/>
              <a:ea typeface="黑体" pitchFamily="49" charset="-122"/>
              <a:sym typeface="Calibri Light" pitchFamily="34" charset="0"/>
            </a:endParaRPr>
          </a:p>
        </p:txBody>
      </p:sp>
      <p:grpSp>
        <p:nvGrpSpPr>
          <p:cNvPr id="27" name="组合 26"/>
          <p:cNvGrpSpPr/>
          <p:nvPr/>
        </p:nvGrpSpPr>
        <p:grpSpPr>
          <a:xfrm>
            <a:off x="8203474" y="6172200"/>
            <a:ext cx="3988525" cy="685800"/>
            <a:chOff x="1598831" y="2911553"/>
            <a:chExt cx="8675645" cy="1635046"/>
          </a:xfrm>
        </p:grpSpPr>
        <p:pic>
          <p:nvPicPr>
            <p:cNvPr id="28" name="图片 27"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9" name="图片 28"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30" name="图片 29"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31" name="图片 30"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2" name="图片 31"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192136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75" name="Group 31"/>
          <p:cNvGrpSpPr>
            <a:grpSpLocks/>
          </p:cNvGrpSpPr>
          <p:nvPr/>
        </p:nvGrpSpPr>
        <p:grpSpPr bwMode="auto">
          <a:xfrm>
            <a:off x="2281296" y="2892245"/>
            <a:ext cx="7218304" cy="698679"/>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77" name="Group 33"/>
            <p:cNvGrpSpPr>
              <a:grpSpLocks/>
            </p:cNvGrpSpPr>
            <p:nvPr/>
          </p:nvGrpSpPr>
          <p:grpSpPr bwMode="auto">
            <a:xfrm>
              <a:off x="-9256" y="52827"/>
              <a:ext cx="436683" cy="554075"/>
              <a:chOff x="-9256" y="-55462"/>
              <a:chExt cx="436683" cy="554075"/>
            </a:xfrm>
          </p:grpSpPr>
          <p:grpSp>
            <p:nvGrpSpPr>
              <p:cNvPr id="78"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314865"/>
                    </a:solidFill>
                    <a:latin typeface="黑体" pitchFamily="49" charset="-122"/>
                    <a:ea typeface="黑体" pitchFamily="49" charset="-122"/>
                    <a:sym typeface="微软雅黑" pitchFamily="34" charset="-122"/>
                  </a:rPr>
                  <a:t>4</a:t>
                </a:r>
                <a:endParaRPr lang="zh-CN" altLang="en-US" sz="3200" dirty="0">
                  <a:solidFill>
                    <a:srgbClr val="314865"/>
                  </a:solidFill>
                  <a:latin typeface="黑体" pitchFamily="49" charset="-122"/>
                  <a:ea typeface="黑体" pitchFamily="49" charset="-122"/>
                </a:endParaRPr>
              </a:p>
            </p:txBody>
          </p:sp>
        </p:grpSp>
      </p:grpSp>
      <p:sp>
        <p:nvSpPr>
          <p:cNvPr id="91" name="TextBox 51"/>
          <p:cNvSpPr>
            <a:spLocks noChangeArrowheads="1"/>
          </p:cNvSpPr>
          <p:nvPr/>
        </p:nvSpPr>
        <p:spPr bwMode="auto">
          <a:xfrm>
            <a:off x="3055350" y="2974093"/>
            <a:ext cx="657125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smtClean="0">
                <a:solidFill>
                  <a:srgbClr val="314865"/>
                </a:solidFill>
                <a:latin typeface="黑体" pitchFamily="49" charset="-122"/>
                <a:ea typeface="黑体" pitchFamily="49" charset="-122"/>
                <a:sym typeface="微软雅黑" pitchFamily="34" charset="-122"/>
              </a:rPr>
              <a:t>本次交易对金叶珠宝未来发展影响</a:t>
            </a:r>
            <a:endParaRPr lang="zh-CN" altLang="en-US" sz="3200" b="1" dirty="0">
              <a:solidFill>
                <a:srgbClr val="314865"/>
              </a:solidFill>
              <a:latin typeface="黑体" pitchFamily="49" charset="-122"/>
              <a:ea typeface="黑体" pitchFamily="49" charset="-122"/>
              <a:sym typeface="微软雅黑" pitchFamily="34" charset="-122"/>
            </a:endParaRPr>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19"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6"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31612" y="816334"/>
            <a:ext cx="7341188"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进入融资服务业，提升公司未来的盈利能力</a:t>
            </a:r>
            <a:endParaRPr lang="zh-CN" altLang="en-US" sz="2800" dirty="0">
              <a:latin typeface="黑体" pitchFamily="49" charset="-122"/>
              <a:ea typeface="黑体" pitchFamily="49" charset="-122"/>
              <a:sym typeface="Calibri Light" pitchFamily="34" charset="0"/>
            </a:endParaRPr>
          </a:p>
        </p:txBody>
      </p:sp>
      <p:sp>
        <p:nvSpPr>
          <p:cNvPr id="26" name="TextBox 25"/>
          <p:cNvSpPr txBox="1"/>
          <p:nvPr/>
        </p:nvSpPr>
        <p:spPr>
          <a:xfrm>
            <a:off x="927100" y="1866900"/>
            <a:ext cx="10388600" cy="4247317"/>
          </a:xfrm>
          <a:prstGeom prst="rect">
            <a:avLst/>
          </a:prstGeom>
          <a:noFill/>
        </p:spPr>
        <p:txBody>
          <a:bodyPr wrap="square" rtlCol="0">
            <a:spAutoFit/>
          </a:bodyPr>
          <a:lstStyle/>
          <a:p>
            <a:pPr>
              <a:lnSpc>
                <a:spcPct val="150000"/>
              </a:lnSpc>
              <a:buFont typeface="Arial" pitchFamily="34" charset="0"/>
              <a:buChar char="•"/>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目前公司主要经营黄金珠宝首饰开发设计、生产加工和批发零售等黄金业务，业务相对单一，经营业绩受黄金价格波动等因素影响较大。本次交易完成后，丰汇租赁将成为公司的控股子公司，公司将进入市场前景广阔、盈利能力较强的融资服务业。根据交易对手的业绩承诺，</a:t>
            </a:r>
            <a:r>
              <a:rPr lang="en-US" altLang="zh-CN" dirty="0" smtClean="0">
                <a:solidFill>
                  <a:schemeClr val="accent5"/>
                </a:solidFill>
                <a:latin typeface="黑体" pitchFamily="49" charset="-122"/>
                <a:ea typeface="黑体" pitchFamily="49" charset="-122"/>
              </a:rPr>
              <a:t>2015</a:t>
            </a:r>
            <a:r>
              <a:rPr lang="zh-CN" altLang="zh-CN" dirty="0" smtClean="0">
                <a:solidFill>
                  <a:schemeClr val="accent5"/>
                </a:solidFill>
                <a:latin typeface="黑体" pitchFamily="49" charset="-122"/>
                <a:ea typeface="黑体" pitchFamily="49" charset="-122"/>
              </a:rPr>
              <a:t>年至</a:t>
            </a:r>
            <a:r>
              <a:rPr lang="en-US" altLang="zh-CN" dirty="0" smtClean="0">
                <a:solidFill>
                  <a:schemeClr val="accent5"/>
                </a:solidFill>
                <a:latin typeface="黑体" pitchFamily="49" charset="-122"/>
                <a:ea typeface="黑体" pitchFamily="49" charset="-122"/>
              </a:rPr>
              <a:t>2017</a:t>
            </a:r>
            <a:r>
              <a:rPr lang="zh-CN" altLang="zh-CN" dirty="0" smtClean="0">
                <a:solidFill>
                  <a:schemeClr val="accent5"/>
                </a:solidFill>
                <a:latin typeface="黑体" pitchFamily="49" charset="-122"/>
                <a:ea typeface="黑体" pitchFamily="49" charset="-122"/>
              </a:rPr>
              <a:t>年，丰汇租赁的利润将分别达到</a:t>
            </a:r>
            <a:r>
              <a:rPr lang="en-US" altLang="zh-CN" dirty="0" smtClean="0">
                <a:solidFill>
                  <a:schemeClr val="accent5"/>
                </a:solidFill>
                <a:latin typeface="黑体" pitchFamily="49" charset="-122"/>
                <a:ea typeface="黑体" pitchFamily="49" charset="-122"/>
              </a:rPr>
              <a:t>5</a:t>
            </a:r>
            <a:r>
              <a:rPr lang="zh-CN" altLang="zh-CN" dirty="0" smtClean="0">
                <a:solidFill>
                  <a:schemeClr val="accent5"/>
                </a:solidFill>
                <a:latin typeface="黑体" pitchFamily="49" charset="-122"/>
                <a:ea typeface="黑体" pitchFamily="49" charset="-122"/>
              </a:rPr>
              <a:t>亿元、</a:t>
            </a:r>
            <a:r>
              <a:rPr lang="en-US" altLang="zh-CN" dirty="0" smtClean="0">
                <a:solidFill>
                  <a:schemeClr val="accent5"/>
                </a:solidFill>
                <a:latin typeface="黑体" pitchFamily="49" charset="-122"/>
                <a:ea typeface="黑体" pitchFamily="49" charset="-122"/>
              </a:rPr>
              <a:t>8</a:t>
            </a:r>
            <a:r>
              <a:rPr lang="zh-CN" altLang="zh-CN" dirty="0" smtClean="0">
                <a:solidFill>
                  <a:schemeClr val="accent5"/>
                </a:solidFill>
                <a:latin typeface="黑体" pitchFamily="49" charset="-122"/>
                <a:ea typeface="黑体" pitchFamily="49" charset="-122"/>
              </a:rPr>
              <a:t>亿元和</a:t>
            </a:r>
            <a:r>
              <a:rPr lang="en-US" altLang="zh-CN" dirty="0" smtClean="0">
                <a:solidFill>
                  <a:schemeClr val="accent5"/>
                </a:solidFill>
                <a:latin typeface="黑体" pitchFamily="49" charset="-122"/>
                <a:ea typeface="黑体" pitchFamily="49" charset="-122"/>
              </a:rPr>
              <a:t>10</a:t>
            </a:r>
            <a:r>
              <a:rPr lang="zh-CN" altLang="zh-CN" dirty="0" smtClean="0">
                <a:solidFill>
                  <a:schemeClr val="accent5"/>
                </a:solidFill>
                <a:latin typeface="黑体" pitchFamily="49" charset="-122"/>
                <a:ea typeface="黑体" pitchFamily="49" charset="-122"/>
              </a:rPr>
              <a:t>亿元，相对于目前的盈利水平，未来公司的盈利水平将大幅度提高，盈利能力得到显著提升。</a:t>
            </a:r>
          </a:p>
          <a:p>
            <a:pPr>
              <a:lnSpc>
                <a:spcPct val="150000"/>
              </a:lnSpc>
              <a:buFont typeface="Arial" pitchFamily="34" charset="0"/>
              <a:buChar char="•"/>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本次交易后，丰汇租赁进入上市公司主体，一方面，丰汇租赁可以利用上市公司的平台优势，通过增发股份、公司债券等再融资渠道注入更多的经营资本金，利用上市公司的优质资产通过抵押贷款或信用担保借款等方式获得资金支持，进一步扩大丰汇租赁资本规模及业务范围，增强盈利能力；另一方面，上市公司可以充分利用丰汇租赁强大的融资渠道、成熟的融资团队以及健全的风控体系为其提供融资服务，以拓宽融资渠道，降低融资成本，扩大现有业务规模。</a:t>
            </a:r>
            <a:endParaRPr lang="zh-CN" altLang="en-US"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sp>
        <p:nvSpPr>
          <p:cNvPr id="16" name="TextBox 15"/>
          <p:cNvSpPr txBox="1"/>
          <p:nvPr/>
        </p:nvSpPr>
        <p:spPr>
          <a:xfrm>
            <a:off x="723900" y="1701800"/>
            <a:ext cx="11010900" cy="369332"/>
          </a:xfrm>
          <a:prstGeom prst="rect">
            <a:avLst/>
          </a:prstGeom>
          <a:noFill/>
        </p:spPr>
        <p:txBody>
          <a:bodyPr wrap="square" rtlCol="0">
            <a:spAutoFit/>
          </a:bodyPr>
          <a:lstStyle/>
          <a:p>
            <a:r>
              <a:rPr lang="zh-CN" altLang="zh-CN" dirty="0" smtClean="0">
                <a:solidFill>
                  <a:schemeClr val="accent5"/>
                </a:solidFill>
                <a:latin typeface="黑体" pitchFamily="49" charset="-122"/>
                <a:ea typeface="黑体" pitchFamily="49" charset="-122"/>
              </a:rPr>
              <a:t>本次交易完成后，标的公司能够为黄金产业链上下游企业提供各类融资服务，实现产业与金融的有效结合。</a:t>
            </a:r>
            <a:endParaRPr lang="zh-CN" altLang="en-US" dirty="0">
              <a:solidFill>
                <a:schemeClr val="accent5"/>
              </a:solidFill>
              <a:latin typeface="黑体" pitchFamily="49" charset="-122"/>
              <a:ea typeface="黑体" pitchFamily="49" charset="-122"/>
            </a:endParaRPr>
          </a:p>
        </p:txBody>
      </p:sp>
      <p:pic>
        <p:nvPicPr>
          <p:cNvPr id="83970" name="Picture 2" descr="416VQO@1_LANN~C`{B0}@IG"/>
          <p:cNvPicPr>
            <a:picLocks noChangeAspect="1" noChangeArrowheads="1"/>
          </p:cNvPicPr>
          <p:nvPr/>
        </p:nvPicPr>
        <p:blipFill>
          <a:blip r:embed="rId8" cstate="print"/>
          <a:srcRect/>
          <a:stretch>
            <a:fillRect/>
          </a:stretch>
        </p:blipFill>
        <p:spPr bwMode="auto">
          <a:xfrm>
            <a:off x="2171700" y="2235199"/>
            <a:ext cx="7277100" cy="3884047"/>
          </a:xfrm>
          <a:prstGeom prst="rect">
            <a:avLst/>
          </a:prstGeom>
          <a:noFill/>
          <a:ln w="9525">
            <a:noFill/>
            <a:miter lim="800000"/>
            <a:headEnd/>
            <a:tailEnd/>
          </a:ln>
        </p:spPr>
      </p:pic>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grpSp>
        <p:nvGrpSpPr>
          <p:cNvPr id="4" name="组合 16"/>
          <p:cNvGrpSpPr/>
          <p:nvPr/>
        </p:nvGrpSpPr>
        <p:grpSpPr>
          <a:xfrm>
            <a:off x="347581" y="1998313"/>
            <a:ext cx="8009019" cy="452788"/>
            <a:chOff x="-86487" y="305950"/>
            <a:chExt cx="2073438" cy="878665"/>
          </a:xfrm>
        </p:grpSpPr>
        <p:sp>
          <p:nvSpPr>
            <p:cNvPr id="19" name="燕尾形 18"/>
            <p:cNvSpPr/>
            <p:nvPr/>
          </p:nvSpPr>
          <p:spPr>
            <a:xfrm>
              <a:off x="-86487" y="305950"/>
              <a:ext cx="2073438" cy="829375"/>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燕尾形 4"/>
            <p:cNvSpPr/>
            <p:nvPr/>
          </p:nvSpPr>
          <p:spPr>
            <a:xfrm>
              <a:off x="219700" y="355240"/>
              <a:ext cx="1583129" cy="8293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r>
                <a:rPr lang="en-US" altLang="zh-CN" sz="1600" b="1" dirty="0" smtClean="0">
                  <a:latin typeface="黑体" pitchFamily="49" charset="-122"/>
                  <a:ea typeface="黑体" pitchFamily="49" charset="-122"/>
                </a:rPr>
                <a:t>1</a:t>
              </a:r>
              <a:r>
                <a:rPr lang="zh-CN" altLang="zh-CN" sz="1600" b="1" dirty="0" smtClean="0">
                  <a:latin typeface="黑体" pitchFamily="49" charset="-122"/>
                  <a:ea typeface="黑体" pitchFamily="49" charset="-122"/>
                </a:rPr>
                <a:t>、丰富丰汇租赁的产品品种，为黄金行业企业提供设备支持</a:t>
              </a:r>
              <a:endParaRPr lang="zh-CN" altLang="zh-CN" sz="1600" dirty="0">
                <a:latin typeface="黑体" pitchFamily="49" charset="-122"/>
                <a:ea typeface="黑体" pitchFamily="49" charset="-122"/>
              </a:endParaRPr>
            </a:p>
          </p:txBody>
        </p:sp>
      </p:grpSp>
      <p:sp>
        <p:nvSpPr>
          <p:cNvPr id="27" name="TextBox 26"/>
          <p:cNvSpPr txBox="1"/>
          <p:nvPr/>
        </p:nvSpPr>
        <p:spPr>
          <a:xfrm>
            <a:off x="444500" y="2882900"/>
            <a:ext cx="11277600" cy="2169825"/>
          </a:xfrm>
          <a:prstGeom prst="rect">
            <a:avLst/>
          </a:prstGeom>
          <a:noFill/>
        </p:spPr>
        <p:txBody>
          <a:bodyPr wrap="square" rtlCol="0">
            <a:spAutoFit/>
          </a:bodyPr>
          <a:lstStyle/>
          <a:p>
            <a:pPr>
              <a:lnSpc>
                <a:spcPct val="150000"/>
              </a:lnSpc>
            </a:pPr>
            <a:r>
              <a:rPr lang="zh-CN" altLang="en-US" dirty="0" smtClean="0">
                <a:latin typeface="+mn-ea"/>
              </a:rPr>
              <a:t>    </a:t>
            </a:r>
            <a:r>
              <a:rPr lang="zh-CN" altLang="zh-CN" dirty="0" smtClean="0">
                <a:solidFill>
                  <a:schemeClr val="accent5"/>
                </a:solidFill>
                <a:latin typeface="黑体" pitchFamily="49" charset="-122"/>
                <a:ea typeface="黑体" pitchFamily="49" charset="-122"/>
              </a:rPr>
              <a:t>丰汇租赁可以根据黄金产业链上的企业特点为其量身定制融资方案，例如可为上游的采矿、冶炼企业提供设备融资租赁服务和委托贷款服务，可为中游的黄金加工类企业提供黄金租赁服务，同时可为下游的黄金饰品经销商提供委托贷款服务，具备替黄金金融全产业链上下游企业提供融资服务的综合服务能力。相比起银行抵押贷款，丰汇租赁为黄金企业提供的融资服务审批流程短、融资方式灵活、可接受抵押品范围广以及覆盖面广，具备打造新型黄金全产业链金融服务商的可行性</a:t>
            </a:r>
            <a:r>
              <a:rPr lang="zh-CN" altLang="zh-CN" sz="1600" dirty="0" smtClean="0">
                <a:solidFill>
                  <a:schemeClr val="accent5"/>
                </a:solidFill>
                <a:latin typeface="黑体" pitchFamily="49" charset="-122"/>
                <a:ea typeface="黑体" pitchFamily="49" charset="-122"/>
              </a:rPr>
              <a:t>。</a:t>
            </a:r>
            <a:endParaRPr lang="zh-CN" altLang="en-US" sz="1600"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grpSp>
        <p:nvGrpSpPr>
          <p:cNvPr id="17" name="组合 16"/>
          <p:cNvGrpSpPr/>
          <p:nvPr/>
        </p:nvGrpSpPr>
        <p:grpSpPr>
          <a:xfrm>
            <a:off x="372981" y="2011013"/>
            <a:ext cx="8009019" cy="452788"/>
            <a:chOff x="-86487" y="305950"/>
            <a:chExt cx="2073438" cy="878665"/>
          </a:xfrm>
        </p:grpSpPr>
        <p:sp>
          <p:nvSpPr>
            <p:cNvPr id="19" name="燕尾形 18"/>
            <p:cNvSpPr/>
            <p:nvPr/>
          </p:nvSpPr>
          <p:spPr>
            <a:xfrm>
              <a:off x="-86487" y="305950"/>
              <a:ext cx="2073438" cy="829375"/>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燕尾形 4"/>
            <p:cNvSpPr/>
            <p:nvPr/>
          </p:nvSpPr>
          <p:spPr>
            <a:xfrm>
              <a:off x="219700" y="355240"/>
              <a:ext cx="1583129" cy="8293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r>
                <a:rPr lang="en-US" altLang="zh-CN" sz="1600" b="1" dirty="0" smtClean="0">
                  <a:latin typeface="黑体" pitchFamily="49" charset="-122"/>
                  <a:ea typeface="黑体" pitchFamily="49" charset="-122"/>
                </a:rPr>
                <a:t>2</a:t>
              </a:r>
              <a:r>
                <a:rPr lang="zh-CN" altLang="zh-CN" sz="1600" b="1" dirty="0" smtClean="0">
                  <a:latin typeface="黑体" pitchFamily="49" charset="-122"/>
                  <a:ea typeface="黑体" pitchFamily="49" charset="-122"/>
                </a:rPr>
                <a:t>、通过黄金融资，降低了丰汇租赁的融资成本，提升盈利能力</a:t>
              </a:r>
              <a:endParaRPr lang="zh-CN" altLang="zh-CN" sz="1600" dirty="0">
                <a:latin typeface="黑体" pitchFamily="49" charset="-122"/>
                <a:ea typeface="黑体" pitchFamily="49" charset="-122"/>
              </a:endParaRPr>
            </a:p>
          </p:txBody>
        </p:sp>
      </p:grpSp>
      <p:sp>
        <p:nvSpPr>
          <p:cNvPr id="27" name="TextBox 26"/>
          <p:cNvSpPr txBox="1"/>
          <p:nvPr/>
        </p:nvSpPr>
        <p:spPr>
          <a:xfrm>
            <a:off x="469900" y="2895600"/>
            <a:ext cx="11277600" cy="2169825"/>
          </a:xfrm>
          <a:prstGeom prst="rect">
            <a:avLst/>
          </a:prstGeom>
          <a:noFill/>
        </p:spPr>
        <p:txBody>
          <a:bodyPr wrap="square" rtlCol="0">
            <a:spAutoFit/>
          </a:bodyPr>
          <a:lstStyle/>
          <a:p>
            <a:pPr>
              <a:lnSpc>
                <a:spcPct val="150000"/>
              </a:lnSpc>
            </a:pPr>
            <a:r>
              <a:rPr lang="en-US" altLang="zh-CN" dirty="0" smtClean="0">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基于黄金租赁利息成本低于银行同期贷款利率的特点，丰汇租赁开展黄金租赁业务，除了从黄金交易所购买黄金以外，还能以较低的融资成本从银行租赁黄金，在收取一定利差的基础上转租给黄金短缺的黄金行业企业，黄金租赁业务缓解了金叶珠宝及其他同行业企业在流动资金贷款等外部融资方式上的资金成本压力，降低综合融资成本，同时，丰汇租赁开展黄金租赁业务亦优化了其原有的资本结构与业务结构，增加了丰汇租赁的抗风险能力与盈利能力。</a:t>
            </a: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grpSp>
        <p:nvGrpSpPr>
          <p:cNvPr id="4" name="组合 16"/>
          <p:cNvGrpSpPr/>
          <p:nvPr/>
        </p:nvGrpSpPr>
        <p:grpSpPr>
          <a:xfrm>
            <a:off x="334881" y="1947513"/>
            <a:ext cx="8009019" cy="452788"/>
            <a:chOff x="-86487" y="305950"/>
            <a:chExt cx="2073438" cy="878665"/>
          </a:xfrm>
        </p:grpSpPr>
        <p:sp>
          <p:nvSpPr>
            <p:cNvPr id="19" name="燕尾形 18"/>
            <p:cNvSpPr/>
            <p:nvPr/>
          </p:nvSpPr>
          <p:spPr>
            <a:xfrm>
              <a:off x="-86487" y="305950"/>
              <a:ext cx="2073438" cy="829375"/>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燕尾形 4"/>
            <p:cNvSpPr/>
            <p:nvPr/>
          </p:nvSpPr>
          <p:spPr>
            <a:xfrm>
              <a:off x="219700" y="355240"/>
              <a:ext cx="1583129" cy="8293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r>
                <a:rPr lang="en-US" altLang="zh-CN" sz="1600" b="1" dirty="0" smtClean="0">
                  <a:latin typeface="黑体" pitchFamily="49" charset="-122"/>
                  <a:ea typeface="黑体" pitchFamily="49" charset="-122"/>
                </a:rPr>
                <a:t>3</a:t>
              </a:r>
              <a:r>
                <a:rPr lang="zh-CN" altLang="zh-CN" sz="1600" b="1" dirty="0" smtClean="0">
                  <a:latin typeface="黑体" pitchFamily="49" charset="-122"/>
                  <a:ea typeface="黑体" pitchFamily="49" charset="-122"/>
                </a:rPr>
                <a:t>、结合金叶珠宝与丰汇租赁的主业，大力开展黄金租赁等业务</a:t>
              </a:r>
              <a:endParaRPr lang="zh-CN" altLang="zh-CN" sz="1600" dirty="0">
                <a:latin typeface="黑体" pitchFamily="49" charset="-122"/>
                <a:ea typeface="黑体" pitchFamily="49" charset="-122"/>
              </a:endParaRPr>
            </a:p>
          </p:txBody>
        </p:sp>
      </p:grpSp>
      <p:sp>
        <p:nvSpPr>
          <p:cNvPr id="27" name="TextBox 26"/>
          <p:cNvSpPr txBox="1"/>
          <p:nvPr/>
        </p:nvSpPr>
        <p:spPr>
          <a:xfrm>
            <a:off x="457200" y="2463800"/>
            <a:ext cx="11277600" cy="3416320"/>
          </a:xfrm>
          <a:prstGeom prst="rect">
            <a:avLst/>
          </a:prstGeom>
          <a:noFill/>
        </p:spPr>
        <p:txBody>
          <a:bodyPr wrap="square" rtlCol="0">
            <a:spAutoFit/>
          </a:bodyPr>
          <a:lstStyle/>
          <a:p>
            <a:pPr>
              <a:lnSpc>
                <a:spcPct val="150000"/>
              </a:lnSpc>
            </a:pPr>
            <a:r>
              <a:rPr lang="en-US" altLang="zh-CN" dirty="0" smtClean="0">
                <a:latin typeface="+mn-ea"/>
              </a:rPr>
              <a:t>    </a:t>
            </a:r>
            <a:r>
              <a:rPr lang="zh-CN" altLang="zh-CN" dirty="0" smtClean="0">
                <a:solidFill>
                  <a:schemeClr val="accent5"/>
                </a:solidFill>
                <a:latin typeface="黑体" pitchFamily="49" charset="-122"/>
                <a:ea typeface="黑体" pitchFamily="49" charset="-122"/>
              </a:rPr>
              <a:t>丰汇租赁的黄金租赁业务还可盘活同行业黄金企业的闲置黄金储备，丰汇租赁可向具有闲置黄金的黄金行业企业租赁黄金，以丰富自身的黄金来源，扩大丰汇租赁的黄金租赁业务规模，优化业内企业的资产配置。</a:t>
            </a:r>
          </a:p>
          <a:p>
            <a:pPr>
              <a:lnSpc>
                <a:spcPct val="150000"/>
              </a:lnSpc>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此外，丰汇租赁可结合现有的应收账款保理贷款业务模式，将租赁黄金的租金收入通过应收账款保理，从银行和信托等金融机构获取应收账款保理贷款，以变现黄金租赁业务的未来租金收入，加快丰汇租赁资本金的周转，撬动更大规模的黄金租赁业务。</a:t>
            </a:r>
          </a:p>
          <a:p>
            <a:pPr>
              <a:lnSpc>
                <a:spcPct val="150000"/>
              </a:lnSpc>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目前国内市场上尚无其他金融机构提供对整个黄金产业链的综合融资服务，行业尚处于培育期，公司通过此次交易，切入黄金产业链金融服务领域，有利于填补黄金产业链金融服务空白，完善业务布局，抢占市场份额，培养客户粘性，巩固先发优势。</a:t>
            </a:r>
            <a:endParaRPr lang="zh-CN" altLang="en-US" sz="1600"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pic>
        <p:nvPicPr>
          <p:cNvPr id="1025" name="Picture 1" descr="C:\Users\Yummy\AppData\Roaming\Tencent\Users\434742252\QQ\WinTemp\RichOle\B)BKW@6Y%`FWFOAZ_WQ1H%3.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 y="685800"/>
            <a:ext cx="3178747" cy="685800"/>
          </a:xfrm>
          <a:prstGeom prst="rect">
            <a:avLst/>
          </a:prstGeom>
          <a:noFill/>
          <a:extLst>
            <a:ext uri="{909E8E84-426E-40DD-AFC4-6F175D3DCCD1}">
              <a14:hiddenFill xmlns="" xmlns:a14="http://schemas.microsoft.com/office/drawing/2010/main">
                <a:solidFill>
                  <a:srgbClr val="FFFFFF"/>
                </a:solidFill>
              </a14:hiddenFill>
            </a:ext>
          </a:extLst>
        </p:spPr>
      </p:pic>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2" name="Group 31"/>
          <p:cNvGrpSpPr>
            <a:grpSpLocks/>
          </p:cNvGrpSpPr>
          <p:nvPr/>
        </p:nvGrpSpPr>
        <p:grpSpPr bwMode="auto">
          <a:xfrm>
            <a:off x="2281296" y="2892245"/>
            <a:ext cx="7167504" cy="698679"/>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4" name="Group 33"/>
            <p:cNvGrpSpPr>
              <a:grpSpLocks/>
            </p:cNvGrpSpPr>
            <p:nvPr/>
          </p:nvGrpSpPr>
          <p:grpSpPr bwMode="auto">
            <a:xfrm>
              <a:off x="-9256" y="52827"/>
              <a:ext cx="436683" cy="554075"/>
              <a:chOff x="-9256" y="-55462"/>
              <a:chExt cx="436683" cy="554075"/>
            </a:xfrm>
          </p:grpSpPr>
          <p:grpSp>
            <p:nvGrpSpPr>
              <p:cNvPr id="5"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33348" y="-55462"/>
                <a:ext cx="306973"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C00000"/>
                    </a:solidFill>
                    <a:latin typeface="黑体" pitchFamily="49" charset="-122"/>
                    <a:ea typeface="黑体" pitchFamily="49" charset="-122"/>
                    <a:sym typeface="微软雅黑" pitchFamily="34" charset="-122"/>
                  </a:rPr>
                  <a:t>1</a:t>
                </a:r>
                <a:endParaRPr lang="zh-CN" altLang="en-US" sz="3200" b="1" dirty="0">
                  <a:solidFill>
                    <a:srgbClr val="C00000"/>
                  </a:solidFill>
                  <a:latin typeface="黑体" pitchFamily="49" charset="-122"/>
                  <a:ea typeface="黑体" pitchFamily="49" charset="-122"/>
                </a:endParaRPr>
              </a:p>
            </p:txBody>
          </p:sp>
        </p:grpSp>
      </p:grpSp>
      <p:sp>
        <p:nvSpPr>
          <p:cNvPr id="91" name="TextBox 51"/>
          <p:cNvSpPr>
            <a:spLocks noChangeArrowheads="1"/>
          </p:cNvSpPr>
          <p:nvPr/>
        </p:nvSpPr>
        <p:spPr bwMode="auto">
          <a:xfrm>
            <a:off x="3055350" y="2974093"/>
            <a:ext cx="621565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C00000"/>
                </a:solidFill>
                <a:latin typeface="黑体" pitchFamily="49" charset="-122"/>
                <a:ea typeface="黑体" pitchFamily="49" charset="-122"/>
                <a:sym typeface="微软雅黑" pitchFamily="34" charset="-122"/>
              </a:rPr>
              <a:t>本次重大资产重组项目交易方案</a:t>
            </a:r>
          </a:p>
        </p:txBody>
      </p:sp>
      <p:pic>
        <p:nvPicPr>
          <p:cNvPr id="18" name="图片 17" descr="QQ截图20150426173141.png"/>
          <p:cNvPicPr>
            <a:picLocks noChangeAspect="1"/>
          </p:cNvPicPr>
          <p:nvPr/>
        </p:nvPicPr>
        <p:blipFill>
          <a:blip r:embed="rId3" cstate="print"/>
          <a:stretch>
            <a:fillRect/>
          </a:stretch>
        </p:blipFill>
        <p:spPr>
          <a:xfrm>
            <a:off x="0" y="633388"/>
            <a:ext cx="3098800" cy="849267"/>
          </a:xfrm>
          <a:prstGeom prst="rect">
            <a:avLst/>
          </a:prstGeom>
        </p:spPr>
      </p:pic>
      <p:grpSp>
        <p:nvGrpSpPr>
          <p:cNvPr id="25" name="组合 24"/>
          <p:cNvGrpSpPr/>
          <p:nvPr/>
        </p:nvGrpSpPr>
        <p:grpSpPr>
          <a:xfrm>
            <a:off x="8203474" y="6172200"/>
            <a:ext cx="3988525" cy="685800"/>
            <a:chOff x="1598831" y="2911553"/>
            <a:chExt cx="8675645" cy="1635046"/>
          </a:xfrm>
        </p:grpSpPr>
        <p:pic>
          <p:nvPicPr>
            <p:cNvPr id="26" name="图片 25"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27" name="图片 26"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2" name="图片 3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3" name="图片 3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4" name="图片 3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014238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4" name="矩形 3"/>
          <p:cNvSpPr/>
          <p:nvPr/>
        </p:nvSpPr>
        <p:spPr>
          <a:xfrm>
            <a:off x="2528047" y="1790550"/>
            <a:ext cx="6949439" cy="584775"/>
          </a:xfrm>
          <a:prstGeom prst="rect">
            <a:avLst/>
          </a:prstGeom>
        </p:spPr>
        <p:txBody>
          <a:bodyPr wrap="square">
            <a:spAutoFit/>
          </a:bodyPr>
          <a:lstStyle/>
          <a:p>
            <a:pPr>
              <a:defRPr/>
            </a:pPr>
            <a:r>
              <a:rPr lang="zh-CN" altLang="en-US" sz="3200" b="1" kern="0" dirty="0" smtClean="0">
                <a:solidFill>
                  <a:srgbClr val="002060"/>
                </a:solidFill>
                <a:latin typeface="黑体" panose="02010609060101010101" pitchFamily="49" charset="-122"/>
                <a:ea typeface="黑体" panose="02010609060101010101" pitchFamily="49" charset="-122"/>
              </a:rPr>
              <a:t>金叶珠宝期待</a:t>
            </a:r>
            <a:r>
              <a:rPr lang="zh-CN" altLang="en-US" sz="3200" b="1" kern="0" dirty="0">
                <a:solidFill>
                  <a:srgbClr val="002060"/>
                </a:solidFill>
                <a:latin typeface="黑体" panose="02010609060101010101" pitchFamily="49" charset="-122"/>
                <a:ea typeface="黑体" panose="02010609060101010101" pitchFamily="49" charset="-122"/>
              </a:rPr>
              <a:t>与您携手共创美好</a:t>
            </a:r>
            <a:r>
              <a:rPr lang="zh-CN" altLang="en-US" sz="3200" b="1" kern="0" dirty="0" smtClean="0">
                <a:solidFill>
                  <a:srgbClr val="002060"/>
                </a:solidFill>
                <a:latin typeface="黑体" panose="02010609060101010101" pitchFamily="49" charset="-122"/>
                <a:ea typeface="黑体" panose="02010609060101010101" pitchFamily="49" charset="-122"/>
              </a:rPr>
              <a:t>未来！</a:t>
            </a:r>
            <a:endParaRPr lang="zh-CN" altLang="en-US" sz="3200" b="1" kern="0" dirty="0">
              <a:solidFill>
                <a:srgbClr val="002060"/>
              </a:solidFill>
              <a:latin typeface="黑体" panose="02010609060101010101" pitchFamily="49" charset="-122"/>
              <a:ea typeface="黑体" panose="02010609060101010101" pitchFamily="49" charset="-122"/>
            </a:endParaRPr>
          </a:p>
        </p:txBody>
      </p:sp>
      <p:sp>
        <p:nvSpPr>
          <p:cNvPr id="15" name="Rectangle 4"/>
          <p:cNvSpPr txBox="1">
            <a:spLocks noChangeArrowheads="1"/>
          </p:cNvSpPr>
          <p:nvPr/>
        </p:nvSpPr>
        <p:spPr bwMode="gray">
          <a:xfrm>
            <a:off x="641351" y="5129214"/>
            <a:ext cx="10610849" cy="344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a:lstStyle>
          <a:p>
            <a:pPr eaLnBrk="1" hangingPunct="1">
              <a:defRPr/>
            </a:pPr>
            <a:endParaRPr lang="zh-CN" altLang="en-US" sz="1800" kern="0" dirty="0" smtClean="0">
              <a:solidFill>
                <a:srgbClr val="002060"/>
              </a:solidFill>
              <a:latin typeface="黑体" panose="02010609060101010101" pitchFamily="49" charset="-122"/>
              <a:ea typeface="黑体" panose="02010609060101010101" pitchFamily="49" charset="-122"/>
            </a:endParaRPr>
          </a:p>
        </p:txBody>
      </p:sp>
      <p:sp>
        <p:nvSpPr>
          <p:cNvPr id="7" name="矩形 6"/>
          <p:cNvSpPr/>
          <p:nvPr/>
        </p:nvSpPr>
        <p:spPr>
          <a:xfrm>
            <a:off x="0" y="55305"/>
            <a:ext cx="6375400" cy="584775"/>
          </a:xfrm>
          <a:prstGeom prst="rect">
            <a:avLst/>
          </a:prstGeom>
        </p:spPr>
        <p:txBody>
          <a:bodyPr wrap="square">
            <a:spAutoFit/>
          </a:bodyPr>
          <a:lstStyle/>
          <a:p>
            <a:r>
              <a:rPr lang="zh-CN" altLang="en-US" sz="3200" dirty="0" smtClean="0">
                <a:solidFill>
                  <a:schemeClr val="bg1"/>
                </a:solidFill>
                <a:latin typeface="黑体" pitchFamily="49" charset="-122"/>
                <a:ea typeface="黑体" pitchFamily="49" charset="-122"/>
              </a:rPr>
              <a:t>金叶珠宝重大资产重组项目介绍</a:t>
            </a:r>
          </a:p>
        </p:txBody>
      </p:sp>
      <p:grpSp>
        <p:nvGrpSpPr>
          <p:cNvPr id="21" name="组合 18"/>
          <p:cNvGrpSpPr/>
          <p:nvPr/>
        </p:nvGrpSpPr>
        <p:grpSpPr>
          <a:xfrm>
            <a:off x="8203474" y="6172200"/>
            <a:ext cx="3988525" cy="685800"/>
            <a:chOff x="1598831" y="2911553"/>
            <a:chExt cx="8675645" cy="1635046"/>
          </a:xfrm>
        </p:grpSpPr>
        <p:pic>
          <p:nvPicPr>
            <p:cNvPr id="22" name="图片 21" descr="QQ截图20150426173037.png"/>
            <p:cNvPicPr>
              <a:picLocks noChangeAspect="1"/>
            </p:cNvPicPr>
            <p:nvPr/>
          </p:nvPicPr>
          <p:blipFill>
            <a:blip r:embed="rId2" cstate="print"/>
            <a:stretch>
              <a:fillRect/>
            </a:stretch>
          </p:blipFill>
          <p:spPr>
            <a:xfrm>
              <a:off x="1598831" y="2911553"/>
              <a:ext cx="1744359" cy="1596948"/>
            </a:xfrm>
            <a:prstGeom prst="rect">
              <a:avLst/>
            </a:prstGeom>
          </p:spPr>
        </p:pic>
        <p:pic>
          <p:nvPicPr>
            <p:cNvPr id="23" name="图片 22" descr="QQ截图20150426173733.png"/>
            <p:cNvPicPr>
              <a:picLocks noChangeAspect="1"/>
            </p:cNvPicPr>
            <p:nvPr/>
          </p:nvPicPr>
          <p:blipFill>
            <a:blip r:embed="rId3" cstate="print"/>
            <a:stretch>
              <a:fillRect/>
            </a:stretch>
          </p:blipFill>
          <p:spPr>
            <a:xfrm>
              <a:off x="3314700" y="2917400"/>
              <a:ext cx="1730295" cy="1588256"/>
            </a:xfrm>
            <a:prstGeom prst="rect">
              <a:avLst/>
            </a:prstGeom>
          </p:spPr>
        </p:pic>
        <p:pic>
          <p:nvPicPr>
            <p:cNvPr id="24" name="图片 23" descr="QQ截图20150426173739.png"/>
            <p:cNvPicPr>
              <a:picLocks noChangeAspect="1"/>
            </p:cNvPicPr>
            <p:nvPr/>
          </p:nvPicPr>
          <p:blipFill>
            <a:blip r:embed="rId4" cstate="print"/>
            <a:stretch>
              <a:fillRect/>
            </a:stretch>
          </p:blipFill>
          <p:spPr>
            <a:xfrm>
              <a:off x="5021362" y="2924276"/>
              <a:ext cx="1590476" cy="1619048"/>
            </a:xfrm>
            <a:prstGeom prst="rect">
              <a:avLst/>
            </a:prstGeom>
          </p:spPr>
        </p:pic>
        <p:pic>
          <p:nvPicPr>
            <p:cNvPr id="25" name="图片 24" descr="QQ截图20150426173747.png"/>
            <p:cNvPicPr>
              <a:picLocks noChangeAspect="1"/>
            </p:cNvPicPr>
            <p:nvPr/>
          </p:nvPicPr>
          <p:blipFill>
            <a:blip r:embed="rId5" cstate="print"/>
            <a:stretch>
              <a:fillRect/>
            </a:stretch>
          </p:blipFill>
          <p:spPr>
            <a:xfrm>
              <a:off x="6605690" y="2924256"/>
              <a:ext cx="2033806" cy="1622343"/>
            </a:xfrm>
            <a:prstGeom prst="rect">
              <a:avLst/>
            </a:prstGeom>
          </p:spPr>
        </p:pic>
        <p:pic>
          <p:nvPicPr>
            <p:cNvPr id="26" name="图片 25" descr="QQ截图20150426173757.png"/>
            <p:cNvPicPr>
              <a:picLocks noChangeAspect="1"/>
            </p:cNvPicPr>
            <p:nvPr/>
          </p:nvPicPr>
          <p:blipFill>
            <a:blip r:embed="rId6" cstate="print"/>
            <a:stretch>
              <a:fillRect/>
            </a:stretch>
          </p:blipFill>
          <p:spPr>
            <a:xfrm>
              <a:off x="8639262" y="2921085"/>
              <a:ext cx="1635214" cy="1612815"/>
            </a:xfrm>
            <a:prstGeom prst="rect">
              <a:avLst/>
            </a:prstGeom>
          </p:spPr>
        </p:pic>
      </p:grpSp>
      <p:pic>
        <p:nvPicPr>
          <p:cNvPr id="27" name="图片 26" descr="QQ截图20150426173141.png"/>
          <p:cNvPicPr>
            <a:picLocks noChangeAspect="1"/>
          </p:cNvPicPr>
          <p:nvPr/>
        </p:nvPicPr>
        <p:blipFill>
          <a:blip r:embed="rId7" cstate="print"/>
          <a:stretch>
            <a:fillRect/>
          </a:stretch>
        </p:blipFill>
        <p:spPr>
          <a:xfrm>
            <a:off x="0" y="633388"/>
            <a:ext cx="3098800" cy="849267"/>
          </a:xfrm>
          <a:prstGeom prst="rect">
            <a:avLst/>
          </a:prstGeom>
        </p:spPr>
      </p:pic>
      <p:pic>
        <p:nvPicPr>
          <p:cNvPr id="32" name="图片 31" descr="QQ截图20150426223528.png"/>
          <p:cNvPicPr>
            <a:picLocks noChangeAspect="1"/>
          </p:cNvPicPr>
          <p:nvPr/>
        </p:nvPicPr>
        <p:blipFill>
          <a:blip r:embed="rId8" cstate="print"/>
          <a:stretch>
            <a:fillRect/>
          </a:stretch>
        </p:blipFill>
        <p:spPr>
          <a:xfrm>
            <a:off x="2432400" y="2887804"/>
            <a:ext cx="7232300" cy="2939660"/>
          </a:xfrm>
          <a:prstGeom prst="rect">
            <a:avLst/>
          </a:prstGeom>
        </p:spPr>
      </p:pic>
    </p:spTree>
    <p:extLst>
      <p:ext uri="{BB962C8B-B14F-4D97-AF65-F5344CB8AC3E}">
        <p14:creationId xmlns="" xmlns:p14="http://schemas.microsoft.com/office/powerpoint/2010/main" val="11782201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2339102" cy="523220"/>
          </a:xfrm>
          <a:prstGeom prst="rect">
            <a:avLst/>
          </a:prstGeom>
        </p:spPr>
        <p:txBody>
          <a:bodyPr wrap="none">
            <a:spAutoFit/>
          </a:bodyPr>
          <a:lstStyle/>
          <a:p>
            <a:r>
              <a:rPr lang="zh-CN" altLang="en-US" sz="2800" dirty="0" smtClean="0">
                <a:latin typeface="黑体" pitchFamily="49" charset="-122"/>
                <a:ea typeface="黑体" pitchFamily="49" charset="-122"/>
              </a:rPr>
              <a:t>交易方案简介</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sp>
        <p:nvSpPr>
          <p:cNvPr id="127" name="矩形 126"/>
          <p:cNvSpPr/>
          <p:nvPr/>
        </p:nvSpPr>
        <p:spPr>
          <a:xfrm>
            <a:off x="1008189" y="5873426"/>
            <a:ext cx="2416046" cy="276999"/>
          </a:xfrm>
          <a:prstGeom prst="rect">
            <a:avLst/>
          </a:prstGeom>
        </p:spPr>
        <p:txBody>
          <a:bodyPr wrap="none">
            <a:spAutoFit/>
          </a:bodyPr>
          <a:lstStyle/>
          <a:p>
            <a:r>
              <a:rPr lang="zh-CN" altLang="en-US" sz="1200" dirty="0" smtClean="0">
                <a:latin typeface="+mn-ea"/>
              </a:rPr>
              <a:t>注：本次发行价格为每股</a:t>
            </a:r>
            <a:r>
              <a:rPr lang="en-US" altLang="zh-CN" sz="1200" dirty="0" smtClean="0">
                <a:latin typeface="+mn-ea"/>
              </a:rPr>
              <a:t>11.92</a:t>
            </a:r>
            <a:r>
              <a:rPr lang="zh-CN" altLang="en-US" sz="1200" dirty="0" smtClean="0">
                <a:latin typeface="+mn-ea"/>
              </a:rPr>
              <a:t>元</a:t>
            </a:r>
            <a:endParaRPr lang="zh-CN" altLang="en-US" sz="1200" dirty="0">
              <a:latin typeface="+mn-ea"/>
            </a:endParaRPr>
          </a:p>
        </p:txBody>
      </p:sp>
      <p:grpSp>
        <p:nvGrpSpPr>
          <p:cNvPr id="128" name="组合 127"/>
          <p:cNvGrpSpPr/>
          <p:nvPr/>
        </p:nvGrpSpPr>
        <p:grpSpPr>
          <a:xfrm>
            <a:off x="8203474" y="6172200"/>
            <a:ext cx="3988525" cy="685800"/>
            <a:chOff x="1598831" y="2911553"/>
            <a:chExt cx="8675645" cy="1635046"/>
          </a:xfrm>
        </p:grpSpPr>
        <p:pic>
          <p:nvPicPr>
            <p:cNvPr id="129" name="图片 128"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30" name="图片 129"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131" name="图片 130"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132" name="图片 131"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133" name="图片 132"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graphicFrame>
        <p:nvGraphicFramePr>
          <p:cNvPr id="18" name="表格 17"/>
          <p:cNvGraphicFramePr>
            <a:graphicFrameLocks noGrp="1"/>
          </p:cNvGraphicFramePr>
          <p:nvPr>
            <p:extLst>
              <p:ext uri="{D42A27DB-BD31-4B8C-83A1-F6EECF244321}">
                <p14:modId xmlns="" xmlns:p14="http://schemas.microsoft.com/office/powerpoint/2010/main" val="2438357815"/>
              </p:ext>
            </p:extLst>
          </p:nvPr>
        </p:nvGraphicFramePr>
        <p:xfrm>
          <a:off x="641443" y="1463228"/>
          <a:ext cx="10740789" cy="4384307"/>
        </p:xfrm>
        <a:graphic>
          <a:graphicData uri="http://schemas.openxmlformats.org/drawingml/2006/table">
            <a:tbl>
              <a:tblPr firstRow="1" bandRow="1">
                <a:tableStyleId>{5C22544A-7EE6-4342-B048-85BDC9FD1C3A}</a:tableStyleId>
              </a:tblPr>
              <a:tblGrid>
                <a:gridCol w="3330056"/>
                <a:gridCol w="1269241"/>
                <a:gridCol w="1310186"/>
                <a:gridCol w="1282889"/>
                <a:gridCol w="1160060"/>
                <a:gridCol w="1132764"/>
                <a:gridCol w="1255593"/>
              </a:tblGrid>
              <a:tr h="4338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1" dirty="0" smtClean="0">
                          <a:solidFill>
                            <a:srgbClr val="FFFFFF"/>
                          </a:solidFill>
                          <a:latin typeface="黑体" pitchFamily="49" charset="-122"/>
                          <a:ea typeface="黑体" pitchFamily="49" charset="-122"/>
                        </a:rPr>
                        <a:t>支付方式</a:t>
                      </a:r>
                    </a:p>
                  </a:txBody>
                  <a:tcPr/>
                </a:tc>
                <a:tc>
                  <a:txBody>
                    <a:bodyPr/>
                    <a:lstStyle/>
                    <a:p>
                      <a:pPr algn="ctr"/>
                      <a:r>
                        <a:rPr lang="zh-CN" altLang="en-US" sz="1600" b="1" dirty="0" smtClean="0">
                          <a:solidFill>
                            <a:srgbClr val="FFFFFF"/>
                          </a:solidFill>
                          <a:latin typeface="黑体" pitchFamily="49" charset="-122"/>
                          <a:ea typeface="黑体" pitchFamily="49" charset="-122"/>
                        </a:rPr>
                        <a:t>中融资产</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dirty="0" smtClean="0">
                          <a:solidFill>
                            <a:srgbClr val="FFFFFF"/>
                          </a:solidFill>
                          <a:latin typeface="黑体" pitchFamily="49" charset="-122"/>
                          <a:ea typeface="黑体" pitchFamily="49" charset="-122"/>
                        </a:rPr>
                        <a:t>盟科投资</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dirty="0" smtClean="0">
                          <a:solidFill>
                            <a:srgbClr val="FFFFFF"/>
                          </a:solidFill>
                          <a:latin typeface="黑体" pitchFamily="49" charset="-122"/>
                          <a:ea typeface="黑体" pitchFamily="49" charset="-122"/>
                        </a:rPr>
                        <a:t>盛运环保</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dirty="0" smtClean="0">
                          <a:solidFill>
                            <a:srgbClr val="FFFFFF"/>
                          </a:solidFill>
                          <a:latin typeface="黑体" pitchFamily="49" charset="-122"/>
                          <a:ea typeface="黑体" pitchFamily="49" charset="-122"/>
                        </a:rPr>
                        <a:t>重庆拓洋</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kern="1200" dirty="0" smtClean="0">
                          <a:solidFill>
                            <a:srgbClr val="FFFFFF"/>
                          </a:solidFill>
                          <a:latin typeface="黑体" pitchFamily="49" charset="-122"/>
                          <a:ea typeface="黑体" pitchFamily="49" charset="-122"/>
                          <a:cs typeface="+mn-cs"/>
                        </a:rPr>
                        <a:t>小计</a:t>
                      </a:r>
                      <a:endParaRPr lang="en-US" altLang="zh-CN" sz="1600" b="1" kern="1200" dirty="0" smtClean="0">
                        <a:solidFill>
                          <a:srgbClr val="FFFFFF"/>
                        </a:solidFill>
                        <a:latin typeface="黑体" pitchFamily="49" charset="-122"/>
                        <a:ea typeface="黑体" pitchFamily="49" charset="-122"/>
                        <a:cs typeface="+mn-cs"/>
                      </a:endParaRPr>
                    </a:p>
                    <a:p>
                      <a:pPr algn="ctr"/>
                      <a:r>
                        <a:rPr lang="zh-CN" altLang="en-US" sz="1600" b="1" kern="1200" dirty="0" smtClean="0">
                          <a:solidFill>
                            <a:srgbClr val="FFFFFF"/>
                          </a:solidFill>
                          <a:latin typeface="黑体" pitchFamily="49" charset="-122"/>
                          <a:ea typeface="黑体" pitchFamily="49" charset="-122"/>
                          <a:cs typeface="+mn-cs"/>
                        </a:rPr>
                        <a:t>（万股）</a:t>
                      </a:r>
                      <a:endParaRPr lang="zh-CN" altLang="en-US" sz="1600" b="1" kern="1200" dirty="0">
                        <a:solidFill>
                          <a:srgbClr val="FFFFFF"/>
                        </a:solidFill>
                        <a:latin typeface="黑体" pitchFamily="49" charset="-122"/>
                        <a:ea typeface="黑体" pitchFamily="49" charset="-122"/>
                        <a:cs typeface="+mn-cs"/>
                      </a:endParaRPr>
                    </a:p>
                  </a:txBody>
                  <a:tcPr/>
                </a:tc>
                <a:tc>
                  <a:txBody>
                    <a:bodyPr/>
                    <a:lstStyle/>
                    <a:p>
                      <a:pPr algn="ctr"/>
                      <a:r>
                        <a:rPr lang="zh-CN" altLang="en-US" sz="1600" b="1" kern="1200" dirty="0" smtClean="0">
                          <a:solidFill>
                            <a:srgbClr val="FFFFFF"/>
                          </a:solidFill>
                          <a:latin typeface="黑体" pitchFamily="49" charset="-122"/>
                          <a:ea typeface="黑体" pitchFamily="49" charset="-122"/>
                          <a:cs typeface="+mn-cs"/>
                        </a:rPr>
                        <a:t>小计</a:t>
                      </a:r>
                      <a:endParaRPr lang="en-US" altLang="zh-CN" sz="1600" b="1" kern="1200" dirty="0" smtClean="0">
                        <a:solidFill>
                          <a:srgbClr val="FFFFFF"/>
                        </a:solidFill>
                        <a:latin typeface="黑体" pitchFamily="49" charset="-122"/>
                        <a:ea typeface="黑体" pitchFamily="49" charset="-122"/>
                        <a:cs typeface="+mn-cs"/>
                      </a:endParaRPr>
                    </a:p>
                    <a:p>
                      <a:pPr algn="ctr"/>
                      <a:r>
                        <a:rPr lang="zh-CN" altLang="en-US" sz="1600" b="1" kern="1200" dirty="0" smtClean="0">
                          <a:solidFill>
                            <a:srgbClr val="FFFFFF"/>
                          </a:solidFill>
                          <a:latin typeface="黑体" pitchFamily="49" charset="-122"/>
                          <a:ea typeface="黑体" pitchFamily="49" charset="-122"/>
                          <a:cs typeface="+mn-cs"/>
                        </a:rPr>
                        <a:t>（万元）</a:t>
                      </a:r>
                      <a:endParaRPr lang="zh-CN" altLang="en-US" sz="1600" b="1" kern="1200" dirty="0">
                        <a:solidFill>
                          <a:srgbClr val="FFFFFF"/>
                        </a:solidFill>
                        <a:latin typeface="黑体" pitchFamily="49" charset="-122"/>
                        <a:ea typeface="黑体" pitchFamily="49" charset="-122"/>
                        <a:cs typeface="+mn-cs"/>
                      </a:endParaRPr>
                    </a:p>
                  </a:txBody>
                  <a:tcPr/>
                </a:tc>
              </a:tr>
              <a:tr h="333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rPr>
                        <a:t>股份支付</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42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向交易对手发行股份（万股）</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9,970.64</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9,120.53</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8,735.17</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27,826.34</a:t>
                      </a: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422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      </a:t>
                      </a: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股份对应的支付价格（万元）</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118,850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108,716.75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104,123.25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331,690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rPr>
                        <a:t>现金支付</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529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      </a:t>
                      </a: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向交易对方支付现金（万元）</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158,812</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43,336.25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44,624.25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16,527.50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263,300</a:t>
                      </a: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5754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对九五集团发行股份募集配套资金</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12,618.29</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150,410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其中：用于支付对价</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143,750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支付中介及其他费用</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6660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金叶珠宝自有资金</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119,550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rPr>
                        <a:t>总计</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40,444.63</a:t>
                      </a:r>
                      <a:endParaRPr kumimoji="0" lang="zh-CN" altLang="en-US" sz="1600" b="1"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594,990</a:t>
                      </a: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bl>
          </a:graphicData>
        </a:graphic>
      </p:graphicFrame>
    </p:spTree>
    <p:extLst>
      <p:ext uri="{BB962C8B-B14F-4D97-AF65-F5344CB8AC3E}">
        <p14:creationId xmlns="" xmlns:p14="http://schemas.microsoft.com/office/powerpoint/2010/main" val="32074024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057247" cy="523220"/>
          </a:xfrm>
          <a:prstGeom prst="rect">
            <a:avLst/>
          </a:prstGeom>
        </p:spPr>
        <p:txBody>
          <a:bodyPr wrap="none">
            <a:spAutoFit/>
          </a:bodyPr>
          <a:lstStyle/>
          <a:p>
            <a:r>
              <a:rPr lang="zh-CN" altLang="en-US" sz="2800" dirty="0" smtClean="0">
                <a:latin typeface="黑体" pitchFamily="49" charset="-122"/>
                <a:ea typeface="黑体" pitchFamily="49" charset="-122"/>
              </a:rPr>
              <a:t>发行前后股本变化</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aphicFrame>
        <p:nvGraphicFramePr>
          <p:cNvPr id="126" name="表格 125"/>
          <p:cNvGraphicFramePr>
            <a:graphicFrameLocks noGrp="1"/>
          </p:cNvGraphicFramePr>
          <p:nvPr>
            <p:extLst>
              <p:ext uri="{D42A27DB-BD31-4B8C-83A1-F6EECF244321}">
                <p14:modId xmlns="" xmlns:p14="http://schemas.microsoft.com/office/powerpoint/2010/main" val="668908656"/>
              </p:ext>
            </p:extLst>
          </p:nvPr>
        </p:nvGraphicFramePr>
        <p:xfrm>
          <a:off x="876300" y="1957373"/>
          <a:ext cx="10246626" cy="3378901"/>
        </p:xfrm>
        <a:graphic>
          <a:graphicData uri="http://schemas.openxmlformats.org/drawingml/2006/table">
            <a:tbl>
              <a:tblPr firstRow="1" bandRow="1">
                <a:tableStyleId>{5C22544A-7EE6-4342-B048-85BDC9FD1C3A}</a:tableStyleId>
              </a:tblPr>
              <a:tblGrid>
                <a:gridCol w="2286592"/>
                <a:gridCol w="1855148"/>
                <a:gridCol w="1105195"/>
                <a:gridCol w="1828835"/>
                <a:gridCol w="1669948"/>
                <a:gridCol w="1500908"/>
              </a:tblGrid>
              <a:tr h="755293">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发行前股份数</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比例</a:t>
                      </a:r>
                    </a:p>
                  </a:txBody>
                  <a:tcPr marL="91452" marR="91452" marT="45714" marB="45714"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本次增加股数</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发行后股份数</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rgbClr val="FFFFFF"/>
                          </a:solidFill>
                          <a:effectLst/>
                          <a:latin typeface="Times New Roman" pitchFamily="18" charset="0"/>
                          <a:ea typeface="黑体" pitchFamily="49" charset="-122"/>
                          <a:cs typeface="Times New Roman" pitchFamily="18" charset="0"/>
                        </a:rPr>
                        <a:t>比例</a:t>
                      </a:r>
                    </a:p>
                  </a:txBody>
                  <a:tcPr marL="91452" marR="91452" marT="45714" marB="45714" horzOverflow="overflow"/>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公司总股本（万股）</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55,713.47</a:t>
                      </a:r>
                      <a:endParaRPr kumimoji="0" lang="zh-CN" altLang="en-US"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algn="r" defTabSz="914400" rtl="0" eaLnBrk="1" fontAlgn="ctr" latinLnBrk="0" hangingPunct="1"/>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40,444.63</a:t>
                      </a:r>
                      <a:endParaRPr kumimoji="0" lang="en-US" altLang="zh-CN" sz="2000" b="1"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rtl="0" fontAlgn="ctr"/>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96,158.10</a:t>
                      </a:r>
                      <a:endParaRPr kumimoji="0" lang="en-US" altLang="zh-CN" sz="2000" b="1"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其中：九五集团</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16,686.18</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29.95%</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12,618.29</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29,304.47</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30.48%</a:t>
                      </a: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中融资产</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p>
                      <a:pPr algn="r" fontAlgn="ctr"/>
                      <a:endParaRPr lang="en-US" altLang="zh-CN" sz="20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9,970.64</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9,970.64</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algn="r" defTabSz="914400" rtl="0" eaLnBrk="1" fontAlgn="ctr" latinLnBrk="0" hangingPunct="1"/>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10.37%</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盟科投资</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9,120.53</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9,120.53</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9.48%</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盛运环保</a:t>
                      </a: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8,735.17</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8,735.17</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9.08%</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其他股东</a:t>
                      </a: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39,027.29</a:t>
                      </a: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70.05%</a:t>
                      </a: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algn="r" defTabSz="914400" rtl="0" eaLnBrk="1" fontAlgn="ctr" latinLnBrk="0" hangingPunct="1"/>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39,027.29</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40.59%</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bl>
          </a:graphicData>
        </a:graphic>
      </p:graphicFrame>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63020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775393" cy="523220"/>
          </a:xfrm>
          <a:prstGeom prst="rect">
            <a:avLst/>
          </a:prstGeom>
        </p:spPr>
        <p:txBody>
          <a:bodyPr wrap="none">
            <a:spAutoFit/>
          </a:bodyPr>
          <a:lstStyle/>
          <a:p>
            <a:r>
              <a:rPr lang="zh-CN" altLang="en-US" sz="2800" dirty="0" smtClean="0">
                <a:latin typeface="黑体" pitchFamily="49" charset="-122"/>
                <a:ea typeface="黑体" pitchFamily="49" charset="-122"/>
              </a:rPr>
              <a:t>股份锁定期及上市安排</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4"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17" name="TextBox 16"/>
          <p:cNvSpPr txBox="1"/>
          <p:nvPr/>
        </p:nvSpPr>
        <p:spPr>
          <a:xfrm>
            <a:off x="935915" y="1624403"/>
            <a:ext cx="10219765" cy="4247317"/>
          </a:xfrm>
          <a:prstGeom prst="rect">
            <a:avLst/>
          </a:prstGeom>
          <a:noFill/>
        </p:spPr>
        <p:txBody>
          <a:bodyPr wrap="square" rtlCol="0">
            <a:spAutoFit/>
          </a:bodyPr>
          <a:lstStyle/>
          <a:p>
            <a:r>
              <a:rPr lang="zh-CN" altLang="en-US" b="1" dirty="0" smtClean="0">
                <a:solidFill>
                  <a:schemeClr val="accent5"/>
                </a:solidFill>
                <a:latin typeface="黑体" pitchFamily="49" charset="-122"/>
                <a:ea typeface="黑体" pitchFamily="49" charset="-122"/>
              </a:rPr>
              <a:t>   （</a:t>
            </a:r>
            <a:r>
              <a:rPr lang="en-US" altLang="zh-CN" b="1" dirty="0" smtClean="0">
                <a:solidFill>
                  <a:schemeClr val="accent5"/>
                </a:solidFill>
                <a:latin typeface="黑体" pitchFamily="49" charset="-122"/>
                <a:ea typeface="黑体" pitchFamily="49" charset="-122"/>
              </a:rPr>
              <a:t>1</a:t>
            </a:r>
            <a:r>
              <a:rPr lang="zh-CN" altLang="en-US" b="1" dirty="0" smtClean="0">
                <a:solidFill>
                  <a:schemeClr val="accent5"/>
                </a:solidFill>
                <a:latin typeface="黑体" pitchFamily="49" charset="-122"/>
                <a:ea typeface="黑体" pitchFamily="49" charset="-122"/>
              </a:rPr>
              <a:t>）</a:t>
            </a:r>
            <a:r>
              <a:rPr lang="zh-CN" altLang="en-US" dirty="0" smtClean="0">
                <a:solidFill>
                  <a:schemeClr val="accent5"/>
                </a:solidFill>
                <a:latin typeface="黑体" pitchFamily="49" charset="-122"/>
                <a:ea typeface="黑体" pitchFamily="49" charset="-122"/>
              </a:rPr>
              <a:t>公司向中融资产、盟科投资发行的股份限售期为自股份上市之日起</a:t>
            </a:r>
            <a:r>
              <a:rPr lang="en-US" altLang="en-US" dirty="0" smtClean="0">
                <a:solidFill>
                  <a:schemeClr val="accent5"/>
                </a:solidFill>
                <a:latin typeface="黑体" pitchFamily="49" charset="-122"/>
                <a:ea typeface="黑体" pitchFamily="49" charset="-122"/>
              </a:rPr>
              <a:t>36</a:t>
            </a:r>
            <a:r>
              <a:rPr lang="zh-CN" altLang="en-US" dirty="0" smtClean="0">
                <a:solidFill>
                  <a:schemeClr val="accent5"/>
                </a:solidFill>
                <a:latin typeface="黑体" pitchFamily="49" charset="-122"/>
                <a:ea typeface="黑体" pitchFamily="49" charset="-122"/>
              </a:rPr>
              <a:t>个月内不得转让，且限售解禁日不早于全部业绩补偿承诺履行完毕日。</a:t>
            </a:r>
          </a:p>
          <a:p>
            <a:r>
              <a:rPr lang="zh-CN" altLang="en-US" dirty="0" smtClean="0">
                <a:solidFill>
                  <a:schemeClr val="accent5"/>
                </a:solidFill>
                <a:latin typeface="黑体" pitchFamily="49" charset="-122"/>
                <a:ea typeface="黑体" pitchFamily="49" charset="-122"/>
              </a:rPr>
              <a:t>     公司向盛运环保发行的股份限售期为自股份上市之日起</a:t>
            </a:r>
            <a:r>
              <a:rPr lang="en-US" altLang="en-US" dirty="0" smtClean="0">
                <a:solidFill>
                  <a:schemeClr val="accent5"/>
                </a:solidFill>
                <a:latin typeface="黑体" pitchFamily="49" charset="-122"/>
                <a:ea typeface="黑体" pitchFamily="49" charset="-122"/>
              </a:rPr>
              <a:t>12</a:t>
            </a:r>
            <a:r>
              <a:rPr lang="zh-CN" altLang="en-US" dirty="0" smtClean="0">
                <a:solidFill>
                  <a:schemeClr val="accent5"/>
                </a:solidFill>
                <a:latin typeface="黑体" pitchFamily="49" charset="-122"/>
                <a:ea typeface="黑体" pitchFamily="49" charset="-122"/>
              </a:rPr>
              <a:t>个月内不得转让，满</a:t>
            </a:r>
            <a:r>
              <a:rPr lang="en-US" altLang="en-US" dirty="0" smtClean="0">
                <a:solidFill>
                  <a:schemeClr val="accent5"/>
                </a:solidFill>
                <a:latin typeface="黑体" pitchFamily="49" charset="-122"/>
                <a:ea typeface="黑体" pitchFamily="49" charset="-122"/>
              </a:rPr>
              <a:t>12</a:t>
            </a:r>
            <a:r>
              <a:rPr lang="zh-CN" altLang="en-US" dirty="0" smtClean="0">
                <a:solidFill>
                  <a:schemeClr val="accent5"/>
                </a:solidFill>
                <a:latin typeface="黑体" pitchFamily="49" charset="-122"/>
                <a:ea typeface="黑体" pitchFamily="49" charset="-122"/>
              </a:rPr>
              <a:t>个月以后按下列方式分三次解禁，具体为：</a:t>
            </a:r>
          </a:p>
          <a:p>
            <a:r>
              <a:rPr lang="zh-CN" altLang="en-US" dirty="0" smtClean="0">
                <a:solidFill>
                  <a:schemeClr val="accent5"/>
                </a:solidFill>
                <a:latin typeface="黑体" pitchFamily="49" charset="-122"/>
                <a:ea typeface="黑体" pitchFamily="49" charset="-122"/>
              </a:rPr>
              <a:t>    第一次解禁：自盛运环保因本次交易所获得的公司股份上市之日起满</a:t>
            </a:r>
            <a:r>
              <a:rPr lang="en-US" altLang="en-US" dirty="0" smtClean="0">
                <a:solidFill>
                  <a:schemeClr val="accent5"/>
                </a:solidFill>
                <a:latin typeface="黑体" pitchFamily="49" charset="-122"/>
                <a:ea typeface="黑体" pitchFamily="49" charset="-122"/>
              </a:rPr>
              <a:t>12</a:t>
            </a:r>
            <a:r>
              <a:rPr lang="zh-CN" altLang="en-US" dirty="0" smtClean="0">
                <a:solidFill>
                  <a:schemeClr val="accent5"/>
                </a:solidFill>
                <a:latin typeface="黑体" pitchFamily="49" charset="-122"/>
                <a:ea typeface="黑体" pitchFamily="49" charset="-122"/>
              </a:rPr>
              <a:t>个月，且当期业绩补偿承诺履行完毕，解禁额度不超过其因本次交易所获得的公司股份总数的</a:t>
            </a:r>
            <a:r>
              <a:rPr lang="en-US" altLang="en-US" dirty="0" smtClean="0">
                <a:solidFill>
                  <a:schemeClr val="accent5"/>
                </a:solidFill>
                <a:latin typeface="黑体" pitchFamily="49" charset="-122"/>
                <a:ea typeface="黑体" pitchFamily="49" charset="-122"/>
              </a:rPr>
              <a:t>21.73%</a:t>
            </a:r>
            <a:r>
              <a:rPr lang="zh-CN" altLang="en-US" dirty="0" smtClean="0">
                <a:solidFill>
                  <a:schemeClr val="accent5"/>
                </a:solidFill>
                <a:latin typeface="黑体" pitchFamily="49" charset="-122"/>
                <a:ea typeface="黑体" pitchFamily="49" charset="-122"/>
              </a:rPr>
              <a:t>（需减去已经用于业绩补偿的股份数）；</a:t>
            </a:r>
          </a:p>
          <a:p>
            <a:r>
              <a:rPr lang="zh-CN" altLang="en-US" dirty="0" smtClean="0">
                <a:solidFill>
                  <a:schemeClr val="accent5"/>
                </a:solidFill>
                <a:latin typeface="黑体" pitchFamily="49" charset="-122"/>
                <a:ea typeface="黑体" pitchFamily="49" charset="-122"/>
              </a:rPr>
              <a:t>    第二次解禁：自盛运环保因本次交易所获得的公司股份上市之日起满</a:t>
            </a:r>
            <a:r>
              <a:rPr lang="en-US" altLang="en-US" dirty="0" smtClean="0">
                <a:solidFill>
                  <a:schemeClr val="accent5"/>
                </a:solidFill>
                <a:latin typeface="黑体" pitchFamily="49" charset="-122"/>
                <a:ea typeface="黑体" pitchFamily="49" charset="-122"/>
              </a:rPr>
              <a:t>24</a:t>
            </a:r>
            <a:r>
              <a:rPr lang="zh-CN" altLang="en-US" dirty="0" smtClean="0">
                <a:solidFill>
                  <a:schemeClr val="accent5"/>
                </a:solidFill>
                <a:latin typeface="黑体" pitchFamily="49" charset="-122"/>
                <a:ea typeface="黑体" pitchFamily="49" charset="-122"/>
              </a:rPr>
              <a:t>个月，且当期业绩补偿承诺履行完毕，解禁额度累计不超过其因本次交易所获得的公司股份总数的</a:t>
            </a:r>
            <a:r>
              <a:rPr lang="en-US" altLang="en-US" dirty="0" smtClean="0">
                <a:solidFill>
                  <a:schemeClr val="accent5"/>
                </a:solidFill>
                <a:latin typeface="黑体" pitchFamily="49" charset="-122"/>
                <a:ea typeface="黑体" pitchFamily="49" charset="-122"/>
              </a:rPr>
              <a:t>56.52%</a:t>
            </a:r>
            <a:r>
              <a:rPr lang="zh-CN" altLang="en-US" dirty="0" smtClean="0">
                <a:solidFill>
                  <a:schemeClr val="accent5"/>
                </a:solidFill>
                <a:latin typeface="黑体" pitchFamily="49" charset="-122"/>
                <a:ea typeface="黑体" pitchFamily="49" charset="-122"/>
              </a:rPr>
              <a:t>（需减去已经用于业绩补偿的股份数）；</a:t>
            </a:r>
          </a:p>
          <a:p>
            <a:r>
              <a:rPr lang="zh-CN" altLang="en-US" dirty="0" smtClean="0">
                <a:solidFill>
                  <a:schemeClr val="accent5"/>
                </a:solidFill>
                <a:latin typeface="黑体" pitchFamily="49" charset="-122"/>
                <a:ea typeface="黑体" pitchFamily="49" charset="-122"/>
              </a:rPr>
              <a:t>     第三次解禁：自盛运环保因本次交易所获得的公司股份上市之日起</a:t>
            </a:r>
            <a:r>
              <a:rPr lang="en-US" altLang="en-US" dirty="0" smtClean="0">
                <a:solidFill>
                  <a:schemeClr val="accent5"/>
                </a:solidFill>
                <a:latin typeface="黑体" pitchFamily="49" charset="-122"/>
                <a:ea typeface="黑体" pitchFamily="49" charset="-122"/>
              </a:rPr>
              <a:t>36</a:t>
            </a:r>
            <a:r>
              <a:rPr lang="zh-CN" altLang="en-US" dirty="0" smtClean="0">
                <a:solidFill>
                  <a:schemeClr val="accent5"/>
                </a:solidFill>
                <a:latin typeface="黑体" pitchFamily="49" charset="-122"/>
                <a:ea typeface="黑体" pitchFamily="49" charset="-122"/>
              </a:rPr>
              <a:t>个月，且</a:t>
            </a:r>
            <a:r>
              <a:rPr lang="zh-CN" altLang="en-US" smtClean="0">
                <a:solidFill>
                  <a:schemeClr val="accent5"/>
                </a:solidFill>
                <a:latin typeface="黑体" pitchFamily="49" charset="-122"/>
                <a:ea typeface="黑体" pitchFamily="49" charset="-122"/>
              </a:rPr>
              <a:t>当</a:t>
            </a:r>
            <a:r>
              <a:rPr lang="zh-CN" altLang="en-US" smtClean="0">
                <a:solidFill>
                  <a:schemeClr val="accent5"/>
                </a:solidFill>
                <a:latin typeface="黑体" pitchFamily="49" charset="-122"/>
                <a:ea typeface="黑体" pitchFamily="49" charset="-122"/>
              </a:rPr>
              <a:t>期业绩</a:t>
            </a:r>
            <a:r>
              <a:rPr lang="zh-CN" altLang="en-US" dirty="0" smtClean="0">
                <a:solidFill>
                  <a:schemeClr val="accent5"/>
                </a:solidFill>
                <a:latin typeface="黑体" pitchFamily="49" charset="-122"/>
                <a:ea typeface="黑体" pitchFamily="49" charset="-122"/>
              </a:rPr>
              <a:t>补偿承诺履行完毕，解禁额度为其因本次交易所获得的公司股份。</a:t>
            </a:r>
            <a:endParaRPr lang="en-US" altLang="zh-CN" dirty="0" smtClean="0">
              <a:solidFill>
                <a:schemeClr val="accent5"/>
              </a:solidFill>
              <a:latin typeface="黑体" pitchFamily="49" charset="-122"/>
              <a:ea typeface="黑体" pitchFamily="49" charset="-122"/>
            </a:endParaRPr>
          </a:p>
          <a:p>
            <a:r>
              <a:rPr lang="en-US" altLang="zh-CN" dirty="0" smtClean="0">
                <a:solidFill>
                  <a:schemeClr val="accent5"/>
                </a:solidFill>
                <a:latin typeface="黑体" pitchFamily="49" charset="-122"/>
                <a:ea typeface="黑体" pitchFamily="49" charset="-122"/>
              </a:rPr>
              <a:t>   </a:t>
            </a:r>
          </a:p>
          <a:p>
            <a:r>
              <a:rPr lang="en-US" altLang="zh-CN" dirty="0" smtClean="0">
                <a:solidFill>
                  <a:schemeClr val="accent5"/>
                </a:solidFill>
                <a:latin typeface="黑体" pitchFamily="49" charset="-122"/>
                <a:ea typeface="黑体" pitchFamily="49" charset="-122"/>
              </a:rPr>
              <a:t>   </a:t>
            </a:r>
            <a:r>
              <a:rPr lang="zh-CN" altLang="en-US" dirty="0" smtClean="0">
                <a:solidFill>
                  <a:schemeClr val="accent5"/>
                </a:solidFill>
                <a:latin typeface="黑体" pitchFamily="49" charset="-122"/>
                <a:ea typeface="黑体" pitchFamily="49" charset="-122"/>
              </a:rPr>
              <a:t>（</a:t>
            </a:r>
            <a:r>
              <a:rPr lang="en-US" altLang="zh-CN" b="1" dirty="0" smtClean="0">
                <a:solidFill>
                  <a:schemeClr val="accent5"/>
                </a:solidFill>
                <a:latin typeface="黑体" pitchFamily="49" charset="-122"/>
                <a:ea typeface="黑体" pitchFamily="49" charset="-122"/>
              </a:rPr>
              <a:t>2</a:t>
            </a:r>
            <a:r>
              <a:rPr lang="zh-CN" altLang="en-US" b="1" dirty="0" smtClean="0">
                <a:solidFill>
                  <a:schemeClr val="accent5"/>
                </a:solidFill>
                <a:latin typeface="黑体" pitchFamily="49" charset="-122"/>
                <a:ea typeface="黑体" pitchFamily="49" charset="-122"/>
              </a:rPr>
              <a:t>）</a:t>
            </a:r>
            <a:r>
              <a:rPr lang="zh-CN" altLang="en-US" dirty="0" smtClean="0">
                <a:solidFill>
                  <a:schemeClr val="accent5"/>
                </a:solidFill>
                <a:latin typeface="黑体" pitchFamily="49" charset="-122"/>
                <a:ea typeface="黑体" pitchFamily="49" charset="-122"/>
              </a:rPr>
              <a:t>九五集团现金认购的股份自新增股份上市之日起</a:t>
            </a:r>
            <a:r>
              <a:rPr lang="en-US" altLang="en-US" dirty="0" smtClean="0">
                <a:solidFill>
                  <a:schemeClr val="accent5"/>
                </a:solidFill>
                <a:latin typeface="黑体" pitchFamily="49" charset="-122"/>
                <a:ea typeface="黑体" pitchFamily="49" charset="-122"/>
              </a:rPr>
              <a:t>36</a:t>
            </a:r>
            <a:r>
              <a:rPr lang="zh-CN" altLang="en-US" dirty="0" smtClean="0">
                <a:solidFill>
                  <a:schemeClr val="accent5"/>
                </a:solidFill>
                <a:latin typeface="黑体" pitchFamily="49" charset="-122"/>
                <a:ea typeface="黑体" pitchFamily="49" charset="-122"/>
              </a:rPr>
              <a:t>个月内不得转让。</a:t>
            </a:r>
            <a:endParaRPr lang="en-US" altLang="zh-CN" dirty="0" smtClean="0">
              <a:solidFill>
                <a:schemeClr val="accent5"/>
              </a:solidFill>
              <a:latin typeface="黑体" pitchFamily="49" charset="-122"/>
              <a:ea typeface="黑体" pitchFamily="49" charset="-122"/>
            </a:endParaRPr>
          </a:p>
          <a:p>
            <a:endParaRPr lang="zh-CN" altLang="en-US"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263020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1620957" cy="523220"/>
          </a:xfrm>
          <a:prstGeom prst="rect">
            <a:avLst/>
          </a:prstGeom>
        </p:spPr>
        <p:txBody>
          <a:bodyPr wrap="none">
            <a:spAutoFit/>
          </a:bodyPr>
          <a:lstStyle/>
          <a:p>
            <a:r>
              <a:rPr lang="zh-CN" altLang="en-US" sz="2800" dirty="0" smtClean="0">
                <a:latin typeface="黑体" pitchFamily="49" charset="-122"/>
                <a:ea typeface="黑体" pitchFamily="49" charset="-122"/>
              </a:rPr>
              <a:t>业绩承诺</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799437" y="1624404"/>
            <a:ext cx="10459965" cy="4678204"/>
          </a:xfrm>
          <a:prstGeom prst="rect">
            <a:avLst/>
          </a:prstGeom>
          <a:noFill/>
        </p:spPr>
        <p:txBody>
          <a:bodyPr wrap="square" rtlCol="0">
            <a:spAutoFit/>
          </a:bodyPr>
          <a:lstStyle/>
          <a:p>
            <a:r>
              <a:rPr lang="en-US" altLang="zh-CN" sz="2400" b="1" dirty="0">
                <a:solidFill>
                  <a:schemeClr val="accent5"/>
                </a:solidFill>
                <a:latin typeface="黑体" pitchFamily="49" charset="-122"/>
                <a:ea typeface="黑体" pitchFamily="49" charset="-122"/>
              </a:rPr>
              <a:t>1</a:t>
            </a:r>
            <a:r>
              <a:rPr lang="zh-CN" altLang="en-US" sz="2400" b="1" dirty="0">
                <a:solidFill>
                  <a:schemeClr val="accent5"/>
                </a:solidFill>
                <a:latin typeface="黑体" pitchFamily="49" charset="-122"/>
                <a:ea typeface="黑体" pitchFamily="49" charset="-122"/>
              </a:rPr>
              <a:t>、交易对手方业绩承诺</a:t>
            </a:r>
            <a:endParaRPr lang="en-US" altLang="zh-CN" sz="2400" b="1" dirty="0">
              <a:solidFill>
                <a:schemeClr val="accent5"/>
              </a:solidFill>
              <a:latin typeface="黑体" pitchFamily="49" charset="-122"/>
              <a:ea typeface="黑体" pitchFamily="49" charset="-122"/>
            </a:endParaRPr>
          </a:p>
          <a:p>
            <a:r>
              <a:rPr lang="zh-CN" altLang="en-US" sz="2400" dirty="0">
                <a:solidFill>
                  <a:schemeClr val="accent5"/>
                </a:solidFill>
                <a:latin typeface="黑体" pitchFamily="49" charset="-122"/>
                <a:ea typeface="黑体" pitchFamily="49" charset="-122"/>
              </a:rPr>
              <a:t>中融资产、盟科投资、盛运环保及重庆拓</a:t>
            </a:r>
            <a:r>
              <a:rPr lang="zh-CN" altLang="en-US" sz="2400" dirty="0" smtClean="0">
                <a:solidFill>
                  <a:schemeClr val="accent5"/>
                </a:solidFill>
                <a:latin typeface="黑体" pitchFamily="49" charset="-122"/>
                <a:ea typeface="黑体" pitchFamily="49" charset="-122"/>
              </a:rPr>
              <a:t>洋承诺</a:t>
            </a:r>
            <a:r>
              <a:rPr lang="zh-CN" altLang="en-US" sz="2400" dirty="0">
                <a:solidFill>
                  <a:schemeClr val="accent5"/>
                </a:solidFill>
                <a:latin typeface="黑体" pitchFamily="49" charset="-122"/>
                <a:ea typeface="黑体" pitchFamily="49" charset="-122"/>
              </a:rPr>
              <a:t>丰汇租赁</a:t>
            </a:r>
            <a:r>
              <a:rPr lang="en-US" altLang="zh-CN" sz="2400" dirty="0">
                <a:solidFill>
                  <a:schemeClr val="accent5"/>
                </a:solidFill>
                <a:latin typeface="黑体" pitchFamily="49" charset="-122"/>
                <a:ea typeface="黑体" pitchFamily="49" charset="-122"/>
              </a:rPr>
              <a:t>2015</a:t>
            </a:r>
            <a:r>
              <a:rPr lang="zh-CN" altLang="en-US" sz="2400" dirty="0">
                <a:solidFill>
                  <a:schemeClr val="accent5"/>
                </a:solidFill>
                <a:latin typeface="黑体" pitchFamily="49" charset="-122"/>
                <a:ea typeface="黑体" pitchFamily="49" charset="-122"/>
              </a:rPr>
              <a:t>年度、</a:t>
            </a:r>
            <a:r>
              <a:rPr lang="en-US" altLang="zh-CN" sz="2400" dirty="0">
                <a:solidFill>
                  <a:schemeClr val="accent5"/>
                </a:solidFill>
                <a:latin typeface="黑体" pitchFamily="49" charset="-122"/>
                <a:ea typeface="黑体" pitchFamily="49" charset="-122"/>
              </a:rPr>
              <a:t>2016</a:t>
            </a:r>
            <a:r>
              <a:rPr lang="zh-CN" altLang="en-US" sz="2400" dirty="0">
                <a:solidFill>
                  <a:schemeClr val="accent5"/>
                </a:solidFill>
                <a:latin typeface="黑体" pitchFamily="49" charset="-122"/>
                <a:ea typeface="黑体" pitchFamily="49" charset="-122"/>
              </a:rPr>
              <a:t>年度及</a:t>
            </a:r>
            <a:r>
              <a:rPr lang="en-US" altLang="zh-CN" sz="2400" dirty="0">
                <a:solidFill>
                  <a:schemeClr val="accent5"/>
                </a:solidFill>
                <a:latin typeface="黑体" pitchFamily="49" charset="-122"/>
                <a:ea typeface="黑体" pitchFamily="49" charset="-122"/>
              </a:rPr>
              <a:t>2017</a:t>
            </a:r>
            <a:r>
              <a:rPr lang="zh-CN" altLang="en-US" sz="2400" dirty="0">
                <a:solidFill>
                  <a:schemeClr val="accent5"/>
                </a:solidFill>
                <a:latin typeface="黑体" pitchFamily="49" charset="-122"/>
                <a:ea typeface="黑体" pitchFamily="49" charset="-122"/>
              </a:rPr>
              <a:t>年度实现的扣除非经常性损益后归属于母公司所有者的净利润数（以当年经审计的扣除非经常性损益前后孰低者为准）分别为</a:t>
            </a:r>
            <a:r>
              <a:rPr lang="en-US" altLang="zh-CN" sz="2400" dirty="0">
                <a:solidFill>
                  <a:schemeClr val="accent5"/>
                </a:solidFill>
                <a:latin typeface="黑体" pitchFamily="49" charset="-122"/>
                <a:ea typeface="黑体" pitchFamily="49" charset="-122"/>
              </a:rPr>
              <a:t>50,000</a:t>
            </a:r>
            <a:r>
              <a:rPr lang="zh-CN" altLang="en-US"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80,000</a:t>
            </a:r>
            <a:r>
              <a:rPr lang="zh-CN" altLang="en-US" sz="2400" dirty="0">
                <a:solidFill>
                  <a:schemeClr val="accent5"/>
                </a:solidFill>
                <a:latin typeface="黑体" pitchFamily="49" charset="-122"/>
                <a:ea typeface="黑体" pitchFamily="49" charset="-122"/>
              </a:rPr>
              <a:t>万元和</a:t>
            </a:r>
            <a:r>
              <a:rPr lang="en-US" altLang="zh-CN" sz="2400" dirty="0">
                <a:solidFill>
                  <a:schemeClr val="accent5"/>
                </a:solidFill>
                <a:latin typeface="黑体" pitchFamily="49" charset="-122"/>
                <a:ea typeface="黑体" pitchFamily="49" charset="-122"/>
              </a:rPr>
              <a:t>100,000</a:t>
            </a:r>
            <a:r>
              <a:rPr lang="zh-CN" altLang="en-US" sz="2400" dirty="0">
                <a:solidFill>
                  <a:schemeClr val="accent5"/>
                </a:solidFill>
                <a:latin typeface="黑体" pitchFamily="49" charset="-122"/>
                <a:ea typeface="黑体" pitchFamily="49" charset="-122"/>
              </a:rPr>
              <a:t>万元；丰汇租赁</a:t>
            </a:r>
            <a:r>
              <a:rPr lang="en-US" altLang="zh-CN" sz="2400" dirty="0">
                <a:solidFill>
                  <a:schemeClr val="accent5"/>
                </a:solidFill>
                <a:latin typeface="黑体" pitchFamily="49" charset="-122"/>
                <a:ea typeface="黑体" pitchFamily="49" charset="-122"/>
              </a:rPr>
              <a:t>90%</a:t>
            </a:r>
            <a:r>
              <a:rPr lang="zh-CN" altLang="en-US" sz="2400" dirty="0">
                <a:solidFill>
                  <a:schemeClr val="accent5"/>
                </a:solidFill>
                <a:latin typeface="黑体" pitchFamily="49" charset="-122"/>
                <a:ea typeface="黑体" pitchFamily="49" charset="-122"/>
              </a:rPr>
              <a:t>股权对应的承诺净利润分别为</a:t>
            </a:r>
            <a:r>
              <a:rPr lang="en-US" altLang="zh-CN" sz="2400" dirty="0">
                <a:solidFill>
                  <a:schemeClr val="accent5"/>
                </a:solidFill>
                <a:latin typeface="黑体" pitchFamily="49" charset="-122"/>
                <a:ea typeface="黑体" pitchFamily="49" charset="-122"/>
              </a:rPr>
              <a:t>45,000</a:t>
            </a:r>
            <a:r>
              <a:rPr lang="zh-CN" altLang="en-US"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72,000</a:t>
            </a:r>
            <a:r>
              <a:rPr lang="zh-CN" altLang="en-US"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90,000</a:t>
            </a:r>
            <a:r>
              <a:rPr lang="zh-CN" altLang="en-US" sz="2400" dirty="0">
                <a:solidFill>
                  <a:schemeClr val="accent5"/>
                </a:solidFill>
                <a:latin typeface="黑体" pitchFamily="49" charset="-122"/>
                <a:ea typeface="黑体" pitchFamily="49" charset="-122"/>
              </a:rPr>
              <a:t>万元</a:t>
            </a:r>
            <a:r>
              <a:rPr lang="zh-CN" altLang="en-US" sz="2400" dirty="0" smtClean="0">
                <a:solidFill>
                  <a:schemeClr val="accent5"/>
                </a:solidFill>
                <a:latin typeface="黑体" pitchFamily="49" charset="-122"/>
                <a:ea typeface="黑体" pitchFamily="49" charset="-122"/>
              </a:rPr>
              <a:t>。</a:t>
            </a:r>
            <a:endParaRPr lang="en-US" altLang="zh-CN" sz="2400" dirty="0" smtClean="0">
              <a:solidFill>
                <a:schemeClr val="accent5"/>
              </a:solidFill>
              <a:latin typeface="黑体" pitchFamily="49" charset="-122"/>
              <a:ea typeface="黑体" pitchFamily="49" charset="-122"/>
            </a:endParaRPr>
          </a:p>
          <a:p>
            <a:endParaRPr lang="en-US" altLang="zh-CN" sz="2400" dirty="0">
              <a:solidFill>
                <a:schemeClr val="accent5"/>
              </a:solidFill>
              <a:latin typeface="黑体" pitchFamily="49" charset="-122"/>
              <a:ea typeface="黑体" pitchFamily="49" charset="-122"/>
            </a:endParaRPr>
          </a:p>
          <a:p>
            <a:r>
              <a:rPr lang="en-US" altLang="zh-CN" sz="2400" b="1" dirty="0" smtClean="0">
                <a:solidFill>
                  <a:schemeClr val="accent5"/>
                </a:solidFill>
                <a:latin typeface="黑体" pitchFamily="49" charset="-122"/>
                <a:ea typeface="黑体" pitchFamily="49" charset="-122"/>
              </a:rPr>
              <a:t>2</a:t>
            </a:r>
            <a:r>
              <a:rPr lang="zh-CN" altLang="en-US" sz="2400" b="1" dirty="0">
                <a:solidFill>
                  <a:schemeClr val="accent5"/>
                </a:solidFill>
                <a:latin typeface="黑体" pitchFamily="49" charset="-122"/>
                <a:ea typeface="黑体" pitchFamily="49" charset="-122"/>
              </a:rPr>
              <a:t>、</a:t>
            </a:r>
            <a:r>
              <a:rPr lang="zh-CN" altLang="zh-CN" sz="2400" b="1" dirty="0">
                <a:solidFill>
                  <a:schemeClr val="accent5"/>
                </a:solidFill>
                <a:latin typeface="黑体" pitchFamily="49" charset="-122"/>
                <a:ea typeface="黑体" pitchFamily="49" charset="-122"/>
              </a:rPr>
              <a:t>九五集团业绩承诺</a:t>
            </a:r>
            <a:endParaRPr lang="en-US" altLang="zh-CN" sz="2400" b="1" dirty="0">
              <a:solidFill>
                <a:schemeClr val="accent5"/>
              </a:solidFill>
              <a:latin typeface="黑体" pitchFamily="49" charset="-122"/>
              <a:ea typeface="黑体" pitchFamily="49" charset="-122"/>
            </a:endParaRPr>
          </a:p>
          <a:p>
            <a:r>
              <a:rPr lang="zh-CN" altLang="zh-CN" sz="2400" dirty="0">
                <a:solidFill>
                  <a:schemeClr val="accent5"/>
                </a:solidFill>
                <a:latin typeface="黑体" pitchFamily="49" charset="-122"/>
                <a:ea typeface="黑体" pitchFamily="49" charset="-122"/>
              </a:rPr>
              <a:t>九五集团承诺金叶珠宝（不含丰汇租赁）</a:t>
            </a:r>
            <a:r>
              <a:rPr lang="en-US" altLang="zh-CN" sz="2400" dirty="0">
                <a:solidFill>
                  <a:schemeClr val="accent5"/>
                </a:solidFill>
                <a:latin typeface="黑体" pitchFamily="49" charset="-122"/>
                <a:ea typeface="黑体" pitchFamily="49" charset="-122"/>
              </a:rPr>
              <a:t>2015</a:t>
            </a:r>
            <a:r>
              <a:rPr lang="zh-CN" altLang="zh-CN" sz="2400" dirty="0">
                <a:solidFill>
                  <a:schemeClr val="accent5"/>
                </a:solidFill>
                <a:latin typeface="黑体" pitchFamily="49" charset="-122"/>
                <a:ea typeface="黑体" pitchFamily="49" charset="-122"/>
              </a:rPr>
              <a:t>年度、</a:t>
            </a:r>
            <a:r>
              <a:rPr lang="en-US" altLang="zh-CN" sz="2400" dirty="0">
                <a:solidFill>
                  <a:schemeClr val="accent5"/>
                </a:solidFill>
                <a:latin typeface="黑体" pitchFamily="49" charset="-122"/>
                <a:ea typeface="黑体" pitchFamily="49" charset="-122"/>
              </a:rPr>
              <a:t>2016</a:t>
            </a:r>
            <a:r>
              <a:rPr lang="zh-CN" altLang="zh-CN" sz="2400" dirty="0">
                <a:solidFill>
                  <a:schemeClr val="accent5"/>
                </a:solidFill>
                <a:latin typeface="黑体" pitchFamily="49" charset="-122"/>
                <a:ea typeface="黑体" pitchFamily="49" charset="-122"/>
              </a:rPr>
              <a:t>年度、</a:t>
            </a:r>
            <a:r>
              <a:rPr lang="en-US" altLang="zh-CN" sz="2400" dirty="0">
                <a:solidFill>
                  <a:schemeClr val="accent5"/>
                </a:solidFill>
                <a:latin typeface="黑体" pitchFamily="49" charset="-122"/>
                <a:ea typeface="黑体" pitchFamily="49" charset="-122"/>
              </a:rPr>
              <a:t>2017</a:t>
            </a:r>
            <a:r>
              <a:rPr lang="zh-CN" altLang="zh-CN" sz="2400" dirty="0">
                <a:solidFill>
                  <a:schemeClr val="accent5"/>
                </a:solidFill>
                <a:latin typeface="黑体" pitchFamily="49" charset="-122"/>
                <a:ea typeface="黑体" pitchFamily="49" charset="-122"/>
              </a:rPr>
              <a:t>年度实现的扣除非经常性损益后归属于母公司所有者的净利润数分别为</a:t>
            </a:r>
            <a:r>
              <a:rPr lang="en-US" altLang="zh-CN" sz="2400" dirty="0">
                <a:solidFill>
                  <a:schemeClr val="accent5"/>
                </a:solidFill>
                <a:latin typeface="黑体" pitchFamily="49" charset="-122"/>
                <a:ea typeface="黑体" pitchFamily="49" charset="-122"/>
              </a:rPr>
              <a:t>15,000</a:t>
            </a:r>
            <a:r>
              <a:rPr lang="zh-CN" altLang="zh-CN"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20,000</a:t>
            </a:r>
            <a:r>
              <a:rPr lang="zh-CN" altLang="zh-CN" sz="2400" dirty="0">
                <a:solidFill>
                  <a:schemeClr val="accent5"/>
                </a:solidFill>
                <a:latin typeface="黑体" pitchFamily="49" charset="-122"/>
                <a:ea typeface="黑体" pitchFamily="49" charset="-122"/>
              </a:rPr>
              <a:t>万元和</a:t>
            </a:r>
            <a:r>
              <a:rPr lang="en-US" altLang="zh-CN" sz="2400" dirty="0">
                <a:solidFill>
                  <a:schemeClr val="accent5"/>
                </a:solidFill>
                <a:latin typeface="黑体" pitchFamily="49" charset="-122"/>
                <a:ea typeface="黑体" pitchFamily="49" charset="-122"/>
              </a:rPr>
              <a:t>25,000</a:t>
            </a:r>
            <a:r>
              <a:rPr lang="zh-CN" altLang="zh-CN" sz="2400" dirty="0">
                <a:solidFill>
                  <a:schemeClr val="accent5"/>
                </a:solidFill>
                <a:latin typeface="黑体" pitchFamily="49" charset="-122"/>
                <a:ea typeface="黑体" pitchFamily="49" charset="-122"/>
              </a:rPr>
              <a:t>万元</a:t>
            </a:r>
            <a:r>
              <a:rPr lang="zh-CN" altLang="zh-CN" sz="2400" dirty="0" smtClean="0">
                <a:solidFill>
                  <a:schemeClr val="accent5"/>
                </a:solidFill>
                <a:latin typeface="黑体" pitchFamily="49" charset="-122"/>
                <a:ea typeface="黑体" pitchFamily="49" charset="-122"/>
              </a:rPr>
              <a:t>。</a:t>
            </a:r>
            <a:endParaRPr lang="en-US" altLang="zh-CN" sz="2400" dirty="0" smtClean="0">
              <a:solidFill>
                <a:schemeClr val="accent5"/>
              </a:solidFill>
              <a:latin typeface="黑体" pitchFamily="49" charset="-122"/>
              <a:ea typeface="黑体" pitchFamily="49" charset="-122"/>
            </a:endParaRPr>
          </a:p>
          <a:p>
            <a:endParaRPr lang="zh-CN" altLang="zh-CN" dirty="0">
              <a:solidFill>
                <a:schemeClr val="accent5"/>
              </a:solidFill>
              <a:latin typeface="黑体" pitchFamily="49" charset="-122"/>
              <a:ea typeface="黑体" pitchFamily="49" charset="-122"/>
            </a:endParaRPr>
          </a:p>
          <a:p>
            <a:endParaRPr lang="zh-CN" altLang="en-US" sz="1600" b="1" dirty="0">
              <a:solidFill>
                <a:srgbClr val="0070C0"/>
              </a:solidFill>
            </a:endParaRPr>
          </a:p>
        </p:txBody>
      </p:sp>
    </p:spTree>
    <p:extLst>
      <p:ext uri="{BB962C8B-B14F-4D97-AF65-F5344CB8AC3E}">
        <p14:creationId xmlns="" xmlns:p14="http://schemas.microsoft.com/office/powerpoint/2010/main" val="26695999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775393" cy="523220"/>
          </a:xfrm>
          <a:prstGeom prst="rect">
            <a:avLst/>
          </a:prstGeom>
        </p:spPr>
        <p:txBody>
          <a:bodyPr wrap="none">
            <a:spAutoFit/>
          </a:bodyPr>
          <a:lstStyle/>
          <a:p>
            <a:r>
              <a:rPr lang="zh-CN" altLang="en-US" sz="2800" dirty="0" smtClean="0">
                <a:latin typeface="黑体" pitchFamily="49" charset="-122"/>
                <a:ea typeface="黑体" pitchFamily="49" charset="-122"/>
              </a:rPr>
              <a:t>承诺业绩每股收益测算</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aphicFrame>
        <p:nvGraphicFramePr>
          <p:cNvPr id="126" name="表格 125"/>
          <p:cNvGraphicFramePr>
            <a:graphicFrameLocks noGrp="1"/>
          </p:cNvGraphicFramePr>
          <p:nvPr>
            <p:extLst>
              <p:ext uri="{D42A27DB-BD31-4B8C-83A1-F6EECF244321}">
                <p14:modId xmlns="" xmlns:p14="http://schemas.microsoft.com/office/powerpoint/2010/main" val="668908656"/>
              </p:ext>
            </p:extLst>
          </p:nvPr>
        </p:nvGraphicFramePr>
        <p:xfrm>
          <a:off x="889948" y="2203033"/>
          <a:ext cx="9782601" cy="3177423"/>
        </p:xfrm>
        <a:graphic>
          <a:graphicData uri="http://schemas.openxmlformats.org/drawingml/2006/table">
            <a:tbl>
              <a:tblPr firstRow="1" bandRow="1">
                <a:tableStyleId>{5C22544A-7EE6-4342-B048-85BDC9FD1C3A}</a:tableStyleId>
              </a:tblPr>
              <a:tblGrid>
                <a:gridCol w="4383141"/>
                <a:gridCol w="2030373"/>
                <a:gridCol w="1704374"/>
                <a:gridCol w="1664713"/>
              </a:tblGrid>
              <a:tr h="553815">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             项目</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2015</a:t>
                      </a: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年度</a:t>
                      </a:r>
                      <a:endPar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2016</a:t>
                      </a: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年</a:t>
                      </a:r>
                      <a:endPar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2017</a:t>
                      </a: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年</a:t>
                      </a:r>
                      <a:endPar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金叶珠宝业绩承诺（万元）</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15,000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algn="ctr" rtl="0"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20,000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ctr" rtl="0"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25,000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丰汇租赁业绩承诺（万元）</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50,000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80,000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ct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100,000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丰汇租赁</a:t>
                      </a: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90%</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股权对应业绩承诺（万元）</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p>
                      <a:pPr algn="ct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45,000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72,000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90,000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金叶</a:t>
                      </a: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丰汇租赁</a:t>
                      </a: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90%</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股权业绩承诺小计</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60,000</a:t>
                      </a:r>
                      <a:endParaRPr kumimoji="0" lang="zh-CN" altLang="en-US" sz="2000" b="1"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92,000</a:t>
                      </a:r>
                      <a:endParaRPr kumimoji="0" lang="zh-CN" altLang="en-US"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115,000</a:t>
                      </a:r>
                      <a:endParaRPr kumimoji="0" lang="zh-CN" altLang="en-US"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发行后总股本（万股）</a:t>
                      </a:r>
                    </a:p>
                  </a:txBody>
                  <a:tcPr marL="91452" marR="91452" marT="45714" marB="45714" anchor="ctr" horzOverflow="overflow"/>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96,158.10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每股收益（元）</a:t>
                      </a:r>
                    </a:p>
                  </a:txBody>
                  <a:tcPr marL="91452" marR="91452" marT="45714" marB="4571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0.62</a:t>
                      </a: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algn="ctr" defTabSz="914400" rtl="0" eaLnBrk="1" fontAlgn="ctr" latinLnBrk="0" hangingPunct="1"/>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0.96</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algn="ctr" defTabSz="914400" rtl="0" eaLnBrk="1" fontAlgn="ctr" latinLnBrk="0" hangingPunct="1"/>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1.20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bl>
          </a:graphicData>
        </a:graphic>
      </p:graphicFrame>
      <p:grpSp>
        <p:nvGrpSpPr>
          <p:cNvPr id="4"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63020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416320" cy="523220"/>
          </a:xfrm>
          <a:prstGeom prst="rect">
            <a:avLst/>
          </a:prstGeom>
        </p:spPr>
        <p:txBody>
          <a:bodyPr wrap="none">
            <a:spAutoFit/>
          </a:bodyPr>
          <a:lstStyle/>
          <a:p>
            <a:r>
              <a:rPr lang="zh-CN" altLang="en-US" sz="2800" dirty="0" smtClean="0">
                <a:latin typeface="黑体" pitchFamily="49" charset="-122"/>
                <a:ea typeface="黑体" pitchFamily="49" charset="-122"/>
              </a:rPr>
              <a:t>交易对手方业绩补偿</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935915" y="1624405"/>
            <a:ext cx="10219765" cy="4154984"/>
          </a:xfrm>
          <a:prstGeom prst="rect">
            <a:avLst/>
          </a:prstGeom>
          <a:noFill/>
        </p:spPr>
        <p:txBody>
          <a:bodyPr wrap="square" rtlCol="0">
            <a:spAutoFit/>
          </a:bodyPr>
          <a:lstStyle/>
          <a:p>
            <a:r>
              <a:rPr lang="zh-CN" altLang="zh-CN" dirty="0" smtClean="0">
                <a:solidFill>
                  <a:schemeClr val="accent5"/>
                </a:solidFill>
                <a:latin typeface="黑体" pitchFamily="49" charset="-122"/>
                <a:ea typeface="黑体" pitchFamily="49" charset="-122"/>
              </a:rPr>
              <a:t>中</a:t>
            </a:r>
            <a:r>
              <a:rPr lang="zh-CN" altLang="zh-CN" dirty="0">
                <a:solidFill>
                  <a:schemeClr val="accent5"/>
                </a:solidFill>
                <a:latin typeface="黑体" pitchFamily="49" charset="-122"/>
                <a:ea typeface="黑体" pitchFamily="49" charset="-122"/>
              </a:rPr>
              <a:t>融资产、盟科投资、盛运环保以其本次重大资产重组取得的届时尚未出售的公司股份进行补偿，该等应补偿的股份由公司以</a:t>
            </a:r>
            <a:r>
              <a:rPr lang="en-US" altLang="zh-CN" dirty="0">
                <a:solidFill>
                  <a:schemeClr val="accent5"/>
                </a:solidFill>
                <a:latin typeface="黑体" pitchFamily="49" charset="-122"/>
                <a:ea typeface="黑体" pitchFamily="49" charset="-122"/>
              </a:rPr>
              <a:t>1</a:t>
            </a:r>
            <a:r>
              <a:rPr lang="zh-CN" altLang="zh-CN" dirty="0">
                <a:solidFill>
                  <a:schemeClr val="accent5"/>
                </a:solidFill>
                <a:latin typeface="黑体" pitchFamily="49" charset="-122"/>
                <a:ea typeface="黑体" pitchFamily="49" charset="-122"/>
              </a:rPr>
              <a:t>元的价格进行回购并予以注销。如公司股东大会不同意注销，中融资产、盟科投资、盛运环保补偿的股份将无偿赠予公司赠送股份实施公告中确认的股权登记日登记在册的除交易对方以外的其他股东，其他股东按其持有的股份数量占赠送股份实施公告中确认的股权登记日扣除交易对方持有的股份数后上市公司的总股本的比例获赠股份。当年应补偿股份数量的计算公式为：</a:t>
            </a:r>
          </a:p>
          <a:p>
            <a:r>
              <a:rPr lang="zh-CN" altLang="zh-CN" dirty="0">
                <a:solidFill>
                  <a:schemeClr val="accent5"/>
                </a:solidFill>
                <a:latin typeface="黑体" pitchFamily="49" charset="-122"/>
                <a:ea typeface="黑体" pitchFamily="49" charset="-122"/>
              </a:rPr>
              <a:t>当年应补偿股份数量</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当年应补偿金额</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本次发行股份购买资产的发行价格</a:t>
            </a:r>
          </a:p>
          <a:p>
            <a:endParaRPr lang="en-US" altLang="zh-CN" dirty="0" smtClean="0">
              <a:solidFill>
                <a:schemeClr val="accent5"/>
              </a:solidFill>
              <a:latin typeface="黑体" pitchFamily="49" charset="-122"/>
              <a:ea typeface="黑体" pitchFamily="49" charset="-122"/>
            </a:endParaRPr>
          </a:p>
          <a:p>
            <a:r>
              <a:rPr lang="zh-CN" altLang="zh-CN" dirty="0" smtClean="0">
                <a:solidFill>
                  <a:schemeClr val="accent5"/>
                </a:solidFill>
                <a:latin typeface="黑体" pitchFamily="49" charset="-122"/>
                <a:ea typeface="黑体" pitchFamily="49" charset="-122"/>
              </a:rPr>
              <a:t>如</a:t>
            </a:r>
            <a:r>
              <a:rPr lang="zh-CN" altLang="zh-CN" dirty="0">
                <a:solidFill>
                  <a:schemeClr val="accent5"/>
                </a:solidFill>
                <a:latin typeface="黑体" pitchFamily="49" charset="-122"/>
                <a:ea typeface="黑体" pitchFamily="49" charset="-122"/>
              </a:rPr>
              <a:t>届时中融资产、盟科投资、盛运环保尚未出售的公司股份不足以支付上述补偿，则中融资产、盟科投资、盛运环保以现金补足差额，中融资产、盟科投资、盛运环保的股份及现金合计补偿上限为其于本次重大资产重组中取得的交易对价总额。</a:t>
            </a:r>
          </a:p>
          <a:p>
            <a:endParaRPr lang="en-US" altLang="zh-CN" dirty="0" smtClean="0">
              <a:solidFill>
                <a:schemeClr val="accent5"/>
              </a:solidFill>
              <a:latin typeface="黑体" pitchFamily="49" charset="-122"/>
              <a:ea typeface="黑体" pitchFamily="49" charset="-122"/>
            </a:endParaRPr>
          </a:p>
          <a:p>
            <a:r>
              <a:rPr lang="zh-CN" altLang="zh-CN" dirty="0" smtClean="0">
                <a:solidFill>
                  <a:schemeClr val="accent5"/>
                </a:solidFill>
                <a:latin typeface="黑体" pitchFamily="49" charset="-122"/>
                <a:ea typeface="黑体" pitchFamily="49" charset="-122"/>
              </a:rPr>
              <a:t>重庆</a:t>
            </a:r>
            <a:r>
              <a:rPr lang="zh-CN" altLang="zh-CN" dirty="0">
                <a:solidFill>
                  <a:schemeClr val="accent5"/>
                </a:solidFill>
                <a:latin typeface="黑体" pitchFamily="49" charset="-122"/>
                <a:ea typeface="黑体" pitchFamily="49" charset="-122"/>
              </a:rPr>
              <a:t>拓洋以支付现金方式进行补偿</a:t>
            </a:r>
            <a:r>
              <a:rPr lang="zh-CN" altLang="zh-CN" dirty="0" smtClean="0">
                <a:solidFill>
                  <a:schemeClr val="accent5"/>
                </a:solidFill>
                <a:latin typeface="黑体" pitchFamily="49" charset="-122"/>
                <a:ea typeface="黑体" pitchFamily="49" charset="-122"/>
              </a:rPr>
              <a:t>。</a:t>
            </a:r>
            <a:endParaRPr lang="en-US" altLang="zh-CN" dirty="0">
              <a:solidFill>
                <a:schemeClr val="accent5"/>
              </a:solidFill>
              <a:latin typeface="黑体" pitchFamily="49" charset="-122"/>
              <a:ea typeface="黑体" pitchFamily="49" charset="-122"/>
            </a:endParaRPr>
          </a:p>
          <a:p>
            <a:endParaRPr lang="en-US" altLang="zh-CN" sz="1400" dirty="0">
              <a:solidFill>
                <a:schemeClr val="accent5"/>
              </a:solidFill>
            </a:endParaRPr>
          </a:p>
          <a:p>
            <a:endParaRPr lang="zh-CN" altLang="en-US" sz="1600" b="1" dirty="0">
              <a:solidFill>
                <a:srgbClr val="0070C0"/>
              </a:solidFill>
            </a:endParaRPr>
          </a:p>
        </p:txBody>
      </p:sp>
    </p:spTree>
    <p:extLst>
      <p:ext uri="{BB962C8B-B14F-4D97-AF65-F5344CB8AC3E}">
        <p14:creationId xmlns="" xmlns:p14="http://schemas.microsoft.com/office/powerpoint/2010/main" val="39374140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dirty="0">
            <a:latin typeface="黑体" pitchFamily="49" charset="-122"/>
            <a:ea typeface="黑体" pitchFamily="49"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2796</TotalTime>
  <Words>4019</Words>
  <Application>Microsoft Office PowerPoint</Application>
  <PresentationFormat>自定义</PresentationFormat>
  <Paragraphs>410</Paragraphs>
  <Slides>30</Slides>
  <Notes>0</Notes>
  <HiddenSlides>0</HiddenSlides>
  <MMClips>0</MMClips>
  <ScaleCrop>false</ScaleCrop>
  <HeadingPairs>
    <vt:vector size="4" baseType="variant">
      <vt:variant>
        <vt:lpstr>主题</vt:lpstr>
      </vt:variant>
      <vt:variant>
        <vt:i4>2</vt:i4>
      </vt:variant>
      <vt:variant>
        <vt:lpstr>幻灯片标题</vt:lpstr>
      </vt:variant>
      <vt:variant>
        <vt:i4>30</vt:i4>
      </vt:variant>
    </vt:vector>
  </HeadingPairs>
  <TitlesOfParts>
    <vt:vector size="32" baseType="lpstr">
      <vt:lpstr>Office 主题</vt:lpstr>
      <vt:lpstr>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陈志磊</dc:creator>
  <cp:lastModifiedBy>think</cp:lastModifiedBy>
  <cp:revision>454</cp:revision>
  <dcterms:created xsi:type="dcterms:W3CDTF">2013-07-01T03:05:36Z</dcterms:created>
  <dcterms:modified xsi:type="dcterms:W3CDTF">2015-05-13T00:02:33Z</dcterms:modified>
</cp:coreProperties>
</file>