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49" r:id="rId2"/>
    <p:sldId id="329" r:id="rId3"/>
    <p:sldId id="328" r:id="rId4"/>
    <p:sldId id="340" r:id="rId5"/>
    <p:sldId id="277" r:id="rId6"/>
    <p:sldId id="367" r:id="rId7"/>
    <p:sldId id="352" r:id="rId8"/>
    <p:sldId id="353" r:id="rId9"/>
    <p:sldId id="399" r:id="rId10"/>
    <p:sldId id="384" r:id="rId11"/>
    <p:sldId id="365" r:id="rId12"/>
    <p:sldId id="366" r:id="rId13"/>
    <p:sldId id="354" r:id="rId14"/>
    <p:sldId id="355" r:id="rId15"/>
    <p:sldId id="356" r:id="rId16"/>
    <p:sldId id="357" r:id="rId17"/>
    <p:sldId id="368" r:id="rId18"/>
    <p:sldId id="358" r:id="rId19"/>
    <p:sldId id="359" r:id="rId20"/>
    <p:sldId id="360" r:id="rId21"/>
    <p:sldId id="362" r:id="rId22"/>
    <p:sldId id="363" r:id="rId23"/>
    <p:sldId id="400" r:id="rId24"/>
    <p:sldId id="364" r:id="rId25"/>
  </p:sldIdLst>
  <p:sldSz cx="9144000" cy="5143500" type="screen16x9"/>
  <p:notesSz cx="6858000" cy="9144000"/>
  <p:defaultTextStyle>
    <a:defPPr>
      <a:defRPr lang="zh-CN"/>
    </a:defPPr>
    <a:lvl1pPr marL="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FBFBF"/>
    <a:srgbClr val="1F8EB9"/>
    <a:srgbClr val="145D7A"/>
    <a:srgbClr val="43CBB3"/>
    <a:srgbClr val="C1DA36"/>
    <a:srgbClr val="50B9CF"/>
    <a:srgbClr val="3E4565"/>
    <a:srgbClr val="EEEEEE"/>
    <a:srgbClr val="E0E0E0"/>
    <a:srgbClr val="3E446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885" autoAdjust="0"/>
  </p:normalViewPr>
  <p:slideViewPr>
    <p:cSldViewPr snapToGrid="0" showGuides="1">
      <p:cViewPr>
        <p:scale>
          <a:sx n="125" d="100"/>
          <a:sy n="125" d="100"/>
        </p:scale>
        <p:origin x="54" y="60"/>
      </p:cViewPr>
      <p:guideLst>
        <p:guide orient="horz" pos="2753"/>
        <p:guide orient="horz" pos="3657"/>
        <p:guide orient="horz" pos="1074"/>
        <p:guide orient="horz" pos="243"/>
        <p:guide orient="horz" pos="4110"/>
        <p:guide orient="horz" pos="2007"/>
        <p:guide orient="horz" pos="2947"/>
        <p:guide pos="437"/>
        <p:guide pos="7197"/>
        <p:guide pos="3809"/>
        <p:guide pos="374"/>
        <p:guide pos="5398"/>
        <p:guide pos="2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3" d="100"/>
        <a:sy n="133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46" y="-78"/>
      </p:cViewPr>
      <p:guideLst>
        <p:guide orient="horz" pos="2868"/>
        <p:guide pos="211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Office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>
        <c:manualLayout>
          <c:layoutTarget val="inner"/>
          <c:xMode val="edge"/>
          <c:yMode val="edge"/>
          <c:x val="1.0487676979548994E-2"/>
          <c:y val="1.1353956277437006E-2"/>
          <c:w val="0.83262763727158307"/>
          <c:h val="0.8350359738505955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explosion val="6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explosion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explosion val="14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explosion val="8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Val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已治理</c:v>
                </c:pt>
                <c:pt idx="1">
                  <c:v>治理中</c:v>
                </c:pt>
                <c:pt idx="2">
                  <c:v>方案设计</c:v>
                </c:pt>
                <c:pt idx="3">
                  <c:v>其他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0.3500000000000002</c:v>
                </c:pt>
                <c:pt idx="1">
                  <c:v>0.28000000000000008</c:v>
                </c:pt>
                <c:pt idx="2">
                  <c:v>0.3500000000000002</c:v>
                </c:pt>
                <c:pt idx="3">
                  <c:v>2.0000000000000011E-2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3901415836392226E-2"/>
          <c:y val="0.86484354457007673"/>
          <c:w val="0.76507603565810289"/>
          <c:h val="0.10202471732842502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>
        <c:manualLayout>
          <c:layoutTarget val="inner"/>
          <c:xMode val="edge"/>
          <c:yMode val="edge"/>
          <c:x val="8.9266737513283734E-2"/>
          <c:y val="5.7466666666666728E-2"/>
          <c:w val="0.89479277364505805"/>
          <c:h val="0.83493333333333342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5000</c:v>
                </c:pt>
              </c:numCache>
            </c:numRef>
          </c:val>
        </c:ser>
        <c:dLbls>
          <c:showVal val="1"/>
        </c:dLbls>
        <c:overlap val="100"/>
        <c:axId val="104977920"/>
        <c:axId val="104979456"/>
      </c:barChart>
      <c:catAx>
        <c:axId val="104977920"/>
        <c:scaling>
          <c:orientation val="minMax"/>
        </c:scaling>
        <c:delete val="1"/>
        <c:axPos val="b"/>
        <c:majorTickMark val="none"/>
        <c:tickLblPos val="none"/>
        <c:crossAx val="104979456"/>
        <c:crosses val="autoZero"/>
        <c:auto val="1"/>
        <c:lblAlgn val="ctr"/>
        <c:lblOffset val="100"/>
      </c:catAx>
      <c:valAx>
        <c:axId val="104979456"/>
        <c:scaling>
          <c:orientation val="minMax"/>
        </c:scaling>
        <c:delete val="1"/>
        <c:axPos val="l"/>
        <c:majorGridlines>
          <c:spPr>
            <a:ln>
              <a:noFill/>
            </a:ln>
            <a:effectLst/>
          </c:spPr>
        </c:majorGridlines>
        <c:numFmt formatCode="General" sourceLinked="1"/>
        <c:majorTickMark val="none"/>
        <c:tickLblPos val="none"/>
        <c:crossAx val="10497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990F4-6EFE-4AF7-95BB-B71F9C3438D3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9D075-4593-4518-B83B-CD010012F7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699EB-6B6F-4303-84E5-698CBBF28AE0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D5E53-1996-4A18-8378-BCF5C8046D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5"/>
          <p:cNvSpPr/>
          <p:nvPr userDrawn="1"/>
        </p:nvSpPr>
        <p:spPr>
          <a:xfrm>
            <a:off x="1" y="0"/>
            <a:ext cx="1445348" cy="51435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3" name="直接连接符 8"/>
          <p:cNvCxnSpPr/>
          <p:nvPr userDrawn="1"/>
        </p:nvCxnSpPr>
        <p:spPr>
          <a:xfrm>
            <a:off x="2254101" y="959805"/>
            <a:ext cx="59861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10"/>
          <p:cNvSpPr/>
          <p:nvPr userDrawn="1"/>
        </p:nvSpPr>
        <p:spPr bwMode="auto">
          <a:xfrm>
            <a:off x="1" y="959806"/>
            <a:ext cx="1445348" cy="620764"/>
          </a:xfrm>
          <a:prstGeom prst="rect">
            <a:avLst/>
          </a:prstGeom>
          <a:solidFill>
            <a:srgbClr val="1F8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6" name="等腰三角形 11"/>
          <p:cNvSpPr/>
          <p:nvPr userDrawn="1"/>
        </p:nvSpPr>
        <p:spPr bwMode="auto">
          <a:xfrm rot="16200000">
            <a:off x="1327338" y="1208498"/>
            <a:ext cx="112639" cy="12338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0" y="2203496"/>
            <a:ext cx="14453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 userDrawn="1"/>
        </p:nvCxnSpPr>
        <p:spPr>
          <a:xfrm>
            <a:off x="0" y="2826421"/>
            <a:ext cx="14453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 userDrawn="1"/>
        </p:nvCxnSpPr>
        <p:spPr>
          <a:xfrm>
            <a:off x="0" y="3449346"/>
            <a:ext cx="14453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 userDrawn="1"/>
        </p:nvCxnSpPr>
        <p:spPr>
          <a:xfrm>
            <a:off x="0" y="1580571"/>
            <a:ext cx="14453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 userDrawn="1"/>
        </p:nvCxnSpPr>
        <p:spPr>
          <a:xfrm>
            <a:off x="0" y="4072270"/>
            <a:ext cx="14453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 userDrawn="1"/>
        </p:nvSpPr>
        <p:spPr>
          <a:xfrm>
            <a:off x="91739" y="1131694"/>
            <a:ext cx="1261872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前阶段工作概述</a:t>
            </a:r>
          </a:p>
        </p:txBody>
      </p:sp>
      <p:sp>
        <p:nvSpPr>
          <p:cNvPr id="49" name="TextBox 48"/>
          <p:cNvSpPr txBox="1"/>
          <p:nvPr userDrawn="1"/>
        </p:nvSpPr>
        <p:spPr>
          <a:xfrm>
            <a:off x="168676" y="1750605"/>
            <a:ext cx="1107996" cy="276999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1200" dirty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完成情况</a:t>
            </a:r>
          </a:p>
        </p:txBody>
      </p:sp>
      <p:sp>
        <p:nvSpPr>
          <p:cNvPr id="51" name="TextBox 50"/>
          <p:cNvSpPr txBox="1"/>
          <p:nvPr userDrawn="1"/>
        </p:nvSpPr>
        <p:spPr>
          <a:xfrm>
            <a:off x="245621" y="2905153"/>
            <a:ext cx="954107" cy="461665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</a:t>
            </a:r>
            <a:r>
              <a:rPr lang="zh-CN" altLang="en-US" sz="1200" dirty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</a:t>
            </a:r>
            <a:r>
              <a:rPr lang="zh-CN" altLang="en-US" sz="1200" dirty="0" smtClean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</a:t>
            </a:r>
            <a:endParaRPr lang="en-US" altLang="zh-CN" sz="1200" dirty="0" smtClean="0">
              <a:solidFill>
                <a:srgbClr val="7575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 smtClean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1200" dirty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原因分析</a:t>
            </a:r>
          </a:p>
        </p:txBody>
      </p:sp>
      <p:sp>
        <p:nvSpPr>
          <p:cNvPr id="52" name="TextBox 51"/>
          <p:cNvSpPr txBox="1"/>
          <p:nvPr userDrawn="1"/>
        </p:nvSpPr>
        <p:spPr>
          <a:xfrm>
            <a:off x="168681" y="3604656"/>
            <a:ext cx="1107985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明年</a:t>
            </a:r>
            <a:r>
              <a:rPr lang="zh-CN" altLang="en-US" dirty="0"/>
              <a:t>工作计划</a:t>
            </a:r>
          </a:p>
        </p:txBody>
      </p:sp>
      <p:sp>
        <p:nvSpPr>
          <p:cNvPr id="20" name="TextBox 42"/>
          <p:cNvSpPr txBox="1"/>
          <p:nvPr userDrawn="1"/>
        </p:nvSpPr>
        <p:spPr>
          <a:xfrm>
            <a:off x="91740" y="2382271"/>
            <a:ext cx="1261873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项目及成绩展示</a:t>
            </a:r>
            <a:endParaRPr lang="zh-CN" altLang="en-US" sz="1200" dirty="0">
              <a:solidFill>
                <a:srgbClr val="7575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任意多边形 20"/>
          <p:cNvSpPr/>
          <p:nvPr userDrawn="1"/>
        </p:nvSpPr>
        <p:spPr>
          <a:xfrm>
            <a:off x="8621258" y="4693687"/>
            <a:ext cx="554640" cy="349952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1F8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15"/>
          <p:cNvSpPr txBox="1"/>
          <p:nvPr userDrawn="1"/>
        </p:nvSpPr>
        <p:spPr>
          <a:xfrm>
            <a:off x="8642486" y="4741714"/>
            <a:ext cx="454433" cy="253897"/>
          </a:xfrm>
          <a:prstGeom prst="rect">
            <a:avLst/>
          </a:prstGeom>
          <a:noFill/>
        </p:spPr>
        <p:txBody>
          <a:bodyPr wrap="square" lIns="68558" tIns="34279" rIns="68558" bIns="34279" rtlCol="0">
            <a:spAutoFit/>
          </a:bodyPr>
          <a:lstStyle/>
          <a:p>
            <a:pPr algn="ctr"/>
            <a:fld id="{2EEF1883-7A0E-4F66-9932-E581691AD397}" type="slidenum">
              <a:rPr lang="zh-CN" altLang="en-US" sz="120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200" dirty="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200" b="0" dirty="0">
              <a:solidFill>
                <a:schemeClr val="bg1">
                  <a:lumMod val="8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5"/>
          <p:cNvSpPr/>
          <p:nvPr userDrawn="1"/>
        </p:nvSpPr>
        <p:spPr>
          <a:xfrm>
            <a:off x="1" y="0"/>
            <a:ext cx="1445348" cy="51435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3" name="直接连接符 8"/>
          <p:cNvCxnSpPr/>
          <p:nvPr userDrawn="1"/>
        </p:nvCxnSpPr>
        <p:spPr>
          <a:xfrm>
            <a:off x="2254101" y="959805"/>
            <a:ext cx="59861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>
            <a:off x="0" y="2204791"/>
            <a:ext cx="14453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 userDrawn="1"/>
        </p:nvCxnSpPr>
        <p:spPr>
          <a:xfrm>
            <a:off x="0" y="2827284"/>
            <a:ext cx="14453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 userDrawn="1"/>
        </p:nvCxnSpPr>
        <p:spPr>
          <a:xfrm>
            <a:off x="0" y="3449777"/>
            <a:ext cx="14453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 userDrawn="1"/>
        </p:nvCxnSpPr>
        <p:spPr>
          <a:xfrm>
            <a:off x="0" y="1582298"/>
            <a:ext cx="14453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 userDrawn="1"/>
        </p:nvCxnSpPr>
        <p:spPr>
          <a:xfrm>
            <a:off x="0" y="4072270"/>
            <a:ext cx="14453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 userDrawn="1"/>
        </p:nvSpPr>
        <p:spPr>
          <a:xfrm>
            <a:off x="245621" y="2905153"/>
            <a:ext cx="954107" cy="461665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</a:t>
            </a:r>
            <a:r>
              <a:rPr lang="zh-CN" altLang="en-US" sz="1200" dirty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</a:t>
            </a:r>
            <a:r>
              <a:rPr lang="zh-CN" altLang="en-US" sz="1200" dirty="0" smtClean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</a:t>
            </a:r>
            <a:endParaRPr lang="en-US" altLang="zh-CN" sz="1200" dirty="0" smtClean="0">
              <a:solidFill>
                <a:srgbClr val="7575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 smtClean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1200" dirty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原因分析</a:t>
            </a:r>
          </a:p>
        </p:txBody>
      </p:sp>
      <p:sp>
        <p:nvSpPr>
          <p:cNvPr id="52" name="TextBox 51"/>
          <p:cNvSpPr txBox="1"/>
          <p:nvPr userDrawn="1"/>
        </p:nvSpPr>
        <p:spPr>
          <a:xfrm>
            <a:off x="168681" y="3604656"/>
            <a:ext cx="1107985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明年</a:t>
            </a:r>
            <a:r>
              <a:rPr lang="zh-CN" altLang="en-US" dirty="0"/>
              <a:t>工作计划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0" y="959805"/>
            <a:ext cx="14453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 userDrawn="1"/>
        </p:nvSpPr>
        <p:spPr>
          <a:xfrm>
            <a:off x="91739" y="1131694"/>
            <a:ext cx="1261872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前阶段工作概述</a:t>
            </a:r>
          </a:p>
        </p:txBody>
      </p:sp>
      <p:sp>
        <p:nvSpPr>
          <p:cNvPr id="22" name="矩形 10"/>
          <p:cNvSpPr/>
          <p:nvPr userDrawn="1"/>
        </p:nvSpPr>
        <p:spPr bwMode="auto">
          <a:xfrm>
            <a:off x="1" y="1584027"/>
            <a:ext cx="1445348" cy="620764"/>
          </a:xfrm>
          <a:prstGeom prst="rect">
            <a:avLst/>
          </a:prstGeom>
          <a:solidFill>
            <a:srgbClr val="1F8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3" name="等腰三角形 11"/>
          <p:cNvSpPr/>
          <p:nvPr userDrawn="1"/>
        </p:nvSpPr>
        <p:spPr bwMode="auto">
          <a:xfrm rot="16200000">
            <a:off x="1327338" y="1832719"/>
            <a:ext cx="112639" cy="12338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TextBox 48"/>
          <p:cNvSpPr txBox="1"/>
          <p:nvPr userDrawn="1"/>
        </p:nvSpPr>
        <p:spPr>
          <a:xfrm>
            <a:off x="168682" y="1750608"/>
            <a:ext cx="1107985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>
            <a:defPPr>
              <a:defRPr lang="zh-CN"/>
            </a:defPPr>
            <a:lvl1pPr lvl="0" algn="ctr">
              <a:defRPr sz="12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工作</a:t>
            </a:r>
            <a:r>
              <a:rPr lang="zh-CN" altLang="en-US" dirty="0"/>
              <a:t>完成情况</a:t>
            </a:r>
          </a:p>
        </p:txBody>
      </p:sp>
      <p:sp>
        <p:nvSpPr>
          <p:cNvPr id="24" name="TextBox 42"/>
          <p:cNvSpPr txBox="1"/>
          <p:nvPr userDrawn="1"/>
        </p:nvSpPr>
        <p:spPr>
          <a:xfrm>
            <a:off x="91740" y="2382271"/>
            <a:ext cx="1261873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项目及成绩展示</a:t>
            </a:r>
            <a:endParaRPr lang="zh-CN" altLang="en-US" sz="1200" dirty="0">
              <a:solidFill>
                <a:srgbClr val="7575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 userDrawn="1"/>
        </p:nvSpPr>
        <p:spPr>
          <a:xfrm>
            <a:off x="8621258" y="4693687"/>
            <a:ext cx="554640" cy="349952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1F8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5"/>
          <p:cNvSpPr txBox="1"/>
          <p:nvPr userDrawn="1"/>
        </p:nvSpPr>
        <p:spPr>
          <a:xfrm>
            <a:off x="8642486" y="4741714"/>
            <a:ext cx="454433" cy="253897"/>
          </a:xfrm>
          <a:prstGeom prst="rect">
            <a:avLst/>
          </a:prstGeom>
          <a:noFill/>
        </p:spPr>
        <p:txBody>
          <a:bodyPr wrap="square" lIns="68558" tIns="34279" rIns="68558" bIns="34279" rtlCol="0">
            <a:spAutoFit/>
          </a:bodyPr>
          <a:lstStyle/>
          <a:p>
            <a:pPr algn="ctr"/>
            <a:fld id="{2EEF1883-7A0E-4F66-9932-E581691AD397}" type="slidenum">
              <a:rPr lang="zh-CN" altLang="en-US" sz="120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200" dirty="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200" b="0" dirty="0">
              <a:solidFill>
                <a:schemeClr val="bg1">
                  <a:lumMod val="8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5"/>
          <p:cNvSpPr/>
          <p:nvPr userDrawn="1"/>
        </p:nvSpPr>
        <p:spPr>
          <a:xfrm>
            <a:off x="1" y="0"/>
            <a:ext cx="1445348" cy="51435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3" name="直接连接符 8"/>
          <p:cNvCxnSpPr/>
          <p:nvPr userDrawn="1"/>
        </p:nvCxnSpPr>
        <p:spPr>
          <a:xfrm>
            <a:off x="2254101" y="959805"/>
            <a:ext cx="59861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>
            <a:off x="0" y="2204791"/>
            <a:ext cx="14453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 userDrawn="1"/>
        </p:nvCxnSpPr>
        <p:spPr>
          <a:xfrm>
            <a:off x="0" y="2827284"/>
            <a:ext cx="14453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 userDrawn="1"/>
        </p:nvCxnSpPr>
        <p:spPr>
          <a:xfrm>
            <a:off x="0" y="3449777"/>
            <a:ext cx="14453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 userDrawn="1"/>
        </p:nvCxnSpPr>
        <p:spPr>
          <a:xfrm>
            <a:off x="0" y="1582298"/>
            <a:ext cx="14453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 userDrawn="1"/>
        </p:nvCxnSpPr>
        <p:spPr>
          <a:xfrm>
            <a:off x="0" y="4072270"/>
            <a:ext cx="14453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 userDrawn="1"/>
        </p:nvSpPr>
        <p:spPr>
          <a:xfrm>
            <a:off x="168676" y="1750605"/>
            <a:ext cx="1107996" cy="276999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1200" dirty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完成情况</a:t>
            </a:r>
          </a:p>
        </p:txBody>
      </p:sp>
      <p:sp>
        <p:nvSpPr>
          <p:cNvPr id="51" name="TextBox 50"/>
          <p:cNvSpPr txBox="1"/>
          <p:nvPr userDrawn="1"/>
        </p:nvSpPr>
        <p:spPr>
          <a:xfrm>
            <a:off x="245621" y="2905153"/>
            <a:ext cx="954107" cy="461665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</a:t>
            </a:r>
            <a:r>
              <a:rPr lang="zh-CN" altLang="en-US" sz="1200" dirty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</a:t>
            </a:r>
            <a:r>
              <a:rPr lang="zh-CN" altLang="en-US" sz="1200" dirty="0" smtClean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</a:t>
            </a:r>
            <a:endParaRPr lang="en-US" altLang="zh-CN" sz="1200" dirty="0" smtClean="0">
              <a:solidFill>
                <a:srgbClr val="7575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 smtClean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1200" dirty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原因分析</a:t>
            </a:r>
          </a:p>
        </p:txBody>
      </p:sp>
      <p:sp>
        <p:nvSpPr>
          <p:cNvPr id="52" name="TextBox 51"/>
          <p:cNvSpPr txBox="1"/>
          <p:nvPr userDrawn="1"/>
        </p:nvSpPr>
        <p:spPr>
          <a:xfrm>
            <a:off x="168681" y="3604656"/>
            <a:ext cx="1107985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明年</a:t>
            </a:r>
            <a:r>
              <a:rPr lang="zh-CN" altLang="en-US" dirty="0"/>
              <a:t>工作计划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0" y="959805"/>
            <a:ext cx="14453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10"/>
          <p:cNvSpPr/>
          <p:nvPr userDrawn="1"/>
        </p:nvSpPr>
        <p:spPr bwMode="auto">
          <a:xfrm>
            <a:off x="1" y="2206520"/>
            <a:ext cx="1445348" cy="620764"/>
          </a:xfrm>
          <a:prstGeom prst="rect">
            <a:avLst/>
          </a:prstGeom>
          <a:solidFill>
            <a:srgbClr val="1F8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6" name="等腰三角形 11"/>
          <p:cNvSpPr/>
          <p:nvPr userDrawn="1"/>
        </p:nvSpPr>
        <p:spPr bwMode="auto">
          <a:xfrm rot="16200000">
            <a:off x="1327338" y="2455212"/>
            <a:ext cx="112639" cy="12338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TextBox 47"/>
          <p:cNvSpPr txBox="1"/>
          <p:nvPr userDrawn="1"/>
        </p:nvSpPr>
        <p:spPr>
          <a:xfrm>
            <a:off x="91739" y="1131694"/>
            <a:ext cx="1261872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前阶段工作概述</a:t>
            </a:r>
          </a:p>
        </p:txBody>
      </p:sp>
      <p:sp>
        <p:nvSpPr>
          <p:cNvPr id="22" name="TextBox 42"/>
          <p:cNvSpPr txBox="1"/>
          <p:nvPr userDrawn="1"/>
        </p:nvSpPr>
        <p:spPr>
          <a:xfrm>
            <a:off x="91740" y="2382271"/>
            <a:ext cx="1261873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项目及成绩展示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 userDrawn="1"/>
        </p:nvSpPr>
        <p:spPr>
          <a:xfrm>
            <a:off x="8621258" y="4693687"/>
            <a:ext cx="554640" cy="349952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1F8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5"/>
          <p:cNvSpPr txBox="1"/>
          <p:nvPr userDrawn="1"/>
        </p:nvSpPr>
        <p:spPr>
          <a:xfrm>
            <a:off x="8642486" y="4741714"/>
            <a:ext cx="454433" cy="253897"/>
          </a:xfrm>
          <a:prstGeom prst="rect">
            <a:avLst/>
          </a:prstGeom>
          <a:noFill/>
        </p:spPr>
        <p:txBody>
          <a:bodyPr wrap="square" lIns="68558" tIns="34279" rIns="68558" bIns="34279" rtlCol="0">
            <a:spAutoFit/>
          </a:bodyPr>
          <a:lstStyle/>
          <a:p>
            <a:pPr algn="ctr"/>
            <a:fld id="{2EEF1883-7A0E-4F66-9932-E581691AD397}" type="slidenum">
              <a:rPr lang="zh-CN" altLang="en-US" sz="120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200" dirty="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200" b="0" dirty="0">
              <a:solidFill>
                <a:schemeClr val="bg1">
                  <a:lumMod val="8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5"/>
          <p:cNvSpPr/>
          <p:nvPr userDrawn="1"/>
        </p:nvSpPr>
        <p:spPr>
          <a:xfrm>
            <a:off x="1" y="0"/>
            <a:ext cx="1445348" cy="51435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3" name="直接连接符 8"/>
          <p:cNvCxnSpPr/>
          <p:nvPr userDrawn="1"/>
        </p:nvCxnSpPr>
        <p:spPr>
          <a:xfrm>
            <a:off x="2254101" y="959805"/>
            <a:ext cx="59861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>
            <a:off x="0" y="2204791"/>
            <a:ext cx="14453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 userDrawn="1"/>
        </p:nvCxnSpPr>
        <p:spPr>
          <a:xfrm>
            <a:off x="0" y="2827284"/>
            <a:ext cx="14453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 userDrawn="1"/>
        </p:nvCxnSpPr>
        <p:spPr>
          <a:xfrm>
            <a:off x="0" y="3449777"/>
            <a:ext cx="14453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 userDrawn="1"/>
        </p:nvCxnSpPr>
        <p:spPr>
          <a:xfrm>
            <a:off x="0" y="1582298"/>
            <a:ext cx="14453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 userDrawn="1"/>
        </p:nvCxnSpPr>
        <p:spPr>
          <a:xfrm>
            <a:off x="0" y="4072270"/>
            <a:ext cx="14453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 userDrawn="1"/>
        </p:nvSpPr>
        <p:spPr>
          <a:xfrm>
            <a:off x="168676" y="1750605"/>
            <a:ext cx="1107996" cy="276999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1200" dirty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完成情况</a:t>
            </a:r>
          </a:p>
        </p:txBody>
      </p:sp>
      <p:sp>
        <p:nvSpPr>
          <p:cNvPr id="52" name="TextBox 51"/>
          <p:cNvSpPr txBox="1"/>
          <p:nvPr userDrawn="1"/>
        </p:nvSpPr>
        <p:spPr>
          <a:xfrm>
            <a:off x="168681" y="3604656"/>
            <a:ext cx="1107985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明年</a:t>
            </a:r>
            <a:r>
              <a:rPr lang="zh-CN" altLang="en-US" dirty="0"/>
              <a:t>工作计划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0" y="959805"/>
            <a:ext cx="14453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10"/>
          <p:cNvSpPr/>
          <p:nvPr userDrawn="1"/>
        </p:nvSpPr>
        <p:spPr bwMode="auto">
          <a:xfrm>
            <a:off x="1" y="2829013"/>
            <a:ext cx="1445348" cy="620764"/>
          </a:xfrm>
          <a:prstGeom prst="rect">
            <a:avLst/>
          </a:prstGeom>
          <a:solidFill>
            <a:srgbClr val="1F8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6" name="等腰三角形 11"/>
          <p:cNvSpPr/>
          <p:nvPr userDrawn="1"/>
        </p:nvSpPr>
        <p:spPr bwMode="auto">
          <a:xfrm rot="16200000">
            <a:off x="1327338" y="3077705"/>
            <a:ext cx="112639" cy="12338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TextBox 47"/>
          <p:cNvSpPr txBox="1"/>
          <p:nvPr userDrawn="1"/>
        </p:nvSpPr>
        <p:spPr>
          <a:xfrm>
            <a:off x="91739" y="1131694"/>
            <a:ext cx="1261872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前阶段工作概述</a:t>
            </a:r>
          </a:p>
        </p:txBody>
      </p:sp>
      <p:sp>
        <p:nvSpPr>
          <p:cNvPr id="51" name="TextBox 50"/>
          <p:cNvSpPr txBox="1"/>
          <p:nvPr userDrawn="1"/>
        </p:nvSpPr>
        <p:spPr>
          <a:xfrm>
            <a:off x="245626" y="2905156"/>
            <a:ext cx="954096" cy="461659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>
            <a:defPPr>
              <a:defRPr lang="zh-CN"/>
            </a:defPPr>
            <a:lvl1pPr lvl="0" algn="ctr">
              <a:defRPr sz="12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不足</a:t>
            </a:r>
            <a:r>
              <a:rPr lang="zh-CN" altLang="en-US" dirty="0"/>
              <a:t>之</a:t>
            </a:r>
            <a:r>
              <a:rPr lang="zh-CN" altLang="en-US" dirty="0" smtClean="0"/>
              <a:t>处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及</a:t>
            </a:r>
            <a:r>
              <a:rPr lang="zh-CN" altLang="en-US" dirty="0"/>
              <a:t>原因分析</a:t>
            </a:r>
          </a:p>
        </p:txBody>
      </p:sp>
      <p:sp>
        <p:nvSpPr>
          <p:cNvPr id="22" name="TextBox 42"/>
          <p:cNvSpPr txBox="1"/>
          <p:nvPr userDrawn="1"/>
        </p:nvSpPr>
        <p:spPr>
          <a:xfrm>
            <a:off x="91740" y="2382271"/>
            <a:ext cx="1261873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项目及成绩展示</a:t>
            </a:r>
            <a:endParaRPr lang="zh-CN" altLang="en-US" sz="1200" dirty="0">
              <a:solidFill>
                <a:srgbClr val="7575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 userDrawn="1"/>
        </p:nvSpPr>
        <p:spPr>
          <a:xfrm>
            <a:off x="8621258" y="4693687"/>
            <a:ext cx="554640" cy="349952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1F8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5"/>
          <p:cNvSpPr txBox="1"/>
          <p:nvPr userDrawn="1"/>
        </p:nvSpPr>
        <p:spPr>
          <a:xfrm>
            <a:off x="8642486" y="4741714"/>
            <a:ext cx="454433" cy="253897"/>
          </a:xfrm>
          <a:prstGeom prst="rect">
            <a:avLst/>
          </a:prstGeom>
          <a:noFill/>
        </p:spPr>
        <p:txBody>
          <a:bodyPr wrap="square" lIns="68558" tIns="34279" rIns="68558" bIns="34279" rtlCol="0">
            <a:spAutoFit/>
          </a:bodyPr>
          <a:lstStyle/>
          <a:p>
            <a:pPr algn="ctr"/>
            <a:fld id="{2EEF1883-7A0E-4F66-9932-E581691AD397}" type="slidenum">
              <a:rPr lang="zh-CN" altLang="en-US" sz="120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200" dirty="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200" b="0" dirty="0">
              <a:solidFill>
                <a:schemeClr val="bg1">
                  <a:lumMod val="8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5"/>
          <p:cNvSpPr/>
          <p:nvPr userDrawn="1"/>
        </p:nvSpPr>
        <p:spPr>
          <a:xfrm>
            <a:off x="1" y="0"/>
            <a:ext cx="1445348" cy="514350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3" name="直接连接符 8"/>
          <p:cNvCxnSpPr/>
          <p:nvPr userDrawn="1"/>
        </p:nvCxnSpPr>
        <p:spPr>
          <a:xfrm>
            <a:off x="2254101" y="959805"/>
            <a:ext cx="59861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>
            <a:off x="0" y="2204791"/>
            <a:ext cx="14453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 userDrawn="1"/>
        </p:nvCxnSpPr>
        <p:spPr>
          <a:xfrm>
            <a:off x="0" y="2827284"/>
            <a:ext cx="14453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 userDrawn="1"/>
        </p:nvCxnSpPr>
        <p:spPr>
          <a:xfrm>
            <a:off x="0" y="3449777"/>
            <a:ext cx="14453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 userDrawn="1"/>
        </p:nvCxnSpPr>
        <p:spPr>
          <a:xfrm>
            <a:off x="0" y="1582298"/>
            <a:ext cx="14453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 userDrawn="1"/>
        </p:nvCxnSpPr>
        <p:spPr>
          <a:xfrm>
            <a:off x="0" y="4072270"/>
            <a:ext cx="14453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 userDrawn="1"/>
        </p:nvSpPr>
        <p:spPr>
          <a:xfrm>
            <a:off x="168676" y="1750605"/>
            <a:ext cx="1107996" cy="276999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1200" dirty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完成情况</a:t>
            </a:r>
          </a:p>
        </p:txBody>
      </p:sp>
      <p:sp>
        <p:nvSpPr>
          <p:cNvPr id="51" name="TextBox 50"/>
          <p:cNvSpPr txBox="1"/>
          <p:nvPr userDrawn="1"/>
        </p:nvSpPr>
        <p:spPr>
          <a:xfrm>
            <a:off x="245621" y="2905153"/>
            <a:ext cx="954107" cy="461665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</a:t>
            </a:r>
            <a:r>
              <a:rPr lang="zh-CN" altLang="en-US" sz="1200" dirty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</a:t>
            </a:r>
            <a:r>
              <a:rPr lang="zh-CN" altLang="en-US" sz="1200" dirty="0" smtClean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</a:t>
            </a:r>
            <a:endParaRPr lang="en-US" altLang="zh-CN" sz="1200" dirty="0" smtClean="0">
              <a:solidFill>
                <a:srgbClr val="7575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 smtClean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1200" dirty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原因分析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0" y="959805"/>
            <a:ext cx="144534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10"/>
          <p:cNvSpPr/>
          <p:nvPr userDrawn="1"/>
        </p:nvSpPr>
        <p:spPr bwMode="auto">
          <a:xfrm>
            <a:off x="1" y="3449777"/>
            <a:ext cx="1445348" cy="620764"/>
          </a:xfrm>
          <a:prstGeom prst="rect">
            <a:avLst/>
          </a:prstGeom>
          <a:solidFill>
            <a:srgbClr val="1F8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6" name="等腰三角形 11"/>
          <p:cNvSpPr/>
          <p:nvPr userDrawn="1"/>
        </p:nvSpPr>
        <p:spPr bwMode="auto">
          <a:xfrm rot="16200000">
            <a:off x="1327338" y="3698469"/>
            <a:ext cx="112639" cy="12338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TextBox 47"/>
          <p:cNvSpPr txBox="1"/>
          <p:nvPr userDrawn="1"/>
        </p:nvSpPr>
        <p:spPr>
          <a:xfrm>
            <a:off x="91739" y="1131694"/>
            <a:ext cx="1261872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前阶段工作概述</a:t>
            </a:r>
          </a:p>
        </p:txBody>
      </p:sp>
      <p:sp>
        <p:nvSpPr>
          <p:cNvPr id="52" name="TextBox 51"/>
          <p:cNvSpPr txBox="1"/>
          <p:nvPr userDrawn="1"/>
        </p:nvSpPr>
        <p:spPr>
          <a:xfrm>
            <a:off x="168681" y="3604656"/>
            <a:ext cx="1107985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>
            <a:defPPr>
              <a:defRPr lang="zh-CN"/>
            </a:defPPr>
            <a:lvl1pPr lvl="0" algn="ctr">
              <a:defRPr sz="12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明年</a:t>
            </a:r>
            <a:r>
              <a:rPr lang="zh-CN" altLang="en-US" dirty="0"/>
              <a:t>工作计划</a:t>
            </a:r>
          </a:p>
        </p:txBody>
      </p:sp>
      <p:sp>
        <p:nvSpPr>
          <p:cNvPr id="22" name="TextBox 42"/>
          <p:cNvSpPr txBox="1"/>
          <p:nvPr userDrawn="1"/>
        </p:nvSpPr>
        <p:spPr>
          <a:xfrm>
            <a:off x="91740" y="2382271"/>
            <a:ext cx="1261873" cy="276993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/>
          <a:p>
            <a:pPr algn="ctr"/>
            <a:r>
              <a:rPr lang="zh-CN" altLang="en-US" sz="1200" dirty="0" smtClean="0">
                <a:solidFill>
                  <a:srgbClr val="7575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项目及成绩展示</a:t>
            </a:r>
            <a:endParaRPr lang="zh-CN" altLang="en-US" sz="1200" dirty="0">
              <a:solidFill>
                <a:srgbClr val="7575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任意多边形 22"/>
          <p:cNvSpPr/>
          <p:nvPr userDrawn="1"/>
        </p:nvSpPr>
        <p:spPr>
          <a:xfrm>
            <a:off x="8621258" y="4693687"/>
            <a:ext cx="554640" cy="349952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1F8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5"/>
          <p:cNvSpPr txBox="1"/>
          <p:nvPr userDrawn="1"/>
        </p:nvSpPr>
        <p:spPr>
          <a:xfrm>
            <a:off x="8642486" y="4741714"/>
            <a:ext cx="454433" cy="253897"/>
          </a:xfrm>
          <a:prstGeom prst="rect">
            <a:avLst/>
          </a:prstGeom>
          <a:noFill/>
        </p:spPr>
        <p:txBody>
          <a:bodyPr wrap="square" lIns="68558" tIns="34279" rIns="68558" bIns="34279" rtlCol="0">
            <a:spAutoFit/>
          </a:bodyPr>
          <a:lstStyle/>
          <a:p>
            <a:pPr algn="ctr"/>
            <a:fld id="{2EEF1883-7A0E-4F66-9932-E581691AD397}" type="slidenum">
              <a:rPr lang="zh-CN" altLang="en-US" sz="120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200" dirty="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200" b="0" dirty="0">
              <a:solidFill>
                <a:schemeClr val="bg1">
                  <a:lumMod val="8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lizzy\PPT-by lizzy\自制PNG\白色多边形背景-2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V="1">
            <a:off x="0" y="-3"/>
            <a:ext cx="9144000" cy="51435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4DA96E64-783D-463C-BA44-F5AF67B46485}" type="datetimeFigureOut">
              <a:rPr lang="zh-CN" altLang="en-US" smtClean="0"/>
              <a:pPr/>
              <a:t>2017/7/6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A8C676CA-DACA-4216-AE75-62203F8377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=""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5143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8572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2001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15430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18859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37"/>
          <p:cNvSpPr>
            <a:spLocks noChangeArrowheads="1"/>
          </p:cNvSpPr>
          <p:nvPr/>
        </p:nvSpPr>
        <p:spPr bwMode="auto">
          <a:xfrm>
            <a:off x="1590806" y="2611676"/>
            <a:ext cx="6100527" cy="69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405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兴蓉环境的未来发展之路</a:t>
            </a:r>
            <a:endParaRPr lang="zh-CN" altLang="en-US" sz="405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319601" y="937847"/>
            <a:ext cx="2818131" cy="1311950"/>
            <a:chOff x="491320" y="3836071"/>
            <a:chExt cx="3757508" cy="1749267"/>
          </a:xfrm>
        </p:grpSpPr>
        <p:sp>
          <p:nvSpPr>
            <p:cNvPr id="39" name="矩形 38"/>
            <p:cNvSpPr/>
            <p:nvPr/>
          </p:nvSpPr>
          <p:spPr>
            <a:xfrm>
              <a:off x="491320" y="3836073"/>
              <a:ext cx="3311889" cy="17492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/>
            </a:p>
          </p:txBody>
        </p:sp>
        <p:sp>
          <p:nvSpPr>
            <p:cNvPr id="40" name="直角三角形 39"/>
            <p:cNvSpPr/>
            <p:nvPr/>
          </p:nvSpPr>
          <p:spPr>
            <a:xfrm flipV="1">
              <a:off x="3803210" y="3836071"/>
              <a:ext cx="445618" cy="607449"/>
            </a:xfrm>
            <a:prstGeom prst="rtTriangle">
              <a:avLst/>
            </a:prstGeom>
            <a:gradFill>
              <a:gsLst>
                <a:gs pos="1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/>
            </a:p>
          </p:txBody>
        </p:sp>
      </p:grpSp>
      <p:sp>
        <p:nvSpPr>
          <p:cNvPr id="41" name="TextBox 58"/>
          <p:cNvSpPr txBox="1"/>
          <p:nvPr/>
        </p:nvSpPr>
        <p:spPr>
          <a:xfrm>
            <a:off x="3436509" y="865380"/>
            <a:ext cx="22733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000" dirty="0" smtClean="0">
                <a:solidFill>
                  <a:srgbClr val="1F8EB9"/>
                </a:solidFill>
                <a:latin typeface="Impact" panose="020B0806030902050204" pitchFamily="34" charset="0"/>
              </a:rPr>
              <a:t>2017</a:t>
            </a:r>
            <a:endParaRPr lang="zh-CN" altLang="en-US" sz="9000" dirty="0">
              <a:solidFill>
                <a:srgbClr val="1F8EB9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4376571" y="386568"/>
            <a:ext cx="1253490" cy="40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改革机遇</a:t>
            </a:r>
            <a:endParaRPr lang="zh-CN" altLang="en-US" sz="2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" name="组合 13"/>
          <p:cNvGrpSpPr/>
          <p:nvPr/>
        </p:nvGrpSpPr>
        <p:grpSpPr>
          <a:xfrm>
            <a:off x="3977697" y="427662"/>
            <a:ext cx="197506" cy="296260"/>
            <a:chOff x="5284519" y="1508166"/>
            <a:chExt cx="213756" cy="42751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32"/>
          <p:cNvSpPr/>
          <p:nvPr/>
        </p:nvSpPr>
        <p:spPr>
          <a:xfrm>
            <a:off x="-7620" y="0"/>
            <a:ext cx="1421704" cy="51435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7619" y="1114817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zh-CN" altLang="en-US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-7620" y="1704271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公司的优势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-5531" y="3496850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发展路径</a:t>
            </a:r>
            <a:endParaRPr lang="zh-CN" altLang="en-US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-7620" y="2905309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总体发展思路与战略定位</a:t>
            </a:r>
            <a:endParaRPr lang="zh-CN" altLang="en-US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-7620" y="2304789"/>
            <a:ext cx="1421704" cy="594986"/>
          </a:xfrm>
          <a:prstGeom prst="rect">
            <a:avLst/>
          </a:prstGeom>
          <a:solidFill>
            <a:srgbClr val="1F8EB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面临的机遇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7"/>
          <p:cNvSpPr txBox="1"/>
          <p:nvPr/>
        </p:nvSpPr>
        <p:spPr>
          <a:xfrm>
            <a:off x="5868883" y="602025"/>
            <a:ext cx="2490257" cy="238521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endParaRPr lang="zh-CN" altLang="en-US" sz="11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C:\Users\weiyp\Desktop\公司LOGO\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6315" y="4688840"/>
            <a:ext cx="478790" cy="440690"/>
          </a:xfrm>
          <a:prstGeom prst="rect">
            <a:avLst/>
          </a:prstGeom>
          <a:noFill/>
        </p:spPr>
      </p:pic>
      <p:grpSp>
        <p:nvGrpSpPr>
          <p:cNvPr id="9" name="组合 54"/>
          <p:cNvGrpSpPr/>
          <p:nvPr/>
        </p:nvGrpSpPr>
        <p:grpSpPr>
          <a:xfrm>
            <a:off x="4083685" y="1172845"/>
            <a:ext cx="2002155" cy="861695"/>
            <a:chOff x="1676400" y="2235200"/>
            <a:chExt cx="533400" cy="533400"/>
          </a:xfrm>
          <a:solidFill>
            <a:schemeClr val="accent2"/>
          </a:solidFill>
        </p:grpSpPr>
        <p:sp>
          <p:nvSpPr>
            <p:cNvPr id="10" name="椭圆 9"/>
            <p:cNvSpPr/>
            <p:nvPr/>
          </p:nvSpPr>
          <p:spPr>
            <a:xfrm>
              <a:off x="1676400" y="2235200"/>
              <a:ext cx="533400" cy="533400"/>
            </a:xfrm>
            <a:prstGeom prst="ellipse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681296" y="2391559"/>
              <a:ext cx="511252" cy="2087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国资国企业改革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2281780" y="2375033"/>
            <a:ext cx="847090" cy="282575"/>
          </a:xfrm>
          <a:prstGeom prst="rect">
            <a:avLst/>
          </a:prstGeom>
          <a:solidFill>
            <a:schemeClr val="accent1"/>
          </a:solidFill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资本经营</a:t>
            </a: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1950719" y="2696736"/>
            <a:ext cx="1495425" cy="78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强化资本管理为核心的体制机制转变，提升国有企业自主经营能力，提升企业决策效率。</a:t>
            </a:r>
          </a:p>
        </p:txBody>
      </p:sp>
      <p:sp>
        <p:nvSpPr>
          <p:cNvPr id="20" name="矩形 19"/>
          <p:cNvSpPr/>
          <p:nvPr/>
        </p:nvSpPr>
        <p:spPr>
          <a:xfrm>
            <a:off x="4586830" y="2335028"/>
            <a:ext cx="847090" cy="282575"/>
          </a:xfrm>
          <a:prstGeom prst="rect">
            <a:avLst/>
          </a:prstGeom>
          <a:solidFill>
            <a:schemeClr val="accent1"/>
          </a:solidFill>
        </p:spPr>
        <p:txBody>
          <a:bodyPr wrap="none" lIns="68573" tIns="34287" rIns="68573" bIns="34287">
            <a:spAutoFit/>
          </a:bodyPr>
          <a:lstStyle/>
          <a:p>
            <a:pPr lvl="0"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激励机制</a:t>
            </a: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4255769" y="2656731"/>
            <a:ext cx="1495425" cy="96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探索完善国有企业薪酬分配体系和市场化激励机制，实话流动和市场化评价，增加经营者压力，激发经营者热情。</a:t>
            </a:r>
          </a:p>
        </p:txBody>
      </p:sp>
      <p:sp>
        <p:nvSpPr>
          <p:cNvPr id="24" name="矩形 23"/>
          <p:cNvSpPr/>
          <p:nvPr/>
        </p:nvSpPr>
        <p:spPr>
          <a:xfrm>
            <a:off x="6697570" y="2293118"/>
            <a:ext cx="847090" cy="282575"/>
          </a:xfrm>
          <a:prstGeom prst="rect">
            <a:avLst/>
          </a:prstGeom>
          <a:solidFill>
            <a:schemeClr val="accent1"/>
          </a:solidFill>
        </p:spPr>
        <p:txBody>
          <a:bodyPr wrap="none" lIns="68573" tIns="34287" rIns="68573" bIns="34287">
            <a:spAutoFit/>
          </a:bodyPr>
          <a:lstStyle/>
          <a:p>
            <a:pPr lvl="0"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优化整合</a:t>
            </a: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6366509" y="2614821"/>
            <a:ext cx="1495425" cy="78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培育五大领域核心企业，逐步进行横向和纵向一体化发展，进一步优化布局提高竞争力。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E:\lizzy\PPT-by lizzy\自制PNG\白色多边形背景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5297"/>
          <a:stretch>
            <a:fillRect/>
          </a:stretch>
        </p:blipFill>
        <p:spPr bwMode="auto">
          <a:xfrm flipV="1">
            <a:off x="0" y="2872311"/>
            <a:ext cx="9144000" cy="2299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5"/>
          <p:cNvSpPr txBox="1"/>
          <p:nvPr/>
        </p:nvSpPr>
        <p:spPr>
          <a:xfrm>
            <a:off x="1067444" y="3024692"/>
            <a:ext cx="1980017" cy="523214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公司的优势</a:t>
            </a:r>
            <a:endParaRPr lang="zh-CN" altLang="en-US" dirty="0"/>
          </a:p>
        </p:txBody>
      </p:sp>
      <p:sp>
        <p:nvSpPr>
          <p:cNvPr id="16" name="TextBox 18"/>
          <p:cNvSpPr txBox="1"/>
          <p:nvPr/>
        </p:nvSpPr>
        <p:spPr>
          <a:xfrm>
            <a:off x="316267" y="2363352"/>
            <a:ext cx="2974864" cy="461661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PART  02</a:t>
            </a:r>
            <a:endParaRPr lang="zh-CN" altLang="en-US" sz="2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grpSp>
        <p:nvGrpSpPr>
          <p:cNvPr id="2" name="组合 45"/>
          <p:cNvGrpSpPr/>
          <p:nvPr/>
        </p:nvGrpSpPr>
        <p:grpSpPr>
          <a:xfrm>
            <a:off x="1181745" y="1095360"/>
            <a:ext cx="1206000" cy="1206000"/>
            <a:chOff x="6501056" y="2921024"/>
            <a:chExt cx="696763" cy="696763"/>
          </a:xfrm>
        </p:grpSpPr>
        <p:sp>
          <p:nvSpPr>
            <p:cNvPr id="47" name="矩形 46"/>
            <p:cNvSpPr/>
            <p:nvPr/>
          </p:nvSpPr>
          <p:spPr>
            <a:xfrm>
              <a:off x="6501056" y="2921024"/>
              <a:ext cx="696763" cy="6967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/>
            </a:p>
          </p:txBody>
        </p:sp>
        <p:grpSp>
          <p:nvGrpSpPr>
            <p:cNvPr id="3" name="组合 47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49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1F8E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70"/>
              </a:p>
            </p:txBody>
          </p:sp>
          <p:sp>
            <p:nvSpPr>
              <p:cNvPr id="50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1F8E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70"/>
              </a:p>
            </p:txBody>
          </p:sp>
          <p:sp>
            <p:nvSpPr>
              <p:cNvPr id="51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1F8E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70"/>
              </a:p>
            </p:txBody>
          </p:sp>
        </p:grpSp>
      </p:grpSp>
      <p:pic>
        <p:nvPicPr>
          <p:cNvPr id="18" name="Picture 2" descr="C:\Users\weiyp\Desktop\公司LOGO\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6315" y="4688840"/>
            <a:ext cx="478790" cy="4406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495444" y="3859942"/>
            <a:ext cx="1909538" cy="300076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r>
              <a:rPr lang="zh-CN" alt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西部领先的规模优势</a:t>
            </a:r>
            <a:endParaRPr lang="zh-CN" altLang="en-US" sz="1500" b="1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72198" y="3783364"/>
            <a:ext cx="490918" cy="438581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r>
              <a:rPr lang="en-US" altLang="zh-CN" sz="36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6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95444" y="1382628"/>
            <a:ext cx="2156196" cy="300076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r>
              <a:rPr lang="zh-CN" alt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对外融资优势</a:t>
            </a:r>
            <a:endParaRPr lang="zh-CN" altLang="en-US" sz="1500" b="1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72198" y="1306050"/>
            <a:ext cx="490918" cy="438581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r>
              <a:rPr lang="en-US" altLang="zh-CN" sz="36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6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85918" y="3859942"/>
            <a:ext cx="2072317" cy="300076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pPr algn="r"/>
            <a:r>
              <a:rPr lang="zh-CN" alt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良好的品牌影响力优势</a:t>
            </a:r>
            <a:endParaRPr lang="zh-CN" altLang="en-US" sz="1500" b="1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22791" y="3779254"/>
            <a:ext cx="490918" cy="438581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pPr algn="r"/>
            <a:r>
              <a:rPr lang="en-US" altLang="zh-CN" sz="36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6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928794" y="1382628"/>
            <a:ext cx="1996114" cy="300076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pPr algn="r"/>
            <a:r>
              <a:rPr lang="zh-CN" alt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行业领先的运营优势</a:t>
            </a:r>
            <a:endParaRPr lang="zh-CN" altLang="en-US" sz="1500" b="1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879940" y="1301940"/>
            <a:ext cx="490918" cy="438581"/>
          </a:xfrm>
          <a:prstGeom prst="rect">
            <a:avLst/>
          </a:prstGeom>
          <a:noFill/>
        </p:spPr>
        <p:txBody>
          <a:bodyPr wrap="square" lIns="68576" tIns="34287" rIns="68576" bIns="34287" rtlCol="0">
            <a:spAutoFit/>
          </a:bodyPr>
          <a:lstStyle/>
          <a:p>
            <a:pPr algn="r"/>
            <a:r>
              <a:rPr lang="en-US" altLang="zh-CN" sz="3600" baseline="-3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36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泪滴形 2"/>
          <p:cNvSpPr/>
          <p:nvPr/>
        </p:nvSpPr>
        <p:spPr>
          <a:xfrm rot="8100000">
            <a:off x="4489202" y="1132570"/>
            <a:ext cx="1423403" cy="1423402"/>
          </a:xfrm>
          <a:prstGeom prst="teardrop">
            <a:avLst/>
          </a:prstGeom>
          <a:solidFill>
            <a:srgbClr val="1F8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泪滴形 3"/>
          <p:cNvSpPr/>
          <p:nvPr/>
        </p:nvSpPr>
        <p:spPr>
          <a:xfrm rot="13500000" flipV="1">
            <a:off x="4489202" y="3261409"/>
            <a:ext cx="1423403" cy="1423403"/>
          </a:xfrm>
          <a:prstGeom prst="teardrop">
            <a:avLst/>
          </a:prstGeom>
          <a:solidFill>
            <a:srgbClr val="50B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泪滴形 4"/>
          <p:cNvSpPr/>
          <p:nvPr/>
        </p:nvSpPr>
        <p:spPr>
          <a:xfrm rot="8100000" flipV="1">
            <a:off x="5676674" y="2231099"/>
            <a:ext cx="1423403" cy="1423403"/>
          </a:xfrm>
          <a:prstGeom prst="teardrop">
            <a:avLst/>
          </a:prstGeom>
          <a:solidFill>
            <a:srgbClr val="43C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泪滴形 5"/>
          <p:cNvSpPr/>
          <p:nvPr/>
        </p:nvSpPr>
        <p:spPr>
          <a:xfrm rot="13500000" flipH="1" flipV="1">
            <a:off x="3301731" y="2231099"/>
            <a:ext cx="1423403" cy="1423403"/>
          </a:xfrm>
          <a:prstGeom prst="teardrop">
            <a:avLst/>
          </a:prstGeom>
          <a:solidFill>
            <a:srgbClr val="C1D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500430" y="2500312"/>
            <a:ext cx="1061815" cy="346243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品牌优势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3428992" y="2856788"/>
            <a:ext cx="1214446" cy="42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 smtClean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荣获多项荣誉，取得了良好品牌影响力</a:t>
            </a:r>
            <a:endParaRPr lang="zh-CN" altLang="en-US" sz="900" dirty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796201" y="2544912"/>
            <a:ext cx="1061815" cy="346243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r"/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融资优势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5429256" y="2857502"/>
            <a:ext cx="1571636" cy="42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 smtClean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唯一一家主板上市企业</a:t>
            </a:r>
            <a:endParaRPr lang="en-US" altLang="zh-CN" sz="900" dirty="0" smtClean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 smtClean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获得</a:t>
            </a:r>
            <a:r>
              <a:rPr lang="en-US" altLang="zh-CN" sz="900" dirty="0" smtClean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AAA</a:t>
            </a:r>
            <a:r>
              <a:rPr lang="zh-CN" altLang="en-US" sz="900" dirty="0" smtClean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级主体信用评级</a:t>
            </a:r>
            <a:endParaRPr lang="en-US" altLang="zh-CN" sz="900" dirty="0" smtClean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643438" y="1357304"/>
            <a:ext cx="1061815" cy="346243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运营优势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4643438" y="1714494"/>
            <a:ext cx="1143008" cy="60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900" dirty="0" smtClean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70</a:t>
            </a:r>
            <a:r>
              <a:rPr lang="zh-CN" altLang="en-US" sz="900" dirty="0" smtClean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年供水经验</a:t>
            </a:r>
            <a:endParaRPr lang="en-US" altLang="zh-CN" sz="900" dirty="0" smtClean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900" dirty="0" smtClean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30</a:t>
            </a:r>
            <a:r>
              <a:rPr lang="zh-CN" altLang="en-US" sz="900" dirty="0" smtClean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年污水处理经验</a:t>
            </a:r>
            <a:endParaRPr lang="en-US" altLang="zh-CN" sz="900" dirty="0" smtClean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 smtClean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技术、系统、监控</a:t>
            </a:r>
            <a:endParaRPr lang="zh-CN" altLang="en-US" sz="900" dirty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643438" y="3500444"/>
            <a:ext cx="1061815" cy="346243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规模优势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47"/>
          <p:cNvSpPr>
            <a:spLocks noChangeArrowheads="1"/>
          </p:cNvSpPr>
          <p:nvPr/>
        </p:nvSpPr>
        <p:spPr bwMode="auto">
          <a:xfrm>
            <a:off x="4661669" y="3819742"/>
            <a:ext cx="1091424" cy="60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 smtClean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在供水、排水、垃圾发电等多个领域均拥有特许经营权</a:t>
            </a:r>
            <a:endParaRPr lang="zh-CN" altLang="en-US" sz="900" dirty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4" name="矩形 3"/>
          <p:cNvSpPr>
            <a:spLocks noChangeArrowheads="1"/>
          </p:cNvSpPr>
          <p:nvPr/>
        </p:nvSpPr>
        <p:spPr bwMode="auto">
          <a:xfrm>
            <a:off x="4470808" y="386568"/>
            <a:ext cx="1557143" cy="40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公司的优势</a:t>
            </a:r>
            <a:endParaRPr lang="zh-CN" altLang="en-US" sz="2200" b="1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" name="组合 45"/>
          <p:cNvGrpSpPr/>
          <p:nvPr/>
        </p:nvGrpSpPr>
        <p:grpSpPr>
          <a:xfrm>
            <a:off x="4071934" y="427662"/>
            <a:ext cx="197506" cy="296260"/>
            <a:chOff x="5284519" y="1508166"/>
            <a:chExt cx="213756" cy="427512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-7620" y="0"/>
            <a:ext cx="1421704" cy="51435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-7619" y="1114817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zh-CN" altLang="en-US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-7620" y="1704271"/>
            <a:ext cx="1421704" cy="594986"/>
          </a:xfrm>
          <a:prstGeom prst="rect">
            <a:avLst/>
          </a:prstGeom>
          <a:solidFill>
            <a:srgbClr val="1F8EB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公司的优势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-5531" y="3496850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发展路径</a:t>
            </a:r>
            <a:endParaRPr lang="zh-CN" altLang="en-US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-7620" y="2905309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总体发展思路与战略定位</a:t>
            </a:r>
            <a:endParaRPr lang="zh-CN" altLang="en-US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-7620" y="2304789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机遇与挑战</a:t>
            </a:r>
            <a:endParaRPr lang="zh-CN" altLang="en-US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7"/>
          <p:cNvSpPr txBox="1"/>
          <p:nvPr/>
        </p:nvSpPr>
        <p:spPr>
          <a:xfrm>
            <a:off x="6135583" y="594405"/>
            <a:ext cx="2490257" cy="238521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</a:t>
            </a:r>
            <a:endParaRPr lang="zh-CN" altLang="en-US" sz="11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C:\Users\weiyp\Desktop\公司LOGO\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6315" y="4688840"/>
            <a:ext cx="478790" cy="44069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E:\lizzy\PPT-by lizzy\自制PNG\白色多边形背景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5297"/>
          <a:stretch>
            <a:fillRect/>
          </a:stretch>
        </p:blipFill>
        <p:spPr bwMode="auto">
          <a:xfrm flipV="1">
            <a:off x="0" y="2879931"/>
            <a:ext cx="9144000" cy="2299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51"/>
          <p:cNvSpPr>
            <a:spLocks noChangeArrowheads="1"/>
          </p:cNvSpPr>
          <p:nvPr/>
        </p:nvSpPr>
        <p:spPr bwMode="auto">
          <a:xfrm>
            <a:off x="1067444" y="3490482"/>
            <a:ext cx="6036969" cy="31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“</a:t>
            </a:r>
            <a:r>
              <a:rPr lang="en-US" altLang="zh-CN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5—10</a:t>
            </a:r>
            <a:r>
              <a:rPr lang="zh-CN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年奋力打造全球同行业知名企业”</a:t>
            </a:r>
            <a:endParaRPr lang="en-US" altLang="zh-CN" sz="1200" b="1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1067444" y="2933246"/>
            <a:ext cx="3382010" cy="52070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总体发展思路与定位</a:t>
            </a:r>
            <a:endParaRPr lang="zh-CN" altLang="en-US" dirty="0"/>
          </a:p>
        </p:txBody>
      </p:sp>
      <p:sp>
        <p:nvSpPr>
          <p:cNvPr id="16" name="TextBox 18"/>
          <p:cNvSpPr txBox="1"/>
          <p:nvPr/>
        </p:nvSpPr>
        <p:spPr>
          <a:xfrm>
            <a:off x="316267" y="2363352"/>
            <a:ext cx="2974864" cy="461661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PART  04</a:t>
            </a:r>
            <a:endParaRPr lang="zh-CN" altLang="en-US" sz="2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grpSp>
        <p:nvGrpSpPr>
          <p:cNvPr id="2" name="组合 24"/>
          <p:cNvGrpSpPr/>
          <p:nvPr/>
        </p:nvGrpSpPr>
        <p:grpSpPr>
          <a:xfrm>
            <a:off x="1181745" y="1095360"/>
            <a:ext cx="1206000" cy="1206000"/>
            <a:chOff x="4840168" y="3172533"/>
            <a:chExt cx="522572" cy="522572"/>
          </a:xfrm>
        </p:grpSpPr>
        <p:sp>
          <p:nvSpPr>
            <p:cNvPr id="26" name="矩形 25"/>
            <p:cNvSpPr/>
            <p:nvPr/>
          </p:nvSpPr>
          <p:spPr>
            <a:xfrm>
              <a:off x="4840168" y="3172533"/>
              <a:ext cx="522572" cy="522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/>
            </a:p>
          </p:txBody>
        </p:sp>
        <p:grpSp>
          <p:nvGrpSpPr>
            <p:cNvPr id="3" name="Group 34"/>
            <p:cNvGrpSpPr/>
            <p:nvPr/>
          </p:nvGrpSpPr>
          <p:grpSpPr>
            <a:xfrm>
              <a:off x="4981489" y="3277197"/>
              <a:ext cx="239931" cy="313244"/>
              <a:chOff x="2887663" y="3362325"/>
              <a:chExt cx="285750" cy="373063"/>
            </a:xfrm>
            <a:solidFill>
              <a:srgbClr val="B91F38"/>
            </a:solidFill>
          </p:grpSpPr>
          <p:sp>
            <p:nvSpPr>
              <p:cNvPr id="28" name="Freeform 37"/>
              <p:cNvSpPr>
                <a:spLocks noEditPoints="1"/>
              </p:cNvSpPr>
              <p:nvPr/>
            </p:nvSpPr>
            <p:spPr bwMode="auto">
              <a:xfrm>
                <a:off x="2887663" y="3362325"/>
                <a:ext cx="285750" cy="373063"/>
              </a:xfrm>
              <a:custGeom>
                <a:avLst/>
                <a:gdLst>
                  <a:gd name="T0" fmla="*/ 103 w 109"/>
                  <a:gd name="T1" fmla="*/ 68 h 142"/>
                  <a:gd name="T2" fmla="*/ 96 w 109"/>
                  <a:gd name="T3" fmla="*/ 68 h 142"/>
                  <a:gd name="T4" fmla="*/ 96 w 109"/>
                  <a:gd name="T5" fmla="*/ 44 h 142"/>
                  <a:gd name="T6" fmla="*/ 84 w 109"/>
                  <a:gd name="T7" fmla="*/ 13 h 142"/>
                  <a:gd name="T8" fmla="*/ 54 w 109"/>
                  <a:gd name="T9" fmla="*/ 0 h 142"/>
                  <a:gd name="T10" fmla="*/ 25 w 109"/>
                  <a:gd name="T11" fmla="*/ 13 h 142"/>
                  <a:gd name="T12" fmla="*/ 13 w 109"/>
                  <a:gd name="T13" fmla="*/ 44 h 142"/>
                  <a:gd name="T14" fmla="*/ 13 w 109"/>
                  <a:gd name="T15" fmla="*/ 68 h 142"/>
                  <a:gd name="T16" fmla="*/ 5 w 109"/>
                  <a:gd name="T17" fmla="*/ 68 h 142"/>
                  <a:gd name="T18" fmla="*/ 0 w 109"/>
                  <a:gd name="T19" fmla="*/ 73 h 142"/>
                  <a:gd name="T20" fmla="*/ 0 w 109"/>
                  <a:gd name="T21" fmla="*/ 137 h 142"/>
                  <a:gd name="T22" fmla="*/ 5 w 109"/>
                  <a:gd name="T23" fmla="*/ 142 h 142"/>
                  <a:gd name="T24" fmla="*/ 103 w 109"/>
                  <a:gd name="T25" fmla="*/ 142 h 142"/>
                  <a:gd name="T26" fmla="*/ 109 w 109"/>
                  <a:gd name="T27" fmla="*/ 137 h 142"/>
                  <a:gd name="T28" fmla="*/ 109 w 109"/>
                  <a:gd name="T29" fmla="*/ 73 h 142"/>
                  <a:gd name="T30" fmla="*/ 103 w 109"/>
                  <a:gd name="T31" fmla="*/ 68 h 142"/>
                  <a:gd name="T32" fmla="*/ 66 w 109"/>
                  <a:gd name="T33" fmla="*/ 124 h 142"/>
                  <a:gd name="T34" fmla="*/ 54 w 109"/>
                  <a:gd name="T35" fmla="*/ 136 h 142"/>
                  <a:gd name="T36" fmla="*/ 42 w 109"/>
                  <a:gd name="T37" fmla="*/ 124 h 142"/>
                  <a:gd name="T38" fmla="*/ 42 w 109"/>
                  <a:gd name="T39" fmla="*/ 102 h 142"/>
                  <a:gd name="T40" fmla="*/ 54 w 109"/>
                  <a:gd name="T41" fmla="*/ 91 h 142"/>
                  <a:gd name="T42" fmla="*/ 66 w 109"/>
                  <a:gd name="T43" fmla="*/ 102 h 142"/>
                  <a:gd name="T44" fmla="*/ 66 w 109"/>
                  <a:gd name="T45" fmla="*/ 124 h 142"/>
                  <a:gd name="T46" fmla="*/ 76 w 109"/>
                  <a:gd name="T47" fmla="*/ 68 h 142"/>
                  <a:gd name="T48" fmla="*/ 32 w 109"/>
                  <a:gd name="T49" fmla="*/ 68 h 142"/>
                  <a:gd name="T50" fmla="*/ 32 w 109"/>
                  <a:gd name="T51" fmla="*/ 44 h 142"/>
                  <a:gd name="T52" fmla="*/ 39 w 109"/>
                  <a:gd name="T53" fmla="*/ 27 h 142"/>
                  <a:gd name="T54" fmla="*/ 54 w 109"/>
                  <a:gd name="T55" fmla="*/ 20 h 142"/>
                  <a:gd name="T56" fmla="*/ 70 w 109"/>
                  <a:gd name="T57" fmla="*/ 27 h 142"/>
                  <a:gd name="T58" fmla="*/ 76 w 109"/>
                  <a:gd name="T59" fmla="*/ 44 h 142"/>
                  <a:gd name="T60" fmla="*/ 76 w 109"/>
                  <a:gd name="T61" fmla="*/ 6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9" h="142">
                    <a:moveTo>
                      <a:pt x="103" y="68"/>
                    </a:move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32"/>
                      <a:pt x="92" y="21"/>
                      <a:pt x="84" y="13"/>
                    </a:cubicBezTo>
                    <a:cubicBezTo>
                      <a:pt x="77" y="5"/>
                      <a:pt x="66" y="0"/>
                      <a:pt x="54" y="0"/>
                    </a:cubicBezTo>
                    <a:cubicBezTo>
                      <a:pt x="43" y="0"/>
                      <a:pt x="32" y="5"/>
                      <a:pt x="25" y="13"/>
                    </a:cubicBezTo>
                    <a:cubicBezTo>
                      <a:pt x="17" y="21"/>
                      <a:pt x="13" y="32"/>
                      <a:pt x="13" y="44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2" y="68"/>
                      <a:pt x="0" y="70"/>
                      <a:pt x="0" y="73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0"/>
                      <a:pt x="2" y="142"/>
                      <a:pt x="5" y="142"/>
                    </a:cubicBezTo>
                    <a:cubicBezTo>
                      <a:pt x="103" y="142"/>
                      <a:pt x="103" y="142"/>
                      <a:pt x="103" y="142"/>
                    </a:cubicBezTo>
                    <a:cubicBezTo>
                      <a:pt x="106" y="142"/>
                      <a:pt x="109" y="140"/>
                      <a:pt x="109" y="137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0"/>
                      <a:pt x="106" y="68"/>
                      <a:pt x="103" y="68"/>
                    </a:cubicBezTo>
                    <a:close/>
                    <a:moveTo>
                      <a:pt x="66" y="124"/>
                    </a:moveTo>
                    <a:cubicBezTo>
                      <a:pt x="66" y="131"/>
                      <a:pt x="61" y="136"/>
                      <a:pt x="54" y="136"/>
                    </a:cubicBezTo>
                    <a:cubicBezTo>
                      <a:pt x="48" y="136"/>
                      <a:pt x="42" y="131"/>
                      <a:pt x="42" y="124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42" y="96"/>
                      <a:pt x="48" y="91"/>
                      <a:pt x="54" y="91"/>
                    </a:cubicBezTo>
                    <a:cubicBezTo>
                      <a:pt x="61" y="91"/>
                      <a:pt x="66" y="96"/>
                      <a:pt x="66" y="102"/>
                    </a:cubicBezTo>
                    <a:lnTo>
                      <a:pt x="66" y="124"/>
                    </a:lnTo>
                    <a:close/>
                    <a:moveTo>
                      <a:pt x="76" y="68"/>
                    </a:move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37"/>
                      <a:pt x="35" y="31"/>
                      <a:pt x="39" y="27"/>
                    </a:cubicBezTo>
                    <a:cubicBezTo>
                      <a:pt x="43" y="22"/>
                      <a:pt x="48" y="20"/>
                      <a:pt x="54" y="20"/>
                    </a:cubicBezTo>
                    <a:cubicBezTo>
                      <a:pt x="60" y="20"/>
                      <a:pt x="66" y="22"/>
                      <a:pt x="70" y="27"/>
                    </a:cubicBezTo>
                    <a:cubicBezTo>
                      <a:pt x="74" y="31"/>
                      <a:pt x="76" y="37"/>
                      <a:pt x="76" y="44"/>
                    </a:cubicBezTo>
                    <a:lnTo>
                      <a:pt x="76" y="68"/>
                    </a:lnTo>
                    <a:close/>
                  </a:path>
                </a:pathLst>
              </a:custGeom>
              <a:solidFill>
                <a:srgbClr val="1F8E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" name="Freeform 38"/>
              <p:cNvSpPr/>
              <p:nvPr/>
            </p:nvSpPr>
            <p:spPr bwMode="auto">
              <a:xfrm>
                <a:off x="3009900" y="3616325"/>
                <a:ext cx="38100" cy="84138"/>
              </a:xfrm>
              <a:custGeom>
                <a:avLst/>
                <a:gdLst>
                  <a:gd name="T0" fmla="*/ 7 w 14"/>
                  <a:gd name="T1" fmla="*/ 0 h 32"/>
                  <a:gd name="T2" fmla="*/ 0 w 14"/>
                  <a:gd name="T3" fmla="*/ 7 h 32"/>
                  <a:gd name="T4" fmla="*/ 0 w 14"/>
                  <a:gd name="T5" fmla="*/ 25 h 32"/>
                  <a:gd name="T6" fmla="*/ 7 w 14"/>
                  <a:gd name="T7" fmla="*/ 32 h 32"/>
                  <a:gd name="T8" fmla="*/ 14 w 14"/>
                  <a:gd name="T9" fmla="*/ 25 h 32"/>
                  <a:gd name="T10" fmla="*/ 14 w 14"/>
                  <a:gd name="T11" fmla="*/ 7 h 32"/>
                  <a:gd name="T12" fmla="*/ 7 w 14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2">
                    <a:moveTo>
                      <a:pt x="7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9"/>
                      <a:pt x="4" y="32"/>
                      <a:pt x="7" y="32"/>
                    </a:cubicBezTo>
                    <a:cubicBezTo>
                      <a:pt x="11" y="32"/>
                      <a:pt x="14" y="29"/>
                      <a:pt x="14" y="25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</a:path>
                </a:pathLst>
              </a:custGeom>
              <a:solidFill>
                <a:srgbClr val="1F8E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pic>
        <p:nvPicPr>
          <p:cNvPr id="18" name="Picture 2" descr="C:\Users\weiyp\Desktop\公司LOGO\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6315" y="4688840"/>
            <a:ext cx="478790" cy="4406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4082692" y="1383643"/>
            <a:ext cx="2060944" cy="830917"/>
            <a:chOff x="3771882" y="1984470"/>
            <a:chExt cx="2636520" cy="1447800"/>
          </a:xfrm>
        </p:grpSpPr>
        <p:sp>
          <p:nvSpPr>
            <p:cNvPr id="6" name="任意多边形 5"/>
            <p:cNvSpPr/>
            <p:nvPr/>
          </p:nvSpPr>
          <p:spPr>
            <a:xfrm>
              <a:off x="3771882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43C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971726" y="2365816"/>
              <a:ext cx="2230360" cy="5609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1500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业务一体化</a:t>
              </a:r>
              <a:endParaRPr lang="zh-CN" altLang="en-US" sz="15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357422" y="1383643"/>
            <a:ext cx="2060944" cy="830917"/>
            <a:chOff x="1436370" y="1984470"/>
            <a:chExt cx="2636520" cy="1447800"/>
          </a:xfrm>
        </p:grpSpPr>
        <p:sp>
          <p:nvSpPr>
            <p:cNvPr id="5" name="任意多边形 4"/>
            <p:cNvSpPr/>
            <p:nvPr/>
          </p:nvSpPr>
          <p:spPr>
            <a:xfrm>
              <a:off x="1436370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1F8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709209" y="2312189"/>
              <a:ext cx="2293960" cy="6417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500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区域多元</a:t>
              </a:r>
              <a:endParaRPr lang="zh-CN" altLang="en-US" sz="15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22"/>
          <p:cNvGrpSpPr/>
          <p:nvPr/>
        </p:nvGrpSpPr>
        <p:grpSpPr>
          <a:xfrm>
            <a:off x="5797204" y="1383643"/>
            <a:ext cx="2060944" cy="830917"/>
            <a:chOff x="5897092" y="1984470"/>
            <a:chExt cx="2636520" cy="1447800"/>
          </a:xfrm>
        </p:grpSpPr>
        <p:sp>
          <p:nvSpPr>
            <p:cNvPr id="7" name="任意多边形 6"/>
            <p:cNvSpPr/>
            <p:nvPr/>
          </p:nvSpPr>
          <p:spPr>
            <a:xfrm>
              <a:off x="5897092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50B9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244250" y="2312189"/>
              <a:ext cx="2205655" cy="6417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500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联合经营</a:t>
              </a:r>
              <a:endParaRPr lang="zh-CN" altLang="en-US" sz="15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1960409" y="3840481"/>
            <a:ext cx="6523241" cy="3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互相包容、互相协调、互相支持</a:t>
            </a:r>
            <a:endParaRPr lang="zh-CN" altLang="en-US" sz="1500" b="1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357422" y="2546031"/>
            <a:ext cx="1928826" cy="759460"/>
          </a:xfrm>
          <a:prstGeom prst="rect">
            <a:avLst/>
          </a:prstGeom>
        </p:spPr>
        <p:txBody>
          <a:bodyPr wrap="square" lIns="68573" tIns="34287" rIns="68573" bIns="34287">
            <a:spAutoFit/>
          </a:bodyPr>
          <a:lstStyle/>
          <a:p>
            <a:r>
              <a:rPr lang="zh-CN" alt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跨区域多元化发展</a:t>
            </a:r>
            <a:endParaRPr lang="en-US" altLang="zh-CN" sz="1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城市业务多元发展</a:t>
            </a:r>
          </a:p>
        </p:txBody>
      </p:sp>
      <p:sp>
        <p:nvSpPr>
          <p:cNvPr id="35" name="矩形 34"/>
          <p:cNvSpPr/>
          <p:nvPr/>
        </p:nvSpPr>
        <p:spPr>
          <a:xfrm>
            <a:off x="4135221" y="2525977"/>
            <a:ext cx="1794101" cy="759460"/>
          </a:xfrm>
          <a:prstGeom prst="rect">
            <a:avLst/>
          </a:prstGeom>
        </p:spPr>
        <p:txBody>
          <a:bodyPr wrap="square" lIns="68573" tIns="34287" rIns="68573" bIns="34287">
            <a:spAutoFit/>
          </a:bodyPr>
          <a:lstStyle/>
          <a:p>
            <a:pPr algn="ctr"/>
            <a:r>
              <a:rPr lang="zh-CN" alt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水务业务一体化</a:t>
            </a:r>
            <a:endParaRPr lang="en-US" altLang="zh-CN" sz="1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垃圾业务前端延伸</a:t>
            </a:r>
          </a:p>
        </p:txBody>
      </p:sp>
      <p:sp>
        <p:nvSpPr>
          <p:cNvPr id="37" name="矩形 36"/>
          <p:cNvSpPr/>
          <p:nvPr/>
        </p:nvSpPr>
        <p:spPr>
          <a:xfrm>
            <a:off x="5929322" y="2516116"/>
            <a:ext cx="1785950" cy="759460"/>
          </a:xfrm>
          <a:prstGeom prst="rect">
            <a:avLst/>
          </a:prstGeom>
        </p:spPr>
        <p:txBody>
          <a:bodyPr wrap="square" lIns="68573" tIns="34287" rIns="68573" bIns="34287">
            <a:spAutoFit/>
          </a:bodyPr>
          <a:lstStyle/>
          <a:p>
            <a:pPr algn="ctr"/>
            <a:r>
              <a:rPr lang="zh-CN" alt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上下游企业合作</a:t>
            </a:r>
            <a:endParaRPr lang="en-US" altLang="zh-CN" sz="1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5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研究技术合作</a:t>
            </a: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3830431" y="386568"/>
            <a:ext cx="2650490" cy="40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总体发展思路与定位</a:t>
            </a:r>
            <a:endParaRPr lang="zh-CN" altLang="en-US" sz="2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8" name="组合 41"/>
          <p:cNvGrpSpPr/>
          <p:nvPr/>
        </p:nvGrpSpPr>
        <p:grpSpPr>
          <a:xfrm>
            <a:off x="3562128" y="427662"/>
            <a:ext cx="197506" cy="296260"/>
            <a:chOff x="5284519" y="1508166"/>
            <a:chExt cx="213756" cy="427512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直接连接符 8"/>
          <p:cNvCxnSpPr/>
          <p:nvPr/>
        </p:nvCxnSpPr>
        <p:spPr>
          <a:xfrm>
            <a:off x="2231523" y="3694000"/>
            <a:ext cx="598613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-7620" y="0"/>
            <a:ext cx="1421704" cy="51435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-7619" y="1114817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zh-CN" altLang="en-US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-7620" y="1704271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公司的优势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-5531" y="3496850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发展路径</a:t>
            </a:r>
            <a:endParaRPr lang="zh-CN" altLang="en-US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-7620" y="2905309"/>
            <a:ext cx="1421704" cy="594986"/>
          </a:xfrm>
          <a:prstGeom prst="rect">
            <a:avLst/>
          </a:prstGeom>
          <a:solidFill>
            <a:srgbClr val="1F8EB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总体发展思路与战略定位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-7620" y="2304789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机遇与挑战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37"/>
          <p:cNvSpPr txBox="1"/>
          <p:nvPr/>
        </p:nvSpPr>
        <p:spPr>
          <a:xfrm>
            <a:off x="6348943" y="784905"/>
            <a:ext cx="2490257" cy="236220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 and Position</a:t>
            </a:r>
            <a:endParaRPr lang="zh-CN" altLang="en-US" sz="11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C:\Users\weiyp\Desktop\公司LOGO\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6315" y="4688840"/>
            <a:ext cx="478790" cy="4406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E:\lizzy\PPT-by lizzy\自制PNG\白色多边形背景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5297"/>
          <a:stretch>
            <a:fillRect/>
          </a:stretch>
        </p:blipFill>
        <p:spPr bwMode="auto">
          <a:xfrm flipV="1">
            <a:off x="0" y="2872311"/>
            <a:ext cx="9144000" cy="2299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5"/>
          <p:cNvSpPr txBox="1"/>
          <p:nvPr/>
        </p:nvSpPr>
        <p:spPr>
          <a:xfrm>
            <a:off x="1054556" y="2933246"/>
            <a:ext cx="1620944" cy="523214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发展路径</a:t>
            </a:r>
            <a:endParaRPr lang="zh-CN" altLang="en-US" dirty="0"/>
          </a:p>
        </p:txBody>
      </p:sp>
      <p:sp>
        <p:nvSpPr>
          <p:cNvPr id="14" name="TextBox 18"/>
          <p:cNvSpPr txBox="1"/>
          <p:nvPr/>
        </p:nvSpPr>
        <p:spPr>
          <a:xfrm>
            <a:off x="316267" y="2363352"/>
            <a:ext cx="2974864" cy="461661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PART  05</a:t>
            </a:r>
            <a:endParaRPr lang="zh-CN" altLang="en-US" sz="2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grpSp>
        <p:nvGrpSpPr>
          <p:cNvPr id="2" name="组合 39"/>
          <p:cNvGrpSpPr/>
          <p:nvPr/>
        </p:nvGrpSpPr>
        <p:grpSpPr>
          <a:xfrm>
            <a:off x="1181745" y="1095360"/>
            <a:ext cx="1206000" cy="1206000"/>
            <a:chOff x="4840168" y="3971584"/>
            <a:chExt cx="522572" cy="522572"/>
          </a:xfrm>
        </p:grpSpPr>
        <p:sp>
          <p:nvSpPr>
            <p:cNvPr id="41" name="矩形 40"/>
            <p:cNvSpPr/>
            <p:nvPr/>
          </p:nvSpPr>
          <p:spPr>
            <a:xfrm>
              <a:off x="4840168" y="3971584"/>
              <a:ext cx="522572" cy="522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/>
            </a:p>
          </p:txBody>
        </p:sp>
        <p:grpSp>
          <p:nvGrpSpPr>
            <p:cNvPr id="3" name="组合 41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solidFill>
              <a:srgbClr val="B91F38"/>
            </a:solidFill>
          </p:grpSpPr>
          <p:sp>
            <p:nvSpPr>
              <p:cNvPr id="43" name="Freeform 108"/>
              <p:cNvSpPr/>
              <p:nvPr/>
            </p:nvSpPr>
            <p:spPr bwMode="auto">
              <a:xfrm flipH="1">
                <a:off x="731016" y="2089492"/>
                <a:ext cx="51923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1F8E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4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1F8E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5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3030"/>
                <a:ext cx="51923" cy="51923"/>
              </a:xfrm>
              <a:prstGeom prst="rect">
                <a:avLst/>
              </a:prstGeom>
              <a:solidFill>
                <a:srgbClr val="1F8E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6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1261"/>
                <a:ext cx="51923" cy="52615"/>
              </a:xfrm>
              <a:prstGeom prst="rect">
                <a:avLst/>
              </a:prstGeom>
              <a:solidFill>
                <a:srgbClr val="1F8E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18" name="Picture 2" descr="C:\Users\weiyp\Desktop\公司LOGO\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6315" y="4688840"/>
            <a:ext cx="478790" cy="4406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23168" y="2555316"/>
            <a:ext cx="4090098" cy="2755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3"/>
          <p:cNvSpPr txBox="1"/>
          <p:nvPr/>
        </p:nvSpPr>
        <p:spPr>
          <a:xfrm>
            <a:off x="5000628" y="1714494"/>
            <a:ext cx="1141954" cy="454025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400" dirty="0" smtClean="0">
                <a:solidFill>
                  <a:srgbClr val="1F8E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深耕成都</a:t>
            </a:r>
          </a:p>
          <a:p>
            <a:pPr algn="ctr">
              <a:lnSpc>
                <a:spcPct val="90000"/>
              </a:lnSpc>
            </a:pPr>
            <a:r>
              <a:rPr lang="zh-CN" altLang="en-US" sz="1400" dirty="0" smtClean="0">
                <a:solidFill>
                  <a:srgbClr val="1F8E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把事做好</a:t>
            </a:r>
            <a:endParaRPr lang="zh-CN" altLang="en-US" sz="1400" dirty="0">
              <a:solidFill>
                <a:srgbClr val="1F8E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697058" y="1096054"/>
            <a:ext cx="1734833" cy="1734833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任意多边形 4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1F8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 flipV="1">
            <a:off x="1423168" y="3082876"/>
            <a:ext cx="2483295" cy="27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6"/>
          <p:cNvSpPr txBox="1"/>
          <p:nvPr/>
        </p:nvSpPr>
        <p:spPr>
          <a:xfrm>
            <a:off x="3523530" y="3786196"/>
            <a:ext cx="847090" cy="454025"/>
          </a:xfrm>
          <a:prstGeom prst="rect">
            <a:avLst/>
          </a:prstGeom>
          <a:noFill/>
        </p:spPr>
        <p:txBody>
          <a:bodyPr wrap="none" lIns="68573" tIns="34287" rIns="68573" bIns="34287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400" dirty="0" smtClean="0">
                <a:solidFill>
                  <a:srgbClr val="43CB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辐射全国</a:t>
            </a:r>
          </a:p>
          <a:p>
            <a:pPr algn="ctr">
              <a:lnSpc>
                <a:spcPct val="90000"/>
              </a:lnSpc>
            </a:pPr>
            <a:r>
              <a:rPr lang="zh-CN" altLang="en-US" sz="1400" dirty="0" smtClean="0">
                <a:solidFill>
                  <a:srgbClr val="43CB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把局布好</a:t>
            </a:r>
            <a:endParaRPr lang="zh-CN" altLang="en-US" sz="1400" dirty="0">
              <a:solidFill>
                <a:srgbClr val="43CB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 flipV="1">
            <a:off x="3073250" y="3082877"/>
            <a:ext cx="1734833" cy="1734833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任意多边形 9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43C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 flipV="1">
            <a:off x="5725010" y="3082876"/>
            <a:ext cx="3418991" cy="27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24"/>
          <p:cNvSpPr txBox="1"/>
          <p:nvPr/>
        </p:nvSpPr>
        <p:spPr>
          <a:xfrm>
            <a:off x="5380919" y="3757782"/>
            <a:ext cx="847090" cy="454025"/>
          </a:xfrm>
          <a:prstGeom prst="rect">
            <a:avLst/>
          </a:prstGeom>
          <a:noFill/>
        </p:spPr>
        <p:txBody>
          <a:bodyPr wrap="none" lIns="68573" tIns="34287" rIns="68573" bIns="34287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1400" dirty="0" smtClean="0">
                <a:solidFill>
                  <a:srgbClr val="50B9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放眼世界</a:t>
            </a:r>
          </a:p>
          <a:p>
            <a:pPr algn="ctr">
              <a:lnSpc>
                <a:spcPct val="90000"/>
              </a:lnSpc>
            </a:pPr>
            <a:r>
              <a:rPr lang="zh-CN" altLang="en-US" sz="1400" dirty="0" smtClean="0">
                <a:solidFill>
                  <a:srgbClr val="50B9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把路趟顺</a:t>
            </a:r>
            <a:endParaRPr lang="zh-CN" altLang="en-US" sz="1400" dirty="0">
              <a:solidFill>
                <a:srgbClr val="50B9C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 flipV="1">
            <a:off x="4906471" y="3082877"/>
            <a:ext cx="1734833" cy="1734833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任意多边形 14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50B9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TextBox 59"/>
          <p:cNvSpPr txBox="1">
            <a:spLocks noChangeArrowheads="1"/>
          </p:cNvSpPr>
          <p:nvPr/>
        </p:nvSpPr>
        <p:spPr bwMode="auto">
          <a:xfrm flipH="1">
            <a:off x="6643669" y="3592837"/>
            <a:ext cx="2500331" cy="62103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巴基斯坦、美国</a:t>
            </a:r>
            <a:endParaRPr lang="en-US" altLang="zh-CN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ko-KR" sz="12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ko-KR" sz="12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抱团出海、借船出海</a:t>
            </a:r>
            <a:endParaRPr lang="en-US" altLang="ko-KR" sz="12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59"/>
          <p:cNvSpPr txBox="1">
            <a:spLocks noChangeArrowheads="1"/>
          </p:cNvSpPr>
          <p:nvPr/>
        </p:nvSpPr>
        <p:spPr bwMode="auto">
          <a:xfrm flipH="1">
            <a:off x="1487477" y="3663021"/>
            <a:ext cx="1941515" cy="623241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拿下</a:t>
            </a:r>
            <a:r>
              <a:rPr lang="en-US" altLang="zh-CN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PPP</a:t>
            </a:r>
            <a:r>
              <a:rPr lang="zh-CN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lang="en-US" altLang="zh-CN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endParaRPr lang="en-US" altLang="ko-KR" sz="12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ko-KR" sz="12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深化市场探索</a:t>
            </a:r>
            <a:endParaRPr lang="en-US" altLang="ko-KR" sz="12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3"/>
          <p:cNvSpPr>
            <a:spLocks noChangeArrowheads="1"/>
          </p:cNvSpPr>
          <p:nvPr/>
        </p:nvSpPr>
        <p:spPr bwMode="auto">
          <a:xfrm>
            <a:off x="4302762" y="386568"/>
            <a:ext cx="1840874" cy="40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做大企业规模</a:t>
            </a:r>
            <a:endParaRPr lang="zh-CN" altLang="en-US" sz="2200" b="1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7" name="组合 27"/>
          <p:cNvGrpSpPr/>
          <p:nvPr/>
        </p:nvGrpSpPr>
        <p:grpSpPr>
          <a:xfrm>
            <a:off x="3903888" y="427662"/>
            <a:ext cx="197506" cy="296260"/>
            <a:chOff x="5284519" y="1508166"/>
            <a:chExt cx="213756" cy="427512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59"/>
          <p:cNvSpPr txBox="1">
            <a:spLocks noChangeArrowheads="1"/>
          </p:cNvSpPr>
          <p:nvPr/>
        </p:nvSpPr>
        <p:spPr bwMode="auto">
          <a:xfrm flipH="1">
            <a:off x="2125979" y="1704340"/>
            <a:ext cx="2571113" cy="623241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2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加快现有项目推动</a:t>
            </a:r>
          </a:p>
          <a:p>
            <a:pPr>
              <a:defRPr/>
            </a:pPr>
            <a:endParaRPr lang="en-US" altLang="ko-KR" sz="1200" b="1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12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积极</a:t>
            </a:r>
            <a:r>
              <a:rPr lang="zh-CN" altLang="en-US" sz="12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推进</a:t>
            </a:r>
            <a:r>
              <a:rPr lang="zh-CN" altLang="en-US" sz="12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成都</a:t>
            </a:r>
            <a:r>
              <a:rPr lang="zh-CN" altLang="en-US" sz="12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全域供排水资源</a:t>
            </a:r>
            <a:r>
              <a:rPr lang="zh-CN" altLang="en-US" sz="12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整合</a:t>
            </a:r>
            <a:endParaRPr lang="en-US" altLang="ko-KR" sz="1200" b="1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-7620" y="0"/>
            <a:ext cx="1421704" cy="51435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-7619" y="1114817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zh-CN" altLang="en-US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-7620" y="1704271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公司的优势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-5531" y="3496850"/>
            <a:ext cx="1421704" cy="594986"/>
          </a:xfrm>
          <a:prstGeom prst="rect">
            <a:avLst/>
          </a:prstGeom>
          <a:solidFill>
            <a:srgbClr val="1F8EB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发展路径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-7620" y="2905309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总体发展思路与战略定位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-7620" y="2304789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机遇与挑战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7"/>
          <p:cNvSpPr txBox="1"/>
          <p:nvPr/>
        </p:nvSpPr>
        <p:spPr>
          <a:xfrm>
            <a:off x="6105103" y="739185"/>
            <a:ext cx="2490257" cy="238521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Expand Enterprise Scale</a:t>
            </a:r>
            <a:endParaRPr lang="zh-CN" altLang="en-US" sz="11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C:\Users\weiyp\Desktop\公司LOGO\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6315" y="4688840"/>
            <a:ext cx="478790" cy="4406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形标注 7"/>
          <p:cNvSpPr/>
          <p:nvPr/>
        </p:nvSpPr>
        <p:spPr>
          <a:xfrm>
            <a:off x="3961824" y="1688854"/>
            <a:ext cx="1021656" cy="680966"/>
          </a:xfrm>
          <a:prstGeom prst="wedgeEllipseCallout">
            <a:avLst>
              <a:gd name="adj1" fmla="val 46317"/>
              <a:gd name="adj2" fmla="val 55469"/>
            </a:avLst>
          </a:prstGeom>
          <a:solidFill>
            <a:srgbClr val="1F8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 smtClean="0"/>
              <a:t>美国</a:t>
            </a:r>
            <a:endParaRPr lang="zh-CN" altLang="en-US" sz="1800" b="1" dirty="0"/>
          </a:p>
        </p:txBody>
      </p:sp>
      <p:sp>
        <p:nvSpPr>
          <p:cNvPr id="6" name="椭圆形标注 5"/>
          <p:cNvSpPr/>
          <p:nvPr/>
        </p:nvSpPr>
        <p:spPr>
          <a:xfrm>
            <a:off x="5509004" y="1184568"/>
            <a:ext cx="1143256" cy="667092"/>
          </a:xfrm>
          <a:prstGeom prst="wedgeEllipseCallout">
            <a:avLst>
              <a:gd name="adj1" fmla="val -31827"/>
              <a:gd name="adj2" fmla="val 64496"/>
            </a:avLst>
          </a:prstGeom>
          <a:solidFill>
            <a:srgbClr val="C1D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 smtClean="0"/>
              <a:t>巴基斯坦</a:t>
            </a:r>
            <a:endParaRPr lang="zh-CN" altLang="en-US" sz="1800" b="1" dirty="0"/>
          </a:p>
        </p:txBody>
      </p:sp>
      <p:sp>
        <p:nvSpPr>
          <p:cNvPr id="9" name="椭圆形标注 8"/>
          <p:cNvSpPr/>
          <p:nvPr/>
        </p:nvSpPr>
        <p:spPr>
          <a:xfrm>
            <a:off x="1836350" y="1701774"/>
            <a:ext cx="754449" cy="607086"/>
          </a:xfrm>
          <a:prstGeom prst="wedgeEllipseCallout">
            <a:avLst>
              <a:gd name="adj1" fmla="val 53914"/>
              <a:gd name="adj2" fmla="val 61823"/>
            </a:avLst>
          </a:prstGeom>
          <a:solidFill>
            <a:srgbClr val="43C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印度</a:t>
            </a:r>
            <a:endParaRPr lang="zh-CN" altLang="en-US" sz="1600" b="1" dirty="0"/>
          </a:p>
        </p:txBody>
      </p:sp>
      <p:sp>
        <p:nvSpPr>
          <p:cNvPr id="11" name="椭圆形标注 10"/>
          <p:cNvSpPr/>
          <p:nvPr/>
        </p:nvSpPr>
        <p:spPr>
          <a:xfrm>
            <a:off x="2955940" y="1210942"/>
            <a:ext cx="739760" cy="625478"/>
          </a:xfrm>
          <a:prstGeom prst="wedgeEllipseCallout">
            <a:avLst>
              <a:gd name="adj1" fmla="val 41977"/>
              <a:gd name="adj2" fmla="val 60776"/>
            </a:avLst>
          </a:prstGeom>
          <a:solidFill>
            <a:srgbClr val="C1D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泰国</a:t>
            </a:r>
            <a:endParaRPr lang="zh-CN" altLang="en-US" sz="1600" b="1" dirty="0"/>
          </a:p>
        </p:txBody>
      </p:sp>
      <p:sp>
        <p:nvSpPr>
          <p:cNvPr id="13" name="椭圆形标注 12"/>
          <p:cNvSpPr/>
          <p:nvPr/>
        </p:nvSpPr>
        <p:spPr>
          <a:xfrm>
            <a:off x="6371381" y="1999153"/>
            <a:ext cx="920959" cy="599267"/>
          </a:xfrm>
          <a:prstGeom prst="wedgeEllipseCallout">
            <a:avLst>
              <a:gd name="adj1" fmla="val -43554"/>
              <a:gd name="adj2" fmla="val 53126"/>
            </a:avLst>
          </a:prstGeom>
          <a:solidFill>
            <a:srgbClr val="43C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/>
              <a:t>马来西亚</a:t>
            </a:r>
            <a:endParaRPr lang="zh-CN" altLang="en-US" sz="1600" b="1" dirty="0"/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1488007" y="3809558"/>
            <a:ext cx="3178039" cy="62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r>
              <a:rPr lang="zh-CN" altLang="zh-CN" sz="900" dirty="0" smtClean="0"/>
              <a:t>积极融入国家</a:t>
            </a:r>
            <a:r>
              <a:rPr lang="en-US" altLang="zh-CN" sz="900" dirty="0" smtClean="0"/>
              <a:t>“</a:t>
            </a:r>
            <a:r>
              <a:rPr lang="zh-CN" altLang="zh-CN" sz="900" dirty="0" smtClean="0"/>
              <a:t>一带一路</a:t>
            </a:r>
            <a:r>
              <a:rPr lang="en-US" altLang="zh-CN" sz="900" dirty="0" smtClean="0"/>
              <a:t>”</a:t>
            </a:r>
            <a:r>
              <a:rPr lang="zh-CN" altLang="zh-CN" sz="900" dirty="0" smtClean="0"/>
              <a:t>战略，大力开拓国际市场，不断推进与巴基斯坦、印度、泰国、马来西亚、美国等国交流合作，成功获取了巴基斯坦拉合尔市</a:t>
            </a:r>
            <a:r>
              <a:rPr lang="en-US" altLang="zh-CN" sz="900" dirty="0" smtClean="0"/>
              <a:t>2000</a:t>
            </a:r>
            <a:r>
              <a:rPr lang="zh-CN" altLang="zh-CN" sz="900" dirty="0" smtClean="0"/>
              <a:t>吨</a:t>
            </a:r>
            <a:r>
              <a:rPr lang="en-US" altLang="zh-CN" sz="900" dirty="0" smtClean="0"/>
              <a:t>/</a:t>
            </a:r>
            <a:r>
              <a:rPr lang="zh-CN" altLang="zh-CN" sz="900" dirty="0" smtClean="0"/>
              <a:t>日垃圾发电项目，在市属国有企业中率先实现了境外市场的突破</a:t>
            </a:r>
            <a:r>
              <a:rPr lang="zh-CN" altLang="en-US" sz="900" dirty="0" smtClean="0"/>
              <a:t>。</a:t>
            </a:r>
            <a:endParaRPr lang="zh-CN" altLang="zh-CN" sz="900" dirty="0"/>
          </a:p>
        </p:txBody>
      </p:sp>
      <p:sp>
        <p:nvSpPr>
          <p:cNvPr id="45" name="矩形 3"/>
          <p:cNvSpPr>
            <a:spLocks noChangeArrowheads="1"/>
          </p:cNvSpPr>
          <p:nvPr/>
        </p:nvSpPr>
        <p:spPr bwMode="auto">
          <a:xfrm>
            <a:off x="3961002" y="386568"/>
            <a:ext cx="1812290" cy="40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做大企业规模</a:t>
            </a:r>
            <a:endParaRPr lang="zh-CN" altLang="en-US" sz="2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" name="组合 46"/>
          <p:cNvGrpSpPr/>
          <p:nvPr/>
        </p:nvGrpSpPr>
        <p:grpSpPr>
          <a:xfrm>
            <a:off x="3562128" y="427662"/>
            <a:ext cx="197506" cy="296260"/>
            <a:chOff x="5284519" y="1508166"/>
            <a:chExt cx="213756" cy="427512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任意多边形 42"/>
          <p:cNvSpPr/>
          <p:nvPr/>
        </p:nvSpPr>
        <p:spPr>
          <a:xfrm>
            <a:off x="1485901" y="2421908"/>
            <a:ext cx="6516448" cy="1266172"/>
          </a:xfrm>
          <a:custGeom>
            <a:avLst/>
            <a:gdLst>
              <a:gd name="connsiteX0" fmla="*/ 6319584 w 19135506"/>
              <a:gd name="connsiteY0" fmla="*/ 0 h 3938179"/>
              <a:gd name="connsiteX1" fmla="*/ 6354329 w 19135506"/>
              <a:gd name="connsiteY1" fmla="*/ 0 h 3938179"/>
              <a:gd name="connsiteX2" fmla="*/ 6354329 w 19135506"/>
              <a:gd name="connsiteY2" fmla="*/ 316483 h 3938179"/>
              <a:gd name="connsiteX3" fmla="*/ 6369961 w 19135506"/>
              <a:gd name="connsiteY3" fmla="*/ 316483 h 3938179"/>
              <a:gd name="connsiteX4" fmla="*/ 6369961 w 19135506"/>
              <a:gd name="connsiteY4" fmla="*/ 339400 h 3938179"/>
              <a:gd name="connsiteX5" fmla="*/ 6385783 w 19135506"/>
              <a:gd name="connsiteY5" fmla="*/ 339400 h 3938179"/>
              <a:gd name="connsiteX6" fmla="*/ 6385783 w 19135506"/>
              <a:gd name="connsiteY6" fmla="*/ 355114 h 3938179"/>
              <a:gd name="connsiteX7" fmla="*/ 6401890 w 19135506"/>
              <a:gd name="connsiteY7" fmla="*/ 355114 h 3938179"/>
              <a:gd name="connsiteX8" fmla="*/ 6401890 w 19135506"/>
              <a:gd name="connsiteY8" fmla="*/ 384400 h 3938179"/>
              <a:gd name="connsiteX9" fmla="*/ 6432022 w 19135506"/>
              <a:gd name="connsiteY9" fmla="*/ 384400 h 3938179"/>
              <a:gd name="connsiteX10" fmla="*/ 6432022 w 19135506"/>
              <a:gd name="connsiteY10" fmla="*/ 410662 h 3938179"/>
              <a:gd name="connsiteX11" fmla="*/ 6460211 w 19135506"/>
              <a:gd name="connsiteY11" fmla="*/ 410662 h 3938179"/>
              <a:gd name="connsiteX12" fmla="*/ 6460211 w 19135506"/>
              <a:gd name="connsiteY12" fmla="*/ 648473 h 3938179"/>
              <a:gd name="connsiteX13" fmla="*/ 6515492 w 19135506"/>
              <a:gd name="connsiteY13" fmla="*/ 648473 h 3938179"/>
              <a:gd name="connsiteX14" fmla="*/ 6515492 w 19135506"/>
              <a:gd name="connsiteY14" fmla="*/ 667492 h 3938179"/>
              <a:gd name="connsiteX15" fmla="*/ 6534331 w 19135506"/>
              <a:gd name="connsiteY15" fmla="*/ 667492 h 3938179"/>
              <a:gd name="connsiteX16" fmla="*/ 6534331 w 19135506"/>
              <a:gd name="connsiteY16" fmla="*/ 818313 h 3938179"/>
              <a:gd name="connsiteX17" fmla="*/ 6564496 w 19135506"/>
              <a:gd name="connsiteY17" fmla="*/ 818313 h 3938179"/>
              <a:gd name="connsiteX18" fmla="*/ 6564496 w 19135506"/>
              <a:gd name="connsiteY18" fmla="*/ 1099760 h 3938179"/>
              <a:gd name="connsiteX19" fmla="*/ 6589473 w 19135506"/>
              <a:gd name="connsiteY19" fmla="*/ 1099760 h 3938179"/>
              <a:gd name="connsiteX20" fmla="*/ 6589473 w 19135506"/>
              <a:gd name="connsiteY20" fmla="*/ 1065371 h 3938179"/>
              <a:gd name="connsiteX21" fmla="*/ 6622386 w 19135506"/>
              <a:gd name="connsiteY21" fmla="*/ 1065371 h 3938179"/>
              <a:gd name="connsiteX22" fmla="*/ 6622386 w 19135506"/>
              <a:gd name="connsiteY22" fmla="*/ 1033136 h 3938179"/>
              <a:gd name="connsiteX23" fmla="*/ 6654607 w 19135506"/>
              <a:gd name="connsiteY23" fmla="*/ 1033136 h 3938179"/>
              <a:gd name="connsiteX24" fmla="*/ 6654607 w 19135506"/>
              <a:gd name="connsiteY24" fmla="*/ 998898 h 3938179"/>
              <a:gd name="connsiteX25" fmla="*/ 6680488 w 19135506"/>
              <a:gd name="connsiteY25" fmla="*/ 998898 h 3938179"/>
              <a:gd name="connsiteX26" fmla="*/ 6680488 w 19135506"/>
              <a:gd name="connsiteY26" fmla="*/ 977694 h 3938179"/>
              <a:gd name="connsiteX27" fmla="*/ 6701683 w 19135506"/>
              <a:gd name="connsiteY27" fmla="*/ 977694 h 3938179"/>
              <a:gd name="connsiteX28" fmla="*/ 6701683 w 19135506"/>
              <a:gd name="connsiteY28" fmla="*/ 927363 h 3938179"/>
              <a:gd name="connsiteX29" fmla="*/ 6718882 w 19135506"/>
              <a:gd name="connsiteY29" fmla="*/ 927363 h 3938179"/>
              <a:gd name="connsiteX30" fmla="*/ 6718882 w 19135506"/>
              <a:gd name="connsiteY30" fmla="*/ 739185 h 3938179"/>
              <a:gd name="connsiteX31" fmla="*/ 6757099 w 19135506"/>
              <a:gd name="connsiteY31" fmla="*/ 739185 h 3938179"/>
              <a:gd name="connsiteX32" fmla="*/ 6757099 w 19135506"/>
              <a:gd name="connsiteY32" fmla="*/ 927363 h 3938179"/>
              <a:gd name="connsiteX33" fmla="*/ 6764219 w 19135506"/>
              <a:gd name="connsiteY33" fmla="*/ 927363 h 3938179"/>
              <a:gd name="connsiteX34" fmla="*/ 6764219 w 19135506"/>
              <a:gd name="connsiteY34" fmla="*/ 977694 h 3938179"/>
              <a:gd name="connsiteX35" fmla="*/ 6791055 w 19135506"/>
              <a:gd name="connsiteY35" fmla="*/ 977694 h 3938179"/>
              <a:gd name="connsiteX36" fmla="*/ 6791055 w 19135506"/>
              <a:gd name="connsiteY36" fmla="*/ 1025880 h 3938179"/>
              <a:gd name="connsiteX37" fmla="*/ 6806253 w 19135506"/>
              <a:gd name="connsiteY37" fmla="*/ 1025880 h 3938179"/>
              <a:gd name="connsiteX38" fmla="*/ 6806253 w 19135506"/>
              <a:gd name="connsiteY38" fmla="*/ 1049254 h 3938179"/>
              <a:gd name="connsiteX39" fmla="*/ 6819501 w 19135506"/>
              <a:gd name="connsiteY39" fmla="*/ 1049254 h 3938179"/>
              <a:gd name="connsiteX40" fmla="*/ 6819501 w 19135506"/>
              <a:gd name="connsiteY40" fmla="*/ 1092459 h 3938179"/>
              <a:gd name="connsiteX41" fmla="*/ 6839583 w 19135506"/>
              <a:gd name="connsiteY41" fmla="*/ 1092459 h 3938179"/>
              <a:gd name="connsiteX42" fmla="*/ 6839583 w 19135506"/>
              <a:gd name="connsiteY42" fmla="*/ 1126848 h 3938179"/>
              <a:gd name="connsiteX43" fmla="*/ 6859609 w 19135506"/>
              <a:gd name="connsiteY43" fmla="*/ 1126848 h 3938179"/>
              <a:gd name="connsiteX44" fmla="*/ 6859609 w 19135506"/>
              <a:gd name="connsiteY44" fmla="*/ 1163504 h 3938179"/>
              <a:gd name="connsiteX45" fmla="*/ 6870111 w 19135506"/>
              <a:gd name="connsiteY45" fmla="*/ 1163504 h 3938179"/>
              <a:gd name="connsiteX46" fmla="*/ 6870111 w 19135506"/>
              <a:gd name="connsiteY46" fmla="*/ 1193472 h 3938179"/>
              <a:gd name="connsiteX47" fmla="*/ 6886710 w 19135506"/>
              <a:gd name="connsiteY47" fmla="*/ 1193472 h 3938179"/>
              <a:gd name="connsiteX48" fmla="*/ 6886710 w 19135506"/>
              <a:gd name="connsiteY48" fmla="*/ 1241070 h 3938179"/>
              <a:gd name="connsiteX49" fmla="*/ 6916818 w 19135506"/>
              <a:gd name="connsiteY49" fmla="*/ 1241070 h 3938179"/>
              <a:gd name="connsiteX50" fmla="*/ 6916818 w 19135506"/>
              <a:gd name="connsiteY50" fmla="*/ 1288668 h 3938179"/>
              <a:gd name="connsiteX51" fmla="*/ 6960129 w 19135506"/>
              <a:gd name="connsiteY51" fmla="*/ 1288668 h 3938179"/>
              <a:gd name="connsiteX52" fmla="*/ 6960129 w 19135506"/>
              <a:gd name="connsiteY52" fmla="*/ 1886191 h 3938179"/>
              <a:gd name="connsiteX53" fmla="*/ 6989671 w 19135506"/>
              <a:gd name="connsiteY53" fmla="*/ 1886191 h 3938179"/>
              <a:gd name="connsiteX54" fmla="*/ 6989671 w 19135506"/>
              <a:gd name="connsiteY54" fmla="*/ 1920580 h 3938179"/>
              <a:gd name="connsiteX55" fmla="*/ 7012253 w 19135506"/>
              <a:gd name="connsiteY55" fmla="*/ 1920580 h 3938179"/>
              <a:gd name="connsiteX56" fmla="*/ 7012253 w 19135506"/>
              <a:gd name="connsiteY56" fmla="*/ 1981768 h 3938179"/>
              <a:gd name="connsiteX57" fmla="*/ 7029883 w 19135506"/>
              <a:gd name="connsiteY57" fmla="*/ 1981768 h 3938179"/>
              <a:gd name="connsiteX58" fmla="*/ 7029883 w 19135506"/>
              <a:gd name="connsiteY58" fmla="*/ 2075133 h 3938179"/>
              <a:gd name="connsiteX59" fmla="*/ 7046855 w 19135506"/>
              <a:gd name="connsiteY59" fmla="*/ 2075133 h 3938179"/>
              <a:gd name="connsiteX60" fmla="*/ 7046855 w 19135506"/>
              <a:gd name="connsiteY60" fmla="*/ 2513674 h 3938179"/>
              <a:gd name="connsiteX61" fmla="*/ 7097072 w 19135506"/>
              <a:gd name="connsiteY61" fmla="*/ 2513674 h 3938179"/>
              <a:gd name="connsiteX62" fmla="*/ 7097072 w 19135506"/>
              <a:gd name="connsiteY62" fmla="*/ 2455847 h 3938179"/>
              <a:gd name="connsiteX63" fmla="*/ 7123518 w 19135506"/>
              <a:gd name="connsiteY63" fmla="*/ 2455847 h 3938179"/>
              <a:gd name="connsiteX64" fmla="*/ 7123518 w 19135506"/>
              <a:gd name="connsiteY64" fmla="*/ 2387208 h 3938179"/>
              <a:gd name="connsiteX65" fmla="*/ 7152441 w 19135506"/>
              <a:gd name="connsiteY65" fmla="*/ 2387208 h 3938179"/>
              <a:gd name="connsiteX66" fmla="*/ 7152441 w 19135506"/>
              <a:gd name="connsiteY66" fmla="*/ 2313179 h 3938179"/>
              <a:gd name="connsiteX67" fmla="*/ 7169286 w 19135506"/>
              <a:gd name="connsiteY67" fmla="*/ 2313179 h 3938179"/>
              <a:gd name="connsiteX68" fmla="*/ 7169286 w 19135506"/>
              <a:gd name="connsiteY68" fmla="*/ 2283792 h 3938179"/>
              <a:gd name="connsiteX69" fmla="*/ 7186283 w 19135506"/>
              <a:gd name="connsiteY69" fmla="*/ 2283792 h 3938179"/>
              <a:gd name="connsiteX70" fmla="*/ 7186283 w 19135506"/>
              <a:gd name="connsiteY70" fmla="*/ 2251411 h 3938179"/>
              <a:gd name="connsiteX71" fmla="*/ 7203653 w 19135506"/>
              <a:gd name="connsiteY71" fmla="*/ 2251411 h 3938179"/>
              <a:gd name="connsiteX72" fmla="*/ 7203653 w 19135506"/>
              <a:gd name="connsiteY72" fmla="*/ 2283792 h 3938179"/>
              <a:gd name="connsiteX73" fmla="*/ 7220650 w 19135506"/>
              <a:gd name="connsiteY73" fmla="*/ 2283792 h 3938179"/>
              <a:gd name="connsiteX74" fmla="*/ 7220650 w 19135506"/>
              <a:gd name="connsiteY74" fmla="*/ 2313179 h 3938179"/>
              <a:gd name="connsiteX75" fmla="*/ 7235034 w 19135506"/>
              <a:gd name="connsiteY75" fmla="*/ 2313179 h 3938179"/>
              <a:gd name="connsiteX76" fmla="*/ 7235034 w 19135506"/>
              <a:gd name="connsiteY76" fmla="*/ 2345559 h 3938179"/>
              <a:gd name="connsiteX77" fmla="*/ 7267664 w 19135506"/>
              <a:gd name="connsiteY77" fmla="*/ 2345559 h 3938179"/>
              <a:gd name="connsiteX78" fmla="*/ 7267664 w 19135506"/>
              <a:gd name="connsiteY78" fmla="*/ 2407034 h 3938179"/>
              <a:gd name="connsiteX79" fmla="*/ 7301127 w 19135506"/>
              <a:gd name="connsiteY79" fmla="*/ 2407034 h 3938179"/>
              <a:gd name="connsiteX80" fmla="*/ 7301127 w 19135506"/>
              <a:gd name="connsiteY80" fmla="*/ 2467288 h 3938179"/>
              <a:gd name="connsiteX81" fmla="*/ 7330066 w 19135506"/>
              <a:gd name="connsiteY81" fmla="*/ 2467288 h 3938179"/>
              <a:gd name="connsiteX82" fmla="*/ 7330066 w 19135506"/>
              <a:gd name="connsiteY82" fmla="*/ 2525471 h 3938179"/>
              <a:gd name="connsiteX83" fmla="*/ 7366102 w 19135506"/>
              <a:gd name="connsiteY83" fmla="*/ 2525471 h 3938179"/>
              <a:gd name="connsiteX84" fmla="*/ 7366102 w 19135506"/>
              <a:gd name="connsiteY84" fmla="*/ 2577376 h 3938179"/>
              <a:gd name="connsiteX85" fmla="*/ 7395646 w 19135506"/>
              <a:gd name="connsiteY85" fmla="*/ 2577376 h 3938179"/>
              <a:gd name="connsiteX86" fmla="*/ 7395646 w 19135506"/>
              <a:gd name="connsiteY86" fmla="*/ 2671388 h 3938179"/>
              <a:gd name="connsiteX87" fmla="*/ 7464760 w 19135506"/>
              <a:gd name="connsiteY87" fmla="*/ 2671388 h 3938179"/>
              <a:gd name="connsiteX88" fmla="*/ 7464760 w 19135506"/>
              <a:gd name="connsiteY88" fmla="*/ 2810898 h 3938179"/>
              <a:gd name="connsiteX89" fmla="*/ 7485849 w 19135506"/>
              <a:gd name="connsiteY89" fmla="*/ 2810898 h 3938179"/>
              <a:gd name="connsiteX90" fmla="*/ 7485849 w 19135506"/>
              <a:gd name="connsiteY90" fmla="*/ 2829917 h 3938179"/>
              <a:gd name="connsiteX91" fmla="*/ 7683404 w 19135506"/>
              <a:gd name="connsiteY91" fmla="*/ 2829917 h 3938179"/>
              <a:gd name="connsiteX92" fmla="*/ 7683404 w 19135506"/>
              <a:gd name="connsiteY92" fmla="*/ 2787266 h 3938179"/>
              <a:gd name="connsiteX93" fmla="*/ 7728750 w 19135506"/>
              <a:gd name="connsiteY93" fmla="*/ 2787266 h 3938179"/>
              <a:gd name="connsiteX94" fmla="*/ 7728750 w 19135506"/>
              <a:gd name="connsiteY94" fmla="*/ 2297834 h 3938179"/>
              <a:gd name="connsiteX95" fmla="*/ 7959101 w 19135506"/>
              <a:gd name="connsiteY95" fmla="*/ 2297834 h 3938179"/>
              <a:gd name="connsiteX96" fmla="*/ 7959101 w 19135506"/>
              <a:gd name="connsiteY96" fmla="*/ 2268896 h 3938179"/>
              <a:gd name="connsiteX97" fmla="*/ 7971553 w 19135506"/>
              <a:gd name="connsiteY97" fmla="*/ 2268896 h 3938179"/>
              <a:gd name="connsiteX98" fmla="*/ 7971553 w 19135506"/>
              <a:gd name="connsiteY98" fmla="*/ 2230947 h 3938179"/>
              <a:gd name="connsiteX99" fmla="*/ 8007769 w 19135506"/>
              <a:gd name="connsiteY99" fmla="*/ 2230947 h 3938179"/>
              <a:gd name="connsiteX100" fmla="*/ 8007769 w 19135506"/>
              <a:gd name="connsiteY100" fmla="*/ 2184280 h 3938179"/>
              <a:gd name="connsiteX101" fmla="*/ 8468472 w 19135506"/>
              <a:gd name="connsiteY101" fmla="*/ 2184280 h 3938179"/>
              <a:gd name="connsiteX102" fmla="*/ 8468472 w 19135506"/>
              <a:gd name="connsiteY102" fmla="*/ 2197978 h 3938179"/>
              <a:gd name="connsiteX103" fmla="*/ 8509244 w 19135506"/>
              <a:gd name="connsiteY103" fmla="*/ 2197978 h 3938179"/>
              <a:gd name="connsiteX104" fmla="*/ 8509244 w 19135506"/>
              <a:gd name="connsiteY104" fmla="*/ 2216997 h 3938179"/>
              <a:gd name="connsiteX105" fmla="*/ 8530734 w 19135506"/>
              <a:gd name="connsiteY105" fmla="*/ 2216997 h 3938179"/>
              <a:gd name="connsiteX106" fmla="*/ 8530734 w 19135506"/>
              <a:gd name="connsiteY106" fmla="*/ 2243731 h 3938179"/>
              <a:gd name="connsiteX107" fmla="*/ 8559315 w 19135506"/>
              <a:gd name="connsiteY107" fmla="*/ 2243731 h 3938179"/>
              <a:gd name="connsiteX108" fmla="*/ 8559315 w 19135506"/>
              <a:gd name="connsiteY108" fmla="*/ 2353512 h 3938179"/>
              <a:gd name="connsiteX109" fmla="*/ 8698824 w 19135506"/>
              <a:gd name="connsiteY109" fmla="*/ 2353512 h 3938179"/>
              <a:gd name="connsiteX110" fmla="*/ 8698824 w 19135506"/>
              <a:gd name="connsiteY110" fmla="*/ 2268897 h 3938179"/>
              <a:gd name="connsiteX111" fmla="*/ 8814000 w 19135506"/>
              <a:gd name="connsiteY111" fmla="*/ 2268897 h 3938179"/>
              <a:gd name="connsiteX112" fmla="*/ 8814000 w 19135506"/>
              <a:gd name="connsiteY112" fmla="*/ 2119653 h 3938179"/>
              <a:gd name="connsiteX113" fmla="*/ 9026510 w 19135506"/>
              <a:gd name="connsiteY113" fmla="*/ 2119653 h 3938179"/>
              <a:gd name="connsiteX114" fmla="*/ 9026510 w 19135506"/>
              <a:gd name="connsiteY114" fmla="*/ 2268897 h 3938179"/>
              <a:gd name="connsiteX115" fmla="*/ 9026510 w 19135506"/>
              <a:gd name="connsiteY115" fmla="*/ 2297835 h 3938179"/>
              <a:gd name="connsiteX116" fmla="*/ 9108806 w 19135506"/>
              <a:gd name="connsiteY116" fmla="*/ 2297835 h 3938179"/>
              <a:gd name="connsiteX117" fmla="*/ 9108806 w 19135506"/>
              <a:gd name="connsiteY117" fmla="*/ 2437606 h 3938179"/>
              <a:gd name="connsiteX118" fmla="*/ 9141686 w 19135506"/>
              <a:gd name="connsiteY118" fmla="*/ 2437606 h 3938179"/>
              <a:gd name="connsiteX119" fmla="*/ 9141686 w 19135506"/>
              <a:gd name="connsiteY119" fmla="*/ 2577377 h 3938179"/>
              <a:gd name="connsiteX120" fmla="*/ 9173913 w 19135506"/>
              <a:gd name="connsiteY120" fmla="*/ 2577377 h 3938179"/>
              <a:gd name="connsiteX121" fmla="*/ 9173913 w 19135506"/>
              <a:gd name="connsiteY121" fmla="*/ 2655211 h 3938179"/>
              <a:gd name="connsiteX122" fmla="*/ 9226037 w 19135506"/>
              <a:gd name="connsiteY122" fmla="*/ 2655211 h 3938179"/>
              <a:gd name="connsiteX123" fmla="*/ 9226037 w 19135506"/>
              <a:gd name="connsiteY123" fmla="*/ 2623327 h 3938179"/>
              <a:gd name="connsiteX124" fmla="*/ 9244019 w 19135506"/>
              <a:gd name="connsiteY124" fmla="*/ 2623327 h 3938179"/>
              <a:gd name="connsiteX125" fmla="*/ 9244019 w 19135506"/>
              <a:gd name="connsiteY125" fmla="*/ 2593935 h 3938179"/>
              <a:gd name="connsiteX126" fmla="*/ 9259890 w 19135506"/>
              <a:gd name="connsiteY126" fmla="*/ 2593935 h 3938179"/>
              <a:gd name="connsiteX127" fmla="*/ 9259890 w 19135506"/>
              <a:gd name="connsiteY127" fmla="*/ 2573651 h 3938179"/>
              <a:gd name="connsiteX128" fmla="*/ 9316232 w 19135506"/>
              <a:gd name="connsiteY128" fmla="*/ 2573651 h 3938179"/>
              <a:gd name="connsiteX129" fmla="*/ 9316232 w 19135506"/>
              <a:gd name="connsiteY129" fmla="*/ 2539103 h 3938179"/>
              <a:gd name="connsiteX130" fmla="*/ 9438547 w 19135506"/>
              <a:gd name="connsiteY130" fmla="*/ 2539103 h 3938179"/>
              <a:gd name="connsiteX131" fmla="*/ 9438547 w 19135506"/>
              <a:gd name="connsiteY131" fmla="*/ 2573651 h 3938179"/>
              <a:gd name="connsiteX132" fmla="*/ 9462881 w 19135506"/>
              <a:gd name="connsiteY132" fmla="*/ 2573651 h 3938179"/>
              <a:gd name="connsiteX133" fmla="*/ 9462881 w 19135506"/>
              <a:gd name="connsiteY133" fmla="*/ 2593598 h 3938179"/>
              <a:gd name="connsiteX134" fmla="*/ 9504779 w 19135506"/>
              <a:gd name="connsiteY134" fmla="*/ 2593598 h 3938179"/>
              <a:gd name="connsiteX135" fmla="*/ 9504779 w 19135506"/>
              <a:gd name="connsiteY135" fmla="*/ 2579547 h 3938179"/>
              <a:gd name="connsiteX136" fmla="*/ 9535775 w 19135506"/>
              <a:gd name="connsiteY136" fmla="*/ 2579547 h 3938179"/>
              <a:gd name="connsiteX137" fmla="*/ 9535775 w 19135506"/>
              <a:gd name="connsiteY137" fmla="*/ 2548438 h 3938179"/>
              <a:gd name="connsiteX138" fmla="*/ 9769854 w 19135506"/>
              <a:gd name="connsiteY138" fmla="*/ 2548438 h 3938179"/>
              <a:gd name="connsiteX139" fmla="*/ 9769854 w 19135506"/>
              <a:gd name="connsiteY139" fmla="*/ 2610542 h 3938179"/>
              <a:gd name="connsiteX140" fmla="*/ 9947684 w 19135506"/>
              <a:gd name="connsiteY140" fmla="*/ 2610542 h 3938179"/>
              <a:gd name="connsiteX141" fmla="*/ 9947684 w 19135506"/>
              <a:gd name="connsiteY141" fmla="*/ 2736611 h 3938179"/>
              <a:gd name="connsiteX142" fmla="*/ 10000832 w 19135506"/>
              <a:gd name="connsiteY142" fmla="*/ 2736611 h 3938179"/>
              <a:gd name="connsiteX143" fmla="*/ 10000832 w 19135506"/>
              <a:gd name="connsiteY143" fmla="*/ 2388321 h 3938179"/>
              <a:gd name="connsiteX144" fmla="*/ 10034600 w 19135506"/>
              <a:gd name="connsiteY144" fmla="*/ 2388321 h 3938179"/>
              <a:gd name="connsiteX145" fmla="*/ 10034600 w 19135506"/>
              <a:gd name="connsiteY145" fmla="*/ 2356755 h 3938179"/>
              <a:gd name="connsiteX146" fmla="*/ 10050084 w 19135506"/>
              <a:gd name="connsiteY146" fmla="*/ 2356755 h 3938179"/>
              <a:gd name="connsiteX147" fmla="*/ 10050084 w 19135506"/>
              <a:gd name="connsiteY147" fmla="*/ 2315516 h 3938179"/>
              <a:gd name="connsiteX148" fmla="*/ 10067327 w 19135506"/>
              <a:gd name="connsiteY148" fmla="*/ 2315516 h 3938179"/>
              <a:gd name="connsiteX149" fmla="*/ 10067327 w 19135506"/>
              <a:gd name="connsiteY149" fmla="*/ 2040937 h 3938179"/>
              <a:gd name="connsiteX150" fmla="*/ 10082395 w 19135506"/>
              <a:gd name="connsiteY150" fmla="*/ 2040937 h 3938179"/>
              <a:gd name="connsiteX151" fmla="*/ 10082395 w 19135506"/>
              <a:gd name="connsiteY151" fmla="*/ 2027316 h 3938179"/>
              <a:gd name="connsiteX152" fmla="*/ 10112025 w 19135506"/>
              <a:gd name="connsiteY152" fmla="*/ 2027316 h 3938179"/>
              <a:gd name="connsiteX153" fmla="*/ 10112025 w 19135506"/>
              <a:gd name="connsiteY153" fmla="*/ 1791012 h 3938179"/>
              <a:gd name="connsiteX154" fmla="*/ 10153717 w 19135506"/>
              <a:gd name="connsiteY154" fmla="*/ 1791012 h 3938179"/>
              <a:gd name="connsiteX155" fmla="*/ 10153717 w 19135506"/>
              <a:gd name="connsiteY155" fmla="*/ 2027316 h 3938179"/>
              <a:gd name="connsiteX156" fmla="*/ 10171076 w 19135506"/>
              <a:gd name="connsiteY156" fmla="*/ 2027316 h 3938179"/>
              <a:gd name="connsiteX157" fmla="*/ 10171076 w 19135506"/>
              <a:gd name="connsiteY157" fmla="*/ 2040937 h 3938179"/>
              <a:gd name="connsiteX158" fmla="*/ 10183415 w 19135506"/>
              <a:gd name="connsiteY158" fmla="*/ 2040937 h 3938179"/>
              <a:gd name="connsiteX159" fmla="*/ 10183415 w 19135506"/>
              <a:gd name="connsiteY159" fmla="*/ 2238405 h 3938179"/>
              <a:gd name="connsiteX160" fmla="*/ 10214311 w 19135506"/>
              <a:gd name="connsiteY160" fmla="*/ 2238405 h 3938179"/>
              <a:gd name="connsiteX161" fmla="*/ 10214311 w 19135506"/>
              <a:gd name="connsiteY161" fmla="*/ 2278506 h 3938179"/>
              <a:gd name="connsiteX162" fmla="*/ 10242721 w 19135506"/>
              <a:gd name="connsiteY162" fmla="*/ 2278506 h 3938179"/>
              <a:gd name="connsiteX163" fmla="*/ 10242721 w 19135506"/>
              <a:gd name="connsiteY163" fmla="*/ 2315516 h 3938179"/>
              <a:gd name="connsiteX164" fmla="*/ 10245675 w 19135506"/>
              <a:gd name="connsiteY164" fmla="*/ 2315516 h 3938179"/>
              <a:gd name="connsiteX165" fmla="*/ 10245675 w 19135506"/>
              <a:gd name="connsiteY165" fmla="*/ 2321757 h 3938179"/>
              <a:gd name="connsiteX166" fmla="*/ 10260855 w 19135506"/>
              <a:gd name="connsiteY166" fmla="*/ 2321757 h 3938179"/>
              <a:gd name="connsiteX167" fmla="*/ 10260855 w 19135506"/>
              <a:gd name="connsiteY167" fmla="*/ 2351382 h 3938179"/>
              <a:gd name="connsiteX168" fmla="*/ 10283960 w 19135506"/>
              <a:gd name="connsiteY168" fmla="*/ 2351382 h 3938179"/>
              <a:gd name="connsiteX169" fmla="*/ 10283960 w 19135506"/>
              <a:gd name="connsiteY169" fmla="*/ 2554305 h 3938179"/>
              <a:gd name="connsiteX170" fmla="*/ 10295558 w 19135506"/>
              <a:gd name="connsiteY170" fmla="*/ 2554305 h 3938179"/>
              <a:gd name="connsiteX171" fmla="*/ 10295558 w 19135506"/>
              <a:gd name="connsiteY171" fmla="*/ 2571391 h 3938179"/>
              <a:gd name="connsiteX172" fmla="*/ 10444133 w 19135506"/>
              <a:gd name="connsiteY172" fmla="*/ 2571391 h 3938179"/>
              <a:gd name="connsiteX173" fmla="*/ 10444133 w 19135506"/>
              <a:gd name="connsiteY173" fmla="*/ 2607108 h 3938179"/>
              <a:gd name="connsiteX174" fmla="*/ 10509734 w 19135506"/>
              <a:gd name="connsiteY174" fmla="*/ 2607108 h 3938179"/>
              <a:gd name="connsiteX175" fmla="*/ 10509734 w 19135506"/>
              <a:gd name="connsiteY175" fmla="*/ 2637020 h 3938179"/>
              <a:gd name="connsiteX176" fmla="*/ 10532929 w 19135506"/>
              <a:gd name="connsiteY176" fmla="*/ 2637020 h 3938179"/>
              <a:gd name="connsiteX177" fmla="*/ 10532929 w 19135506"/>
              <a:gd name="connsiteY177" fmla="*/ 2672886 h 3938179"/>
              <a:gd name="connsiteX178" fmla="*/ 10617532 w 19135506"/>
              <a:gd name="connsiteY178" fmla="*/ 2672886 h 3938179"/>
              <a:gd name="connsiteX179" fmla="*/ 10617532 w 19135506"/>
              <a:gd name="connsiteY179" fmla="*/ 2632774 h 3938179"/>
              <a:gd name="connsiteX180" fmla="*/ 10643128 w 19135506"/>
              <a:gd name="connsiteY180" fmla="*/ 2632774 h 3938179"/>
              <a:gd name="connsiteX181" fmla="*/ 10643128 w 19135506"/>
              <a:gd name="connsiteY181" fmla="*/ 2552816 h 3938179"/>
              <a:gd name="connsiteX182" fmla="*/ 10667686 w 19135506"/>
              <a:gd name="connsiteY182" fmla="*/ 2552816 h 3938179"/>
              <a:gd name="connsiteX183" fmla="*/ 10667686 w 19135506"/>
              <a:gd name="connsiteY183" fmla="*/ 2442411 h 3938179"/>
              <a:gd name="connsiteX184" fmla="*/ 10737430 w 19135506"/>
              <a:gd name="connsiteY184" fmla="*/ 2442411 h 3938179"/>
              <a:gd name="connsiteX185" fmla="*/ 10737430 w 19135506"/>
              <a:gd name="connsiteY185" fmla="*/ 2289074 h 3938179"/>
              <a:gd name="connsiteX186" fmla="*/ 10767088 w 19135506"/>
              <a:gd name="connsiteY186" fmla="*/ 2289074 h 3938179"/>
              <a:gd name="connsiteX187" fmla="*/ 10767088 w 19135506"/>
              <a:gd name="connsiteY187" fmla="*/ 2254766 h 3938179"/>
              <a:gd name="connsiteX188" fmla="*/ 10790857 w 19135506"/>
              <a:gd name="connsiteY188" fmla="*/ 2254766 h 3938179"/>
              <a:gd name="connsiteX189" fmla="*/ 10790857 w 19135506"/>
              <a:gd name="connsiteY189" fmla="*/ 2133566 h 3938179"/>
              <a:gd name="connsiteX190" fmla="*/ 10821011 w 19135506"/>
              <a:gd name="connsiteY190" fmla="*/ 2133566 h 3938179"/>
              <a:gd name="connsiteX191" fmla="*/ 10821011 w 19135506"/>
              <a:gd name="connsiteY191" fmla="*/ 2025610 h 3938179"/>
              <a:gd name="connsiteX192" fmla="*/ 10855220 w 19135506"/>
              <a:gd name="connsiteY192" fmla="*/ 2025610 h 3938179"/>
              <a:gd name="connsiteX193" fmla="*/ 10855220 w 19135506"/>
              <a:gd name="connsiteY193" fmla="*/ 1940783 h 3938179"/>
              <a:gd name="connsiteX194" fmla="*/ 10898250 w 19135506"/>
              <a:gd name="connsiteY194" fmla="*/ 1940783 h 3938179"/>
              <a:gd name="connsiteX195" fmla="*/ 10898250 w 19135506"/>
              <a:gd name="connsiteY195" fmla="*/ 1839684 h 3938179"/>
              <a:gd name="connsiteX196" fmla="*/ 11256137 w 19135506"/>
              <a:gd name="connsiteY196" fmla="*/ 1839684 h 3938179"/>
              <a:gd name="connsiteX197" fmla="*/ 11256137 w 19135506"/>
              <a:gd name="connsiteY197" fmla="*/ 1940992 h 3938179"/>
              <a:gd name="connsiteX198" fmla="*/ 11288268 w 19135506"/>
              <a:gd name="connsiteY198" fmla="*/ 1940992 h 3938179"/>
              <a:gd name="connsiteX199" fmla="*/ 11288268 w 19135506"/>
              <a:gd name="connsiteY199" fmla="*/ 2001263 h 3938179"/>
              <a:gd name="connsiteX200" fmla="*/ 11310880 w 19135506"/>
              <a:gd name="connsiteY200" fmla="*/ 2001263 h 3938179"/>
              <a:gd name="connsiteX201" fmla="*/ 11310880 w 19135506"/>
              <a:gd name="connsiteY201" fmla="*/ 2107633 h 3938179"/>
              <a:gd name="connsiteX202" fmla="*/ 11345465 w 19135506"/>
              <a:gd name="connsiteY202" fmla="*/ 2107633 h 3938179"/>
              <a:gd name="connsiteX203" fmla="*/ 11345465 w 19135506"/>
              <a:gd name="connsiteY203" fmla="*/ 2282390 h 3938179"/>
              <a:gd name="connsiteX204" fmla="*/ 11376523 w 19135506"/>
              <a:gd name="connsiteY204" fmla="*/ 2282390 h 3938179"/>
              <a:gd name="connsiteX205" fmla="*/ 11376523 w 19135506"/>
              <a:gd name="connsiteY205" fmla="*/ 2401984 h 3938179"/>
              <a:gd name="connsiteX206" fmla="*/ 11399203 w 19135506"/>
              <a:gd name="connsiteY206" fmla="*/ 2401984 h 3938179"/>
              <a:gd name="connsiteX207" fmla="*/ 11399203 w 19135506"/>
              <a:gd name="connsiteY207" fmla="*/ 2533507 h 3938179"/>
              <a:gd name="connsiteX208" fmla="*/ 11423397 w 19135506"/>
              <a:gd name="connsiteY208" fmla="*/ 2533507 h 3938179"/>
              <a:gd name="connsiteX209" fmla="*/ 11423397 w 19135506"/>
              <a:gd name="connsiteY209" fmla="*/ 2564451 h 3938179"/>
              <a:gd name="connsiteX210" fmla="*/ 11447590 w 19135506"/>
              <a:gd name="connsiteY210" fmla="*/ 2564451 h 3938179"/>
              <a:gd name="connsiteX211" fmla="*/ 11447590 w 19135506"/>
              <a:gd name="connsiteY211" fmla="*/ 2510229 h 3938179"/>
              <a:gd name="connsiteX212" fmla="*/ 11483303 w 19135506"/>
              <a:gd name="connsiteY212" fmla="*/ 2510229 h 3938179"/>
              <a:gd name="connsiteX213" fmla="*/ 11483303 w 19135506"/>
              <a:gd name="connsiteY213" fmla="*/ 2458114 h 3938179"/>
              <a:gd name="connsiteX214" fmla="*/ 11506653 w 19135506"/>
              <a:gd name="connsiteY214" fmla="*/ 2458114 h 3938179"/>
              <a:gd name="connsiteX215" fmla="*/ 11506653 w 19135506"/>
              <a:gd name="connsiteY215" fmla="*/ 2233760 h 3938179"/>
              <a:gd name="connsiteX216" fmla="*/ 11537922 w 19135506"/>
              <a:gd name="connsiteY216" fmla="*/ 2233760 h 3938179"/>
              <a:gd name="connsiteX217" fmla="*/ 11537922 w 19135506"/>
              <a:gd name="connsiteY217" fmla="*/ 2458114 h 3938179"/>
              <a:gd name="connsiteX218" fmla="*/ 11561273 w 19135506"/>
              <a:gd name="connsiteY218" fmla="*/ 2458114 h 3938179"/>
              <a:gd name="connsiteX219" fmla="*/ 11561273 w 19135506"/>
              <a:gd name="connsiteY219" fmla="*/ 2510229 h 3938179"/>
              <a:gd name="connsiteX220" fmla="*/ 11596986 w 19135506"/>
              <a:gd name="connsiteY220" fmla="*/ 2510229 h 3938179"/>
              <a:gd name="connsiteX221" fmla="*/ 11596986 w 19135506"/>
              <a:gd name="connsiteY221" fmla="*/ 2554405 h 3938179"/>
              <a:gd name="connsiteX222" fmla="*/ 11626796 w 19135506"/>
              <a:gd name="connsiteY222" fmla="*/ 2554405 h 3938179"/>
              <a:gd name="connsiteX223" fmla="*/ 11626796 w 19135506"/>
              <a:gd name="connsiteY223" fmla="*/ 2591693 h 3938179"/>
              <a:gd name="connsiteX224" fmla="*/ 11656050 w 19135506"/>
              <a:gd name="connsiteY224" fmla="*/ 2591693 h 3938179"/>
              <a:gd name="connsiteX225" fmla="*/ 11656050 w 19135506"/>
              <a:gd name="connsiteY225" fmla="*/ 2900381 h 3938179"/>
              <a:gd name="connsiteX226" fmla="*/ 11707155 w 19135506"/>
              <a:gd name="connsiteY226" fmla="*/ 2900381 h 3938179"/>
              <a:gd name="connsiteX227" fmla="*/ 11707155 w 19135506"/>
              <a:gd name="connsiteY227" fmla="*/ 2572489 h 3938179"/>
              <a:gd name="connsiteX228" fmla="*/ 11729414 w 19135506"/>
              <a:gd name="connsiteY228" fmla="*/ 2572489 h 3938179"/>
              <a:gd name="connsiteX229" fmla="*/ 11729414 w 19135506"/>
              <a:gd name="connsiteY229" fmla="*/ 1346803 h 3938179"/>
              <a:gd name="connsiteX230" fmla="*/ 11762517 w 19135506"/>
              <a:gd name="connsiteY230" fmla="*/ 1346803 h 3938179"/>
              <a:gd name="connsiteX231" fmla="*/ 11762517 w 19135506"/>
              <a:gd name="connsiteY231" fmla="*/ 1228203 h 3938179"/>
              <a:gd name="connsiteX232" fmla="*/ 11788935 w 19135506"/>
              <a:gd name="connsiteY232" fmla="*/ 1228203 h 3938179"/>
              <a:gd name="connsiteX233" fmla="*/ 11788935 w 19135506"/>
              <a:gd name="connsiteY233" fmla="*/ 1190159 h 3938179"/>
              <a:gd name="connsiteX234" fmla="*/ 11800933 w 19135506"/>
              <a:gd name="connsiteY234" fmla="*/ 1190159 h 3938179"/>
              <a:gd name="connsiteX235" fmla="*/ 11800933 w 19135506"/>
              <a:gd name="connsiteY235" fmla="*/ 1181592 h 3938179"/>
              <a:gd name="connsiteX236" fmla="*/ 12000670 w 19135506"/>
              <a:gd name="connsiteY236" fmla="*/ 1181592 h 3938179"/>
              <a:gd name="connsiteX237" fmla="*/ 12000670 w 19135506"/>
              <a:gd name="connsiteY237" fmla="*/ 1190159 h 3938179"/>
              <a:gd name="connsiteX238" fmla="*/ 12000670 w 19135506"/>
              <a:gd name="connsiteY238" fmla="*/ 1228203 h 3938179"/>
              <a:gd name="connsiteX239" fmla="*/ 12012668 w 19135506"/>
              <a:gd name="connsiteY239" fmla="*/ 1228203 h 3938179"/>
              <a:gd name="connsiteX240" fmla="*/ 12012668 w 19135506"/>
              <a:gd name="connsiteY240" fmla="*/ 1346803 h 3938179"/>
              <a:gd name="connsiteX241" fmla="*/ 12044125 w 19135506"/>
              <a:gd name="connsiteY241" fmla="*/ 1346803 h 3938179"/>
              <a:gd name="connsiteX242" fmla="*/ 12044125 w 19135506"/>
              <a:gd name="connsiteY242" fmla="*/ 2131891 h 3938179"/>
              <a:gd name="connsiteX243" fmla="*/ 12051301 w 19135506"/>
              <a:gd name="connsiteY243" fmla="*/ 2131891 h 3938179"/>
              <a:gd name="connsiteX244" fmla="*/ 12051301 w 19135506"/>
              <a:gd name="connsiteY244" fmla="*/ 2160131 h 3938179"/>
              <a:gd name="connsiteX245" fmla="*/ 12067779 w 19135506"/>
              <a:gd name="connsiteY245" fmla="*/ 2160131 h 3938179"/>
              <a:gd name="connsiteX246" fmla="*/ 12067779 w 19135506"/>
              <a:gd name="connsiteY246" fmla="*/ 2150364 h 3938179"/>
              <a:gd name="connsiteX247" fmla="*/ 12086252 w 19135506"/>
              <a:gd name="connsiteY247" fmla="*/ 2131891 h 3938179"/>
              <a:gd name="connsiteX248" fmla="*/ 12213966 w 19135506"/>
              <a:gd name="connsiteY248" fmla="*/ 2131891 h 3938179"/>
              <a:gd name="connsiteX249" fmla="*/ 12232439 w 19135506"/>
              <a:gd name="connsiteY249" fmla="*/ 2150364 h 3938179"/>
              <a:gd name="connsiteX250" fmla="*/ 12232439 w 19135506"/>
              <a:gd name="connsiteY250" fmla="*/ 2160131 h 3938179"/>
              <a:gd name="connsiteX251" fmla="*/ 12268355 w 19135506"/>
              <a:gd name="connsiteY251" fmla="*/ 2160131 h 3938179"/>
              <a:gd name="connsiteX252" fmla="*/ 12268355 w 19135506"/>
              <a:gd name="connsiteY252" fmla="*/ 2196980 h 3938179"/>
              <a:gd name="connsiteX253" fmla="*/ 12290198 w 19135506"/>
              <a:gd name="connsiteY253" fmla="*/ 2196980 h 3938179"/>
              <a:gd name="connsiteX254" fmla="*/ 12290199 w 19135506"/>
              <a:gd name="connsiteY254" fmla="*/ 2196980 h 3938179"/>
              <a:gd name="connsiteX255" fmla="*/ 12290199 w 19135506"/>
              <a:gd name="connsiteY255" fmla="*/ 2225219 h 3938179"/>
              <a:gd name="connsiteX256" fmla="*/ 12333389 w 19135506"/>
              <a:gd name="connsiteY256" fmla="*/ 2225219 h 3938179"/>
              <a:gd name="connsiteX257" fmla="*/ 12333389 w 19135506"/>
              <a:gd name="connsiteY257" fmla="*/ 2481795 h 3938179"/>
              <a:gd name="connsiteX258" fmla="*/ 12441243 w 19135506"/>
              <a:gd name="connsiteY258" fmla="*/ 2481795 h 3938179"/>
              <a:gd name="connsiteX259" fmla="*/ 12441243 w 19135506"/>
              <a:gd name="connsiteY259" fmla="*/ 2453494 h 3938179"/>
              <a:gd name="connsiteX260" fmla="*/ 12482965 w 19135506"/>
              <a:gd name="connsiteY260" fmla="*/ 2453494 h 3938179"/>
              <a:gd name="connsiteX261" fmla="*/ 12482965 w 19135506"/>
              <a:gd name="connsiteY261" fmla="*/ 2135997 h 3938179"/>
              <a:gd name="connsiteX262" fmla="*/ 12503282 w 19135506"/>
              <a:gd name="connsiteY262" fmla="*/ 2135997 h 3938179"/>
              <a:gd name="connsiteX263" fmla="*/ 12503282 w 19135506"/>
              <a:gd name="connsiteY263" fmla="*/ 2099529 h 3938179"/>
              <a:gd name="connsiteX264" fmla="*/ 12533260 w 19135506"/>
              <a:gd name="connsiteY264" fmla="*/ 2099529 h 3938179"/>
              <a:gd name="connsiteX265" fmla="*/ 12533260 w 19135506"/>
              <a:gd name="connsiteY265" fmla="*/ 2063063 h 3938179"/>
              <a:gd name="connsiteX266" fmla="*/ 12682979 w 19135506"/>
              <a:gd name="connsiteY266" fmla="*/ 2063063 h 3938179"/>
              <a:gd name="connsiteX267" fmla="*/ 12682979 w 19135506"/>
              <a:gd name="connsiteY267" fmla="*/ 2099529 h 3938179"/>
              <a:gd name="connsiteX268" fmla="*/ 12756769 w 19135506"/>
              <a:gd name="connsiteY268" fmla="*/ 2099529 h 3938179"/>
              <a:gd name="connsiteX269" fmla="*/ 12756769 w 19135506"/>
              <a:gd name="connsiteY269" fmla="*/ 2420686 h 3938179"/>
              <a:gd name="connsiteX270" fmla="*/ 12791146 w 19135506"/>
              <a:gd name="connsiteY270" fmla="*/ 2420686 h 3938179"/>
              <a:gd name="connsiteX271" fmla="*/ 12791146 w 19135506"/>
              <a:gd name="connsiteY271" fmla="*/ 2225219 h 3938179"/>
              <a:gd name="connsiteX272" fmla="*/ 12832556 w 19135506"/>
              <a:gd name="connsiteY272" fmla="*/ 2225219 h 3938179"/>
              <a:gd name="connsiteX273" fmla="*/ 12832556 w 19135506"/>
              <a:gd name="connsiteY273" fmla="*/ 2131890 h 3938179"/>
              <a:gd name="connsiteX274" fmla="*/ 12862851 w 19135506"/>
              <a:gd name="connsiteY274" fmla="*/ 2131890 h 3938179"/>
              <a:gd name="connsiteX275" fmla="*/ 12862851 w 19135506"/>
              <a:gd name="connsiteY275" fmla="*/ 2099529 h 3938179"/>
              <a:gd name="connsiteX276" fmla="*/ 12880771 w 19135506"/>
              <a:gd name="connsiteY276" fmla="*/ 2099529 h 3938179"/>
              <a:gd name="connsiteX277" fmla="*/ 12880771 w 19135506"/>
              <a:gd name="connsiteY277" fmla="*/ 2063063 h 3938179"/>
              <a:gd name="connsiteX278" fmla="*/ 13012571 w 19135506"/>
              <a:gd name="connsiteY278" fmla="*/ 2063063 h 3938179"/>
              <a:gd name="connsiteX279" fmla="*/ 13012571 w 19135506"/>
              <a:gd name="connsiteY279" fmla="*/ 2099529 h 3938179"/>
              <a:gd name="connsiteX280" fmla="*/ 13044870 w 19135506"/>
              <a:gd name="connsiteY280" fmla="*/ 2099529 h 3938179"/>
              <a:gd name="connsiteX281" fmla="*/ 13044870 w 19135506"/>
              <a:gd name="connsiteY281" fmla="*/ 2131891 h 3938179"/>
              <a:gd name="connsiteX282" fmla="*/ 13070899 w 19135506"/>
              <a:gd name="connsiteY282" fmla="*/ 2131891 h 3938179"/>
              <a:gd name="connsiteX283" fmla="*/ 13070899 w 19135506"/>
              <a:gd name="connsiteY283" fmla="*/ 2233829 h 3938179"/>
              <a:gd name="connsiteX284" fmla="*/ 13122652 w 19135506"/>
              <a:gd name="connsiteY284" fmla="*/ 2233829 h 3938179"/>
              <a:gd name="connsiteX285" fmla="*/ 13122652 w 19135506"/>
              <a:gd name="connsiteY285" fmla="*/ 2261239 h 3938179"/>
              <a:gd name="connsiteX286" fmla="*/ 13134961 w 19135506"/>
              <a:gd name="connsiteY286" fmla="*/ 2261239 h 3938179"/>
              <a:gd name="connsiteX287" fmla="*/ 13134961 w 19135506"/>
              <a:gd name="connsiteY287" fmla="*/ 2322279 h 3938179"/>
              <a:gd name="connsiteX288" fmla="*/ 13296300 w 19135506"/>
              <a:gd name="connsiteY288" fmla="*/ 2322279 h 3938179"/>
              <a:gd name="connsiteX289" fmla="*/ 13296300 w 19135506"/>
              <a:gd name="connsiteY289" fmla="*/ 2322278 h 3938179"/>
              <a:gd name="connsiteX290" fmla="*/ 13296299 w 19135506"/>
              <a:gd name="connsiteY290" fmla="*/ 2322278 h 3938179"/>
              <a:gd name="connsiteX291" fmla="*/ 13296299 w 19135506"/>
              <a:gd name="connsiteY291" fmla="*/ 2186441 h 3938179"/>
              <a:gd name="connsiteX292" fmla="*/ 13296299 w 19135506"/>
              <a:gd name="connsiteY292" fmla="*/ 1319571 h 3938179"/>
              <a:gd name="connsiteX293" fmla="*/ 13296299 w 19135506"/>
              <a:gd name="connsiteY293" fmla="*/ 1189176 h 3938179"/>
              <a:gd name="connsiteX294" fmla="*/ 13329212 w 19135506"/>
              <a:gd name="connsiteY294" fmla="*/ 1189176 h 3938179"/>
              <a:gd name="connsiteX295" fmla="*/ 13329212 w 19135506"/>
              <a:gd name="connsiteY295" fmla="*/ 944714 h 3938179"/>
              <a:gd name="connsiteX296" fmla="*/ 13365590 w 19135506"/>
              <a:gd name="connsiteY296" fmla="*/ 944714 h 3938179"/>
              <a:gd name="connsiteX297" fmla="*/ 13365590 w 19135506"/>
              <a:gd name="connsiteY297" fmla="*/ 817109 h 3938179"/>
              <a:gd name="connsiteX298" fmla="*/ 13393460 w 19135506"/>
              <a:gd name="connsiteY298" fmla="*/ 817109 h 3938179"/>
              <a:gd name="connsiteX299" fmla="*/ 13393460 w 19135506"/>
              <a:gd name="connsiteY299" fmla="*/ 593980 h 3938179"/>
              <a:gd name="connsiteX300" fmla="*/ 13420895 w 19135506"/>
              <a:gd name="connsiteY300" fmla="*/ 593980 h 3938179"/>
              <a:gd name="connsiteX301" fmla="*/ 13420895 w 19135506"/>
              <a:gd name="connsiteY301" fmla="*/ 561289 h 3938179"/>
              <a:gd name="connsiteX302" fmla="*/ 13448435 w 19135506"/>
              <a:gd name="connsiteY302" fmla="*/ 561289 h 3938179"/>
              <a:gd name="connsiteX303" fmla="*/ 13448435 w 19135506"/>
              <a:gd name="connsiteY303" fmla="*/ 534615 h 3938179"/>
              <a:gd name="connsiteX304" fmla="*/ 13466637 w 19135506"/>
              <a:gd name="connsiteY304" fmla="*/ 534615 h 3938179"/>
              <a:gd name="connsiteX305" fmla="*/ 13466637 w 19135506"/>
              <a:gd name="connsiteY305" fmla="*/ 495809 h 3938179"/>
              <a:gd name="connsiteX306" fmla="*/ 13475295 w 19135506"/>
              <a:gd name="connsiteY306" fmla="*/ 495809 h 3938179"/>
              <a:gd name="connsiteX307" fmla="*/ 13475295 w 19135506"/>
              <a:gd name="connsiteY307" fmla="*/ 271203 h 3938179"/>
              <a:gd name="connsiteX308" fmla="*/ 13506564 w 19135506"/>
              <a:gd name="connsiteY308" fmla="*/ 271203 h 3938179"/>
              <a:gd name="connsiteX309" fmla="*/ 13506564 w 19135506"/>
              <a:gd name="connsiteY309" fmla="*/ 495809 h 3938179"/>
              <a:gd name="connsiteX310" fmla="*/ 13515221 w 19135506"/>
              <a:gd name="connsiteY310" fmla="*/ 495809 h 3938179"/>
              <a:gd name="connsiteX311" fmla="*/ 13515221 w 19135506"/>
              <a:gd name="connsiteY311" fmla="*/ 534615 h 3938179"/>
              <a:gd name="connsiteX312" fmla="*/ 13539326 w 19135506"/>
              <a:gd name="connsiteY312" fmla="*/ 534615 h 3938179"/>
              <a:gd name="connsiteX313" fmla="*/ 13539326 w 19135506"/>
              <a:gd name="connsiteY313" fmla="*/ 569950 h 3938179"/>
              <a:gd name="connsiteX314" fmla="*/ 13552866 w 19135506"/>
              <a:gd name="connsiteY314" fmla="*/ 569950 h 3938179"/>
              <a:gd name="connsiteX315" fmla="*/ 13552866 w 19135506"/>
              <a:gd name="connsiteY315" fmla="*/ 587873 h 3938179"/>
              <a:gd name="connsiteX316" fmla="*/ 13578649 w 19135506"/>
              <a:gd name="connsiteY316" fmla="*/ 587873 h 3938179"/>
              <a:gd name="connsiteX317" fmla="*/ 13578649 w 19135506"/>
              <a:gd name="connsiteY317" fmla="*/ 785894 h 3938179"/>
              <a:gd name="connsiteX318" fmla="*/ 13615266 w 19135506"/>
              <a:gd name="connsiteY318" fmla="*/ 785894 h 3938179"/>
              <a:gd name="connsiteX319" fmla="*/ 13615266 w 19135506"/>
              <a:gd name="connsiteY319" fmla="*/ 817109 h 3938179"/>
              <a:gd name="connsiteX320" fmla="*/ 13639910 w 19135506"/>
              <a:gd name="connsiteY320" fmla="*/ 817109 h 3938179"/>
              <a:gd name="connsiteX321" fmla="*/ 13639910 w 19135506"/>
              <a:gd name="connsiteY321" fmla="*/ 944714 h 3938179"/>
              <a:gd name="connsiteX322" fmla="*/ 13670647 w 19135506"/>
              <a:gd name="connsiteY322" fmla="*/ 944714 h 3938179"/>
              <a:gd name="connsiteX323" fmla="*/ 13670647 w 19135506"/>
              <a:gd name="connsiteY323" fmla="*/ 1169319 h 3938179"/>
              <a:gd name="connsiteX324" fmla="*/ 13709971 w 19135506"/>
              <a:gd name="connsiteY324" fmla="*/ 1169319 h 3938179"/>
              <a:gd name="connsiteX325" fmla="*/ 13709971 w 19135506"/>
              <a:gd name="connsiteY325" fmla="*/ 1138685 h 3938179"/>
              <a:gd name="connsiteX326" fmla="*/ 13729030 w 19135506"/>
              <a:gd name="connsiteY326" fmla="*/ 1138685 h 3938179"/>
              <a:gd name="connsiteX327" fmla="*/ 13729030 w 19135506"/>
              <a:gd name="connsiteY327" fmla="*/ 1109885 h 3938179"/>
              <a:gd name="connsiteX328" fmla="*/ 13746547 w 19135506"/>
              <a:gd name="connsiteY328" fmla="*/ 1109885 h 3938179"/>
              <a:gd name="connsiteX329" fmla="*/ 13746547 w 19135506"/>
              <a:gd name="connsiteY329" fmla="*/ 1068399 h 3938179"/>
              <a:gd name="connsiteX330" fmla="*/ 13775370 w 19135506"/>
              <a:gd name="connsiteY330" fmla="*/ 1068399 h 3938179"/>
              <a:gd name="connsiteX331" fmla="*/ 13775370 w 19135506"/>
              <a:gd name="connsiteY331" fmla="*/ 1035897 h 3938179"/>
              <a:gd name="connsiteX332" fmla="*/ 13793371 w 19135506"/>
              <a:gd name="connsiteY332" fmla="*/ 1035897 h 3938179"/>
              <a:gd name="connsiteX333" fmla="*/ 13793371 w 19135506"/>
              <a:gd name="connsiteY333" fmla="*/ 881475 h 3938179"/>
              <a:gd name="connsiteX334" fmla="*/ 13824640 w 19135506"/>
              <a:gd name="connsiteY334" fmla="*/ 881475 h 3938179"/>
              <a:gd name="connsiteX335" fmla="*/ 13824640 w 19135506"/>
              <a:gd name="connsiteY335" fmla="*/ 1035897 h 3938179"/>
              <a:gd name="connsiteX336" fmla="*/ 13833485 w 19135506"/>
              <a:gd name="connsiteY336" fmla="*/ 1035897 h 3938179"/>
              <a:gd name="connsiteX337" fmla="*/ 13833485 w 19135506"/>
              <a:gd name="connsiteY337" fmla="*/ 1053836 h 3938179"/>
              <a:gd name="connsiteX338" fmla="*/ 13849881 w 19135506"/>
              <a:gd name="connsiteY338" fmla="*/ 1053836 h 3938179"/>
              <a:gd name="connsiteX339" fmla="*/ 13849881 w 19135506"/>
              <a:gd name="connsiteY339" fmla="*/ 1068399 h 3938179"/>
              <a:gd name="connsiteX340" fmla="*/ 13854302 w 19135506"/>
              <a:gd name="connsiteY340" fmla="*/ 1068399 h 3938179"/>
              <a:gd name="connsiteX341" fmla="*/ 13854302 w 19135506"/>
              <a:gd name="connsiteY341" fmla="*/ 1128787 h 3938179"/>
              <a:gd name="connsiteX342" fmla="*/ 13887828 w 19135506"/>
              <a:gd name="connsiteY342" fmla="*/ 1128787 h 3938179"/>
              <a:gd name="connsiteX343" fmla="*/ 13887828 w 19135506"/>
              <a:gd name="connsiteY343" fmla="*/ 1193780 h 3938179"/>
              <a:gd name="connsiteX344" fmla="*/ 13920012 w 19135506"/>
              <a:gd name="connsiteY344" fmla="*/ 1193780 h 3938179"/>
              <a:gd name="connsiteX345" fmla="*/ 13920012 w 19135506"/>
              <a:gd name="connsiteY345" fmla="*/ 1257940 h 3938179"/>
              <a:gd name="connsiteX346" fmla="*/ 13951850 w 19135506"/>
              <a:gd name="connsiteY346" fmla="*/ 1257940 h 3938179"/>
              <a:gd name="connsiteX347" fmla="*/ 13951850 w 19135506"/>
              <a:gd name="connsiteY347" fmla="*/ 1319571 h 3938179"/>
              <a:gd name="connsiteX348" fmla="*/ 13985625 w 19135506"/>
              <a:gd name="connsiteY348" fmla="*/ 1319571 h 3938179"/>
              <a:gd name="connsiteX349" fmla="*/ 13985625 w 19135506"/>
              <a:gd name="connsiteY349" fmla="*/ 1450990 h 3938179"/>
              <a:gd name="connsiteX350" fmla="*/ 14001689 w 19135506"/>
              <a:gd name="connsiteY350" fmla="*/ 1450990 h 3938179"/>
              <a:gd name="connsiteX351" fmla="*/ 14001689 w 19135506"/>
              <a:gd name="connsiteY351" fmla="*/ 1823645 h 3938179"/>
              <a:gd name="connsiteX352" fmla="*/ 14047894 w 19135506"/>
              <a:gd name="connsiteY352" fmla="*/ 1823645 h 3938179"/>
              <a:gd name="connsiteX353" fmla="*/ 14047894 w 19135506"/>
              <a:gd name="connsiteY353" fmla="*/ 1957793 h 3938179"/>
              <a:gd name="connsiteX354" fmla="*/ 14069863 w 19135506"/>
              <a:gd name="connsiteY354" fmla="*/ 1957793 h 3938179"/>
              <a:gd name="connsiteX355" fmla="*/ 14069863 w 19135506"/>
              <a:gd name="connsiteY355" fmla="*/ 2285796 h 3938179"/>
              <a:gd name="connsiteX356" fmla="*/ 14097737 w 19135506"/>
              <a:gd name="connsiteY356" fmla="*/ 2285796 h 3938179"/>
              <a:gd name="connsiteX357" fmla="*/ 14097737 w 19135506"/>
              <a:gd name="connsiteY357" fmla="*/ 2298955 h 3938179"/>
              <a:gd name="connsiteX358" fmla="*/ 14123580 w 19135506"/>
              <a:gd name="connsiteY358" fmla="*/ 2298955 h 3938179"/>
              <a:gd name="connsiteX359" fmla="*/ 14123580 w 19135506"/>
              <a:gd name="connsiteY359" fmla="*/ 2233829 h 3938179"/>
              <a:gd name="connsiteX360" fmla="*/ 14149076 w 19135506"/>
              <a:gd name="connsiteY360" fmla="*/ 2233829 h 3938179"/>
              <a:gd name="connsiteX361" fmla="*/ 14149076 w 19135506"/>
              <a:gd name="connsiteY361" fmla="*/ 2158090 h 3938179"/>
              <a:gd name="connsiteX362" fmla="*/ 14162436 w 19135506"/>
              <a:gd name="connsiteY362" fmla="*/ 2158090 h 3938179"/>
              <a:gd name="connsiteX363" fmla="*/ 14162436 w 19135506"/>
              <a:gd name="connsiteY363" fmla="*/ 2135951 h 3938179"/>
              <a:gd name="connsiteX364" fmla="*/ 14223273 w 19135506"/>
              <a:gd name="connsiteY364" fmla="*/ 2135951 h 3938179"/>
              <a:gd name="connsiteX365" fmla="*/ 14223273 w 19135506"/>
              <a:gd name="connsiteY365" fmla="*/ 2148595 h 3938179"/>
              <a:gd name="connsiteX366" fmla="*/ 14234272 w 19135506"/>
              <a:gd name="connsiteY366" fmla="*/ 2148595 h 3938179"/>
              <a:gd name="connsiteX367" fmla="*/ 14234272 w 19135506"/>
              <a:gd name="connsiteY367" fmla="*/ 2190653 h 3938179"/>
              <a:gd name="connsiteX368" fmla="*/ 14253692 w 19135506"/>
              <a:gd name="connsiteY368" fmla="*/ 2190653 h 3938179"/>
              <a:gd name="connsiteX369" fmla="*/ 14253692 w 19135506"/>
              <a:gd name="connsiteY369" fmla="*/ 2206714 h 3938179"/>
              <a:gd name="connsiteX370" fmla="*/ 14264690 w 19135506"/>
              <a:gd name="connsiteY370" fmla="*/ 2206714 h 3938179"/>
              <a:gd name="connsiteX371" fmla="*/ 14264690 w 19135506"/>
              <a:gd name="connsiteY371" fmla="*/ 2259290 h 3938179"/>
              <a:gd name="connsiteX372" fmla="*/ 14289500 w 19135506"/>
              <a:gd name="connsiteY372" fmla="*/ 2259290 h 3938179"/>
              <a:gd name="connsiteX373" fmla="*/ 14289500 w 19135506"/>
              <a:gd name="connsiteY373" fmla="*/ 2311866 h 3938179"/>
              <a:gd name="connsiteX374" fmla="*/ 14310844 w 19135506"/>
              <a:gd name="connsiteY374" fmla="*/ 2311866 h 3938179"/>
              <a:gd name="connsiteX375" fmla="*/ 14310844 w 19135506"/>
              <a:gd name="connsiteY375" fmla="*/ 2335432 h 3938179"/>
              <a:gd name="connsiteX376" fmla="*/ 14326150 w 19135506"/>
              <a:gd name="connsiteY376" fmla="*/ 2335432 h 3938179"/>
              <a:gd name="connsiteX377" fmla="*/ 14326150 w 19135506"/>
              <a:gd name="connsiteY377" fmla="*/ 2362074 h 3938179"/>
              <a:gd name="connsiteX378" fmla="*/ 14355564 w 19135506"/>
              <a:gd name="connsiteY378" fmla="*/ 2362074 h 3938179"/>
              <a:gd name="connsiteX379" fmla="*/ 14355564 w 19135506"/>
              <a:gd name="connsiteY379" fmla="*/ 2420686 h 3938179"/>
              <a:gd name="connsiteX380" fmla="*/ 14399093 w 19135506"/>
              <a:gd name="connsiteY380" fmla="*/ 2420686 h 3938179"/>
              <a:gd name="connsiteX381" fmla="*/ 14399093 w 19135506"/>
              <a:gd name="connsiteY381" fmla="*/ 2447684 h 3938179"/>
              <a:gd name="connsiteX382" fmla="*/ 14451959 w 19135506"/>
              <a:gd name="connsiteY382" fmla="*/ 2447684 h 3938179"/>
              <a:gd name="connsiteX383" fmla="*/ 14451959 w 19135506"/>
              <a:gd name="connsiteY383" fmla="*/ 2577032 h 3938179"/>
              <a:gd name="connsiteX384" fmla="*/ 14593471 w 19135506"/>
              <a:gd name="connsiteY384" fmla="*/ 2577032 h 3938179"/>
              <a:gd name="connsiteX385" fmla="*/ 14593471 w 19135506"/>
              <a:gd name="connsiteY385" fmla="*/ 2549622 h 3938179"/>
              <a:gd name="connsiteX386" fmla="*/ 14623330 w 19135506"/>
              <a:gd name="connsiteY386" fmla="*/ 2549622 h 3938179"/>
              <a:gd name="connsiteX387" fmla="*/ 14623330 w 19135506"/>
              <a:gd name="connsiteY387" fmla="*/ 2135951 h 3938179"/>
              <a:gd name="connsiteX388" fmla="*/ 14810599 w 19135506"/>
              <a:gd name="connsiteY388" fmla="*/ 2135951 h 3938179"/>
              <a:gd name="connsiteX389" fmla="*/ 14810599 w 19135506"/>
              <a:gd name="connsiteY389" fmla="*/ 2099529 h 3938179"/>
              <a:gd name="connsiteX390" fmla="*/ 14838474 w 19135506"/>
              <a:gd name="connsiteY390" fmla="*/ 2099529 h 3938179"/>
              <a:gd name="connsiteX391" fmla="*/ 14838474 w 19135506"/>
              <a:gd name="connsiteY391" fmla="*/ 2042564 h 3938179"/>
              <a:gd name="connsiteX392" fmla="*/ 15168129 w 19135506"/>
              <a:gd name="connsiteY392" fmla="*/ 2042564 h 3938179"/>
              <a:gd name="connsiteX393" fmla="*/ 15168129 w 19135506"/>
              <a:gd name="connsiteY393" fmla="*/ 2063063 h 3938179"/>
              <a:gd name="connsiteX394" fmla="*/ 15169161 w 19135506"/>
              <a:gd name="connsiteY394" fmla="*/ 2063063 h 3938179"/>
              <a:gd name="connsiteX395" fmla="*/ 15169161 w 19135506"/>
              <a:gd name="connsiteY395" fmla="*/ 2067055 h 3938179"/>
              <a:gd name="connsiteX396" fmla="*/ 15296875 w 19135506"/>
              <a:gd name="connsiteY396" fmla="*/ 2067055 h 3938179"/>
              <a:gd name="connsiteX397" fmla="*/ 15296875 w 19135506"/>
              <a:gd name="connsiteY397" fmla="*/ 2196980 h 3938179"/>
              <a:gd name="connsiteX398" fmla="*/ 15403186 w 19135506"/>
              <a:gd name="connsiteY398" fmla="*/ 2196980 h 3938179"/>
              <a:gd name="connsiteX399" fmla="*/ 15403186 w 19135506"/>
              <a:gd name="connsiteY399" fmla="*/ 2107150 h 3938179"/>
              <a:gd name="connsiteX400" fmla="*/ 15508410 w 19135506"/>
              <a:gd name="connsiteY400" fmla="*/ 2107150 h 3938179"/>
              <a:gd name="connsiteX401" fmla="*/ 15508410 w 19135506"/>
              <a:gd name="connsiteY401" fmla="*/ 2005912 h 3938179"/>
              <a:gd name="connsiteX402" fmla="*/ 15680887 w 19135506"/>
              <a:gd name="connsiteY402" fmla="*/ 2005912 h 3938179"/>
              <a:gd name="connsiteX403" fmla="*/ 15680887 w 19135506"/>
              <a:gd name="connsiteY403" fmla="*/ 2157911 h 3938179"/>
              <a:gd name="connsiteX404" fmla="*/ 15741212 w 19135506"/>
              <a:gd name="connsiteY404" fmla="*/ 2157911 h 3938179"/>
              <a:gd name="connsiteX405" fmla="*/ 15741212 w 19135506"/>
              <a:gd name="connsiteY405" fmla="*/ 2255205 h 3938179"/>
              <a:gd name="connsiteX406" fmla="*/ 15767126 w 19135506"/>
              <a:gd name="connsiteY406" fmla="*/ 2255205 h 3938179"/>
              <a:gd name="connsiteX407" fmla="*/ 15767126 w 19135506"/>
              <a:gd name="connsiteY407" fmla="*/ 2378856 h 3938179"/>
              <a:gd name="connsiteX408" fmla="*/ 15801925 w 19135506"/>
              <a:gd name="connsiteY408" fmla="*/ 2378856 h 3938179"/>
              <a:gd name="connsiteX409" fmla="*/ 15801925 w 19135506"/>
              <a:gd name="connsiteY409" fmla="*/ 2452879 h 3938179"/>
              <a:gd name="connsiteX410" fmla="*/ 15845361 w 19135506"/>
              <a:gd name="connsiteY410" fmla="*/ 2452879 h 3938179"/>
              <a:gd name="connsiteX411" fmla="*/ 15845361 w 19135506"/>
              <a:gd name="connsiteY411" fmla="*/ 2390375 h 3938179"/>
              <a:gd name="connsiteX412" fmla="*/ 15900641 w 19135506"/>
              <a:gd name="connsiteY412" fmla="*/ 2390375 h 3938179"/>
              <a:gd name="connsiteX413" fmla="*/ 15900641 w 19135506"/>
              <a:gd name="connsiteY413" fmla="*/ 2362074 h 3938179"/>
              <a:gd name="connsiteX414" fmla="*/ 15997268 w 19135506"/>
              <a:gd name="connsiteY414" fmla="*/ 2362074 h 3938179"/>
              <a:gd name="connsiteX415" fmla="*/ 15997268 w 19135506"/>
              <a:gd name="connsiteY415" fmla="*/ 2390375 h 3938179"/>
              <a:gd name="connsiteX416" fmla="*/ 16094542 w 19135506"/>
              <a:gd name="connsiteY416" fmla="*/ 2390375 h 3938179"/>
              <a:gd name="connsiteX417" fmla="*/ 16094542 w 19135506"/>
              <a:gd name="connsiteY417" fmla="*/ 2362567 h 3938179"/>
              <a:gd name="connsiteX418" fmla="*/ 16274841 w 19135506"/>
              <a:gd name="connsiteY418" fmla="*/ 2362567 h 3938179"/>
              <a:gd name="connsiteX419" fmla="*/ 16274841 w 19135506"/>
              <a:gd name="connsiteY419" fmla="*/ 2420686 h 3938179"/>
              <a:gd name="connsiteX420" fmla="*/ 16426167 w 19135506"/>
              <a:gd name="connsiteY420" fmla="*/ 2420686 h 3938179"/>
              <a:gd name="connsiteX421" fmla="*/ 16426167 w 19135506"/>
              <a:gd name="connsiteY421" fmla="*/ 2512772 h 3938179"/>
              <a:gd name="connsiteX422" fmla="*/ 16467941 w 19135506"/>
              <a:gd name="connsiteY422" fmla="*/ 2512772 h 3938179"/>
              <a:gd name="connsiteX423" fmla="*/ 16467941 w 19135506"/>
              <a:gd name="connsiteY423" fmla="*/ 2214043 h 3938179"/>
              <a:gd name="connsiteX424" fmla="*/ 16497013 w 19135506"/>
              <a:gd name="connsiteY424" fmla="*/ 2214043 h 3938179"/>
              <a:gd name="connsiteX425" fmla="*/ 16497013 w 19135506"/>
              <a:gd name="connsiteY425" fmla="*/ 2163063 h 3938179"/>
              <a:gd name="connsiteX426" fmla="*/ 16531341 w 19135506"/>
              <a:gd name="connsiteY426" fmla="*/ 2163063 h 3938179"/>
              <a:gd name="connsiteX427" fmla="*/ 16531341 w 19135506"/>
              <a:gd name="connsiteY427" fmla="*/ 2108423 h 3938179"/>
              <a:gd name="connsiteX428" fmla="*/ 16538739 w 19135506"/>
              <a:gd name="connsiteY428" fmla="*/ 2108423 h 3938179"/>
              <a:gd name="connsiteX429" fmla="*/ 16538739 w 19135506"/>
              <a:gd name="connsiteY429" fmla="*/ 1940776 h 3938179"/>
              <a:gd name="connsiteX430" fmla="*/ 16562071 w 19135506"/>
              <a:gd name="connsiteY430" fmla="*/ 1940776 h 3938179"/>
              <a:gd name="connsiteX431" fmla="*/ 16562071 w 19135506"/>
              <a:gd name="connsiteY431" fmla="*/ 1726586 h 3938179"/>
              <a:gd name="connsiteX432" fmla="*/ 16596813 w 19135506"/>
              <a:gd name="connsiteY432" fmla="*/ 1726586 h 3938179"/>
              <a:gd name="connsiteX433" fmla="*/ 16596813 w 19135506"/>
              <a:gd name="connsiteY433" fmla="*/ 1940776 h 3938179"/>
              <a:gd name="connsiteX434" fmla="*/ 16619933 w 19135506"/>
              <a:gd name="connsiteY434" fmla="*/ 1940776 h 3938179"/>
              <a:gd name="connsiteX435" fmla="*/ 16619933 w 19135506"/>
              <a:gd name="connsiteY435" fmla="*/ 2108423 h 3938179"/>
              <a:gd name="connsiteX436" fmla="*/ 16638649 w 19135506"/>
              <a:gd name="connsiteY436" fmla="*/ 2108423 h 3938179"/>
              <a:gd name="connsiteX437" fmla="*/ 16638649 w 19135506"/>
              <a:gd name="connsiteY437" fmla="*/ 2142288 h 3938179"/>
              <a:gd name="connsiteX438" fmla="*/ 16673501 w 19135506"/>
              <a:gd name="connsiteY438" fmla="*/ 2142288 h 3938179"/>
              <a:gd name="connsiteX439" fmla="*/ 16673501 w 19135506"/>
              <a:gd name="connsiteY439" fmla="*/ 2198969 h 3938179"/>
              <a:gd name="connsiteX440" fmla="*/ 16710799 w 19135506"/>
              <a:gd name="connsiteY440" fmla="*/ 2198969 h 3938179"/>
              <a:gd name="connsiteX441" fmla="*/ 16710799 w 19135506"/>
              <a:gd name="connsiteY441" fmla="*/ 2387387 h 3938179"/>
              <a:gd name="connsiteX442" fmla="*/ 16907577 w 19135506"/>
              <a:gd name="connsiteY442" fmla="*/ 2387387 h 3938179"/>
              <a:gd name="connsiteX443" fmla="*/ 16907577 w 19135506"/>
              <a:gd name="connsiteY443" fmla="*/ 2439567 h 3938179"/>
              <a:gd name="connsiteX444" fmla="*/ 16934833 w 19135506"/>
              <a:gd name="connsiteY444" fmla="*/ 2439567 h 3938179"/>
              <a:gd name="connsiteX445" fmla="*/ 16934833 w 19135506"/>
              <a:gd name="connsiteY445" fmla="*/ 2481795 h 3938179"/>
              <a:gd name="connsiteX446" fmla="*/ 16961625 w 19135506"/>
              <a:gd name="connsiteY446" fmla="*/ 2481795 h 3938179"/>
              <a:gd name="connsiteX447" fmla="*/ 16961625 w 19135506"/>
              <a:gd name="connsiteY447" fmla="*/ 2681624 h 3938179"/>
              <a:gd name="connsiteX448" fmla="*/ 17084389 w 19135506"/>
              <a:gd name="connsiteY448" fmla="*/ 2681624 h 3938179"/>
              <a:gd name="connsiteX449" fmla="*/ 17084389 w 19135506"/>
              <a:gd name="connsiteY449" fmla="*/ 2719727 h 3938179"/>
              <a:gd name="connsiteX450" fmla="*/ 17116981 w 19135506"/>
              <a:gd name="connsiteY450" fmla="*/ 2719727 h 3938179"/>
              <a:gd name="connsiteX451" fmla="*/ 17116981 w 19135506"/>
              <a:gd name="connsiteY451" fmla="*/ 2757829 h 3938179"/>
              <a:gd name="connsiteX452" fmla="*/ 17149049 w 19135506"/>
              <a:gd name="connsiteY452" fmla="*/ 2757829 h 3938179"/>
              <a:gd name="connsiteX453" fmla="*/ 17149049 w 19135506"/>
              <a:gd name="connsiteY453" fmla="*/ 2887784 h 3938179"/>
              <a:gd name="connsiteX454" fmla="*/ 17216297 w 19135506"/>
              <a:gd name="connsiteY454" fmla="*/ 2887784 h 3938179"/>
              <a:gd name="connsiteX455" fmla="*/ 17216297 w 19135506"/>
              <a:gd name="connsiteY455" fmla="*/ 2946317 h 3938179"/>
              <a:gd name="connsiteX456" fmla="*/ 17243553 w 19135506"/>
              <a:gd name="connsiteY456" fmla="*/ 2946317 h 3938179"/>
              <a:gd name="connsiteX457" fmla="*/ 17243553 w 19135506"/>
              <a:gd name="connsiteY457" fmla="*/ 2979016 h 3938179"/>
              <a:gd name="connsiteX458" fmla="*/ 17307961 w 19135506"/>
              <a:gd name="connsiteY458" fmla="*/ 2979016 h 3938179"/>
              <a:gd name="connsiteX459" fmla="*/ 17307961 w 19135506"/>
              <a:gd name="connsiteY459" fmla="*/ 3016490 h 3938179"/>
              <a:gd name="connsiteX460" fmla="*/ 17370453 w 19135506"/>
              <a:gd name="connsiteY460" fmla="*/ 3016490 h 3938179"/>
              <a:gd name="connsiteX461" fmla="*/ 17370453 w 19135506"/>
              <a:gd name="connsiteY461" fmla="*/ 3039645 h 3938179"/>
              <a:gd name="connsiteX462" fmla="*/ 17439137 w 19135506"/>
              <a:gd name="connsiteY462" fmla="*/ 3039645 h 3938179"/>
              <a:gd name="connsiteX463" fmla="*/ 17439137 w 19135506"/>
              <a:gd name="connsiteY463" fmla="*/ 3011405 h 3938179"/>
              <a:gd name="connsiteX464" fmla="*/ 17471137 w 19135506"/>
              <a:gd name="connsiteY464" fmla="*/ 3011405 h 3938179"/>
              <a:gd name="connsiteX465" fmla="*/ 17471137 w 19135506"/>
              <a:gd name="connsiteY465" fmla="*/ 2975736 h 3938179"/>
              <a:gd name="connsiteX466" fmla="*/ 17492165 w 19135506"/>
              <a:gd name="connsiteY466" fmla="*/ 2971484 h 3938179"/>
              <a:gd name="connsiteX467" fmla="*/ 17513545 w 19135506"/>
              <a:gd name="connsiteY467" fmla="*/ 2957044 h 3938179"/>
              <a:gd name="connsiteX468" fmla="*/ 17517013 w 19135506"/>
              <a:gd name="connsiteY468" fmla="*/ 2948661 h 3938179"/>
              <a:gd name="connsiteX469" fmla="*/ 17526561 w 19135506"/>
              <a:gd name="connsiteY469" fmla="*/ 2948661 h 3938179"/>
              <a:gd name="connsiteX470" fmla="*/ 17552789 w 19135506"/>
              <a:gd name="connsiteY470" fmla="*/ 2980567 h 3938179"/>
              <a:gd name="connsiteX471" fmla="*/ 17597501 w 19135506"/>
              <a:gd name="connsiteY471" fmla="*/ 2994246 h 3938179"/>
              <a:gd name="connsiteX472" fmla="*/ 17642209 w 19135506"/>
              <a:gd name="connsiteY472" fmla="*/ 2980567 h 3938179"/>
              <a:gd name="connsiteX473" fmla="*/ 17668441 w 19135506"/>
              <a:gd name="connsiteY473" fmla="*/ 2948661 h 3938179"/>
              <a:gd name="connsiteX474" fmla="*/ 17680657 w 19135506"/>
              <a:gd name="connsiteY474" fmla="*/ 2948661 h 3938179"/>
              <a:gd name="connsiteX475" fmla="*/ 17688229 w 19135506"/>
              <a:gd name="connsiteY475" fmla="*/ 2966962 h 3938179"/>
              <a:gd name="connsiteX476" fmla="*/ 17735793 w 19135506"/>
              <a:gd name="connsiteY476" fmla="*/ 2986696 h 3938179"/>
              <a:gd name="connsiteX477" fmla="*/ 17783361 w 19135506"/>
              <a:gd name="connsiteY477" fmla="*/ 2966962 h 3938179"/>
              <a:gd name="connsiteX478" fmla="*/ 17790929 w 19135506"/>
              <a:gd name="connsiteY478" fmla="*/ 2948661 h 3938179"/>
              <a:gd name="connsiteX479" fmla="*/ 17806333 w 19135506"/>
              <a:gd name="connsiteY479" fmla="*/ 2948661 h 3938179"/>
              <a:gd name="connsiteX480" fmla="*/ 17813297 w 19135506"/>
              <a:gd name="connsiteY480" fmla="*/ 2965499 h 3938179"/>
              <a:gd name="connsiteX481" fmla="*/ 17860861 w 19135506"/>
              <a:gd name="connsiteY481" fmla="*/ 2985234 h 3938179"/>
              <a:gd name="connsiteX482" fmla="*/ 17908429 w 19135506"/>
              <a:gd name="connsiteY482" fmla="*/ 2965499 h 3938179"/>
              <a:gd name="connsiteX483" fmla="*/ 17915389 w 19135506"/>
              <a:gd name="connsiteY483" fmla="*/ 2948661 h 3938179"/>
              <a:gd name="connsiteX484" fmla="*/ 17931053 w 19135506"/>
              <a:gd name="connsiteY484" fmla="*/ 2948661 h 3938179"/>
              <a:gd name="connsiteX485" fmla="*/ 17937413 w 19135506"/>
              <a:gd name="connsiteY485" fmla="*/ 2964037 h 3938179"/>
              <a:gd name="connsiteX486" fmla="*/ 17984981 w 19135506"/>
              <a:gd name="connsiteY486" fmla="*/ 2983771 h 3938179"/>
              <a:gd name="connsiteX487" fmla="*/ 18006217 w 19135506"/>
              <a:gd name="connsiteY487" fmla="*/ 2979477 h 3938179"/>
              <a:gd name="connsiteX488" fmla="*/ 18006217 w 19135506"/>
              <a:gd name="connsiteY488" fmla="*/ 2634032 h 3938179"/>
              <a:gd name="connsiteX489" fmla="*/ 18413098 w 19135506"/>
              <a:gd name="connsiteY489" fmla="*/ 2634032 h 3938179"/>
              <a:gd name="connsiteX490" fmla="*/ 18413098 w 19135506"/>
              <a:gd name="connsiteY490" fmla="*/ 2580075 h 3938179"/>
              <a:gd name="connsiteX491" fmla="*/ 18439046 w 19135506"/>
              <a:gd name="connsiteY491" fmla="*/ 2580075 h 3938179"/>
              <a:gd name="connsiteX492" fmla="*/ 18439046 w 19135506"/>
              <a:gd name="connsiteY492" fmla="*/ 2516569 h 3938179"/>
              <a:gd name="connsiteX493" fmla="*/ 18467662 w 19135506"/>
              <a:gd name="connsiteY493" fmla="*/ 2516569 h 3938179"/>
              <a:gd name="connsiteX494" fmla="*/ 18467662 w 19135506"/>
              <a:gd name="connsiteY494" fmla="*/ 2416066 h 3938179"/>
              <a:gd name="connsiteX495" fmla="*/ 18485034 w 19135506"/>
              <a:gd name="connsiteY495" fmla="*/ 2398694 h 3938179"/>
              <a:gd name="connsiteX496" fmla="*/ 18502406 w 19135506"/>
              <a:gd name="connsiteY496" fmla="*/ 2416066 h 3938179"/>
              <a:gd name="connsiteX497" fmla="*/ 18502406 w 19135506"/>
              <a:gd name="connsiteY497" fmla="*/ 2516569 h 3938179"/>
              <a:gd name="connsiteX498" fmla="*/ 18506094 w 19135506"/>
              <a:gd name="connsiteY498" fmla="*/ 2516569 h 3938179"/>
              <a:gd name="connsiteX499" fmla="*/ 18506094 w 19135506"/>
              <a:gd name="connsiteY499" fmla="*/ 2580075 h 3938179"/>
              <a:gd name="connsiteX500" fmla="*/ 18637050 w 19135506"/>
              <a:gd name="connsiteY500" fmla="*/ 2580075 h 3938179"/>
              <a:gd name="connsiteX501" fmla="*/ 18637050 w 19135506"/>
              <a:gd name="connsiteY501" fmla="*/ 2695613 h 3938179"/>
              <a:gd name="connsiteX502" fmla="*/ 18718558 w 19135506"/>
              <a:gd name="connsiteY502" fmla="*/ 2695613 h 3938179"/>
              <a:gd name="connsiteX503" fmla="*/ 18718558 w 19135506"/>
              <a:gd name="connsiteY503" fmla="*/ 2726404 h 3938179"/>
              <a:gd name="connsiteX504" fmla="*/ 18745930 w 19135506"/>
              <a:gd name="connsiteY504" fmla="*/ 2726404 h 3938179"/>
              <a:gd name="connsiteX505" fmla="*/ 18745930 w 19135506"/>
              <a:gd name="connsiteY505" fmla="*/ 2757194 h 3938179"/>
              <a:gd name="connsiteX506" fmla="*/ 18780006 w 19135506"/>
              <a:gd name="connsiteY506" fmla="*/ 2757194 h 3938179"/>
              <a:gd name="connsiteX507" fmla="*/ 18780006 w 19135506"/>
              <a:gd name="connsiteY507" fmla="*/ 2913955 h 3938179"/>
              <a:gd name="connsiteX508" fmla="*/ 18814130 w 19135506"/>
              <a:gd name="connsiteY508" fmla="*/ 2913955 h 3938179"/>
              <a:gd name="connsiteX509" fmla="*/ 18814130 w 19135506"/>
              <a:gd name="connsiteY509" fmla="*/ 3102723 h 3938179"/>
              <a:gd name="connsiteX510" fmla="*/ 18837178 w 19135506"/>
              <a:gd name="connsiteY510" fmla="*/ 3102723 h 3938179"/>
              <a:gd name="connsiteX511" fmla="*/ 18837178 w 19135506"/>
              <a:gd name="connsiteY511" fmla="*/ 3139699 h 3938179"/>
              <a:gd name="connsiteX512" fmla="*/ 18869246 w 19135506"/>
              <a:gd name="connsiteY512" fmla="*/ 3139699 h 3938179"/>
              <a:gd name="connsiteX513" fmla="*/ 18869246 w 19135506"/>
              <a:gd name="connsiteY513" fmla="*/ 3174630 h 3938179"/>
              <a:gd name="connsiteX514" fmla="*/ 18889698 w 19135506"/>
              <a:gd name="connsiteY514" fmla="*/ 3174630 h 3938179"/>
              <a:gd name="connsiteX515" fmla="*/ 18889698 w 19135506"/>
              <a:gd name="connsiteY515" fmla="*/ 3203980 h 3938179"/>
              <a:gd name="connsiteX516" fmla="*/ 18940662 w 19135506"/>
              <a:gd name="connsiteY516" fmla="*/ 3203980 h 3938179"/>
              <a:gd name="connsiteX517" fmla="*/ 18940662 w 19135506"/>
              <a:gd name="connsiteY517" fmla="*/ 3180257 h 3938179"/>
              <a:gd name="connsiteX518" fmla="*/ 18976382 w 19135506"/>
              <a:gd name="connsiteY518" fmla="*/ 3180257 h 3938179"/>
              <a:gd name="connsiteX519" fmla="*/ 18976382 w 19135506"/>
              <a:gd name="connsiteY519" fmla="*/ 3145861 h 3938179"/>
              <a:gd name="connsiteX520" fmla="*/ 18993366 w 19135506"/>
              <a:gd name="connsiteY520" fmla="*/ 3145861 h 3938179"/>
              <a:gd name="connsiteX521" fmla="*/ 18993366 w 19135506"/>
              <a:gd name="connsiteY521" fmla="*/ 2810499 h 3938179"/>
              <a:gd name="connsiteX522" fmla="*/ 19037486 w 19135506"/>
              <a:gd name="connsiteY522" fmla="*/ 2810499 h 3938179"/>
              <a:gd name="connsiteX523" fmla="*/ 19037486 w 19135506"/>
              <a:gd name="connsiteY523" fmla="*/ 3068586 h 3938179"/>
              <a:gd name="connsiteX524" fmla="*/ 19072026 w 19135506"/>
              <a:gd name="connsiteY524" fmla="*/ 3068586 h 3938179"/>
              <a:gd name="connsiteX525" fmla="*/ 19072026 w 19135506"/>
              <a:gd name="connsiteY525" fmla="*/ 3139955 h 3938179"/>
              <a:gd name="connsiteX526" fmla="*/ 19103246 w 19135506"/>
              <a:gd name="connsiteY526" fmla="*/ 3139955 h 3938179"/>
              <a:gd name="connsiteX527" fmla="*/ 19103246 w 19135506"/>
              <a:gd name="connsiteY527" fmla="*/ 3180099 h 3938179"/>
              <a:gd name="connsiteX528" fmla="*/ 19135506 w 19135506"/>
              <a:gd name="connsiteY528" fmla="*/ 3180099 h 3938179"/>
              <a:gd name="connsiteX529" fmla="*/ 19135506 w 19135506"/>
              <a:gd name="connsiteY529" fmla="*/ 3938179 h 3938179"/>
              <a:gd name="connsiteX530" fmla="*/ 19103246 w 19135506"/>
              <a:gd name="connsiteY530" fmla="*/ 3938179 h 3938179"/>
              <a:gd name="connsiteX531" fmla="*/ 19072026 w 19135506"/>
              <a:gd name="connsiteY531" fmla="*/ 3938179 h 3938179"/>
              <a:gd name="connsiteX532" fmla="*/ 19070366 w 19135506"/>
              <a:gd name="connsiteY532" fmla="*/ 3938179 h 3938179"/>
              <a:gd name="connsiteX533" fmla="*/ 19037486 w 19135506"/>
              <a:gd name="connsiteY533" fmla="*/ 3938179 h 3938179"/>
              <a:gd name="connsiteX534" fmla="*/ 19037310 w 19135506"/>
              <a:gd name="connsiteY534" fmla="*/ 3938179 h 3938179"/>
              <a:gd name="connsiteX535" fmla="*/ 19005226 w 19135506"/>
              <a:gd name="connsiteY535" fmla="*/ 3938179 h 3938179"/>
              <a:gd name="connsiteX536" fmla="*/ 65742 w 19135506"/>
              <a:gd name="connsiteY536" fmla="*/ 3938179 h 3938179"/>
              <a:gd name="connsiteX537" fmla="*/ 32064 w 19135506"/>
              <a:gd name="connsiteY537" fmla="*/ 3938179 h 3938179"/>
              <a:gd name="connsiteX538" fmla="*/ 0 w 19135506"/>
              <a:gd name="connsiteY538" fmla="*/ 3938179 h 3938179"/>
              <a:gd name="connsiteX539" fmla="*/ 0 w 19135506"/>
              <a:gd name="connsiteY539" fmla="*/ 3559767 h 3938179"/>
              <a:gd name="connsiteX540" fmla="*/ 19928 w 19135506"/>
              <a:gd name="connsiteY540" fmla="*/ 3559767 h 3938179"/>
              <a:gd name="connsiteX541" fmla="*/ 19928 w 19135506"/>
              <a:gd name="connsiteY541" fmla="*/ 3519310 h 3938179"/>
              <a:gd name="connsiteX542" fmla="*/ 32064 w 19135506"/>
              <a:gd name="connsiteY542" fmla="*/ 3519310 h 3938179"/>
              <a:gd name="connsiteX543" fmla="*/ 32064 w 19135506"/>
              <a:gd name="connsiteY543" fmla="*/ 3495802 h 3938179"/>
              <a:gd name="connsiteX544" fmla="*/ 86352 w 19135506"/>
              <a:gd name="connsiteY544" fmla="*/ 3495802 h 3938179"/>
              <a:gd name="connsiteX545" fmla="*/ 86352 w 19135506"/>
              <a:gd name="connsiteY545" fmla="*/ 3644125 h 3938179"/>
              <a:gd name="connsiteX546" fmla="*/ 218966 w 19135506"/>
              <a:gd name="connsiteY546" fmla="*/ 3644125 h 3938179"/>
              <a:gd name="connsiteX547" fmla="*/ 218966 w 19135506"/>
              <a:gd name="connsiteY547" fmla="*/ 3682161 h 3938179"/>
              <a:gd name="connsiteX548" fmla="*/ 270070 w 19135506"/>
              <a:gd name="connsiteY548" fmla="*/ 3682161 h 3938179"/>
              <a:gd name="connsiteX549" fmla="*/ 270070 w 19135506"/>
              <a:gd name="connsiteY549" fmla="*/ 3663142 h 3938179"/>
              <a:gd name="connsiteX550" fmla="*/ 298378 w 19135506"/>
              <a:gd name="connsiteY550" fmla="*/ 3663142 h 3938179"/>
              <a:gd name="connsiteX551" fmla="*/ 298378 w 19135506"/>
              <a:gd name="connsiteY551" fmla="*/ 3336569 h 3938179"/>
              <a:gd name="connsiteX552" fmla="*/ 472924 w 19135506"/>
              <a:gd name="connsiteY552" fmla="*/ 3336569 h 3938179"/>
              <a:gd name="connsiteX553" fmla="*/ 472924 w 19135506"/>
              <a:gd name="connsiteY553" fmla="*/ 3237704 h 3938179"/>
              <a:gd name="connsiteX554" fmla="*/ 509278 w 19135506"/>
              <a:gd name="connsiteY554" fmla="*/ 3237704 h 3938179"/>
              <a:gd name="connsiteX555" fmla="*/ 509278 w 19135506"/>
              <a:gd name="connsiteY555" fmla="*/ 3195575 h 3938179"/>
              <a:gd name="connsiteX556" fmla="*/ 703392 w 19135506"/>
              <a:gd name="connsiteY556" fmla="*/ 3195575 h 3938179"/>
              <a:gd name="connsiteX557" fmla="*/ 703392 w 19135506"/>
              <a:gd name="connsiteY557" fmla="*/ 3237704 h 3938179"/>
              <a:gd name="connsiteX558" fmla="*/ 767858 w 19135506"/>
              <a:gd name="connsiteY558" fmla="*/ 3237704 h 3938179"/>
              <a:gd name="connsiteX559" fmla="*/ 767858 w 19135506"/>
              <a:gd name="connsiteY559" fmla="*/ 3377495 h 3938179"/>
              <a:gd name="connsiteX560" fmla="*/ 897392 w 19135506"/>
              <a:gd name="connsiteY560" fmla="*/ 3377495 h 3938179"/>
              <a:gd name="connsiteX561" fmla="*/ 897392 w 19135506"/>
              <a:gd name="connsiteY561" fmla="*/ 2990139 h 3938179"/>
              <a:gd name="connsiteX562" fmla="*/ 1027946 w 19135506"/>
              <a:gd name="connsiteY562" fmla="*/ 2990139 h 3938179"/>
              <a:gd name="connsiteX563" fmla="*/ 1027946 w 19135506"/>
              <a:gd name="connsiteY563" fmla="*/ 3575576 h 3938179"/>
              <a:gd name="connsiteX564" fmla="*/ 1095466 w 19135506"/>
              <a:gd name="connsiteY564" fmla="*/ 3575576 h 3938179"/>
              <a:gd name="connsiteX565" fmla="*/ 1095466 w 19135506"/>
              <a:gd name="connsiteY565" fmla="*/ 3611282 h 3938179"/>
              <a:gd name="connsiteX566" fmla="*/ 1125004 w 19135506"/>
              <a:gd name="connsiteY566" fmla="*/ 3611282 h 3938179"/>
              <a:gd name="connsiteX567" fmla="*/ 1125004 w 19135506"/>
              <a:gd name="connsiteY567" fmla="*/ 3644124 h 3938179"/>
              <a:gd name="connsiteX568" fmla="*/ 1147590 w 19135506"/>
              <a:gd name="connsiteY568" fmla="*/ 3644124 h 3938179"/>
              <a:gd name="connsiteX569" fmla="*/ 1147590 w 19135506"/>
              <a:gd name="connsiteY569" fmla="*/ 3701489 h 3938179"/>
              <a:gd name="connsiteX570" fmla="*/ 1290688 w 19135506"/>
              <a:gd name="connsiteY570" fmla="*/ 3701489 h 3938179"/>
              <a:gd name="connsiteX571" fmla="*/ 1290688 w 19135506"/>
              <a:gd name="connsiteY571" fmla="*/ 3731691 h 3938179"/>
              <a:gd name="connsiteX572" fmla="*/ 1321558 w 19135506"/>
              <a:gd name="connsiteY572" fmla="*/ 3731691 h 3938179"/>
              <a:gd name="connsiteX573" fmla="*/ 1321558 w 19135506"/>
              <a:gd name="connsiteY573" fmla="*/ 3599445 h 3938179"/>
              <a:gd name="connsiteX574" fmla="*/ 1394134 w 19135506"/>
              <a:gd name="connsiteY574" fmla="*/ 3599445 h 3938179"/>
              <a:gd name="connsiteX575" fmla="*/ 1394134 w 19135506"/>
              <a:gd name="connsiteY575" fmla="*/ 3397510 h 3938179"/>
              <a:gd name="connsiteX576" fmla="*/ 1448694 w 19135506"/>
              <a:gd name="connsiteY576" fmla="*/ 3397510 h 3938179"/>
              <a:gd name="connsiteX577" fmla="*/ 1448694 w 19135506"/>
              <a:gd name="connsiteY577" fmla="*/ 3225098 h 3938179"/>
              <a:gd name="connsiteX578" fmla="*/ 1548610 w 19135506"/>
              <a:gd name="connsiteY578" fmla="*/ 3225098 h 3938179"/>
              <a:gd name="connsiteX579" fmla="*/ 1548610 w 19135506"/>
              <a:gd name="connsiteY579" fmla="*/ 3170941 h 3938179"/>
              <a:gd name="connsiteX580" fmla="*/ 1630479 w 19135506"/>
              <a:gd name="connsiteY580" fmla="*/ 3170941 h 3938179"/>
              <a:gd name="connsiteX581" fmla="*/ 1630479 w 19135506"/>
              <a:gd name="connsiteY581" fmla="*/ 2936559 h 3938179"/>
              <a:gd name="connsiteX582" fmla="*/ 1648479 w 19135506"/>
              <a:gd name="connsiteY582" fmla="*/ 2918559 h 3938179"/>
              <a:gd name="connsiteX583" fmla="*/ 1666480 w 19135506"/>
              <a:gd name="connsiteY583" fmla="*/ 2936559 h 3938179"/>
              <a:gd name="connsiteX584" fmla="*/ 1666480 w 19135506"/>
              <a:gd name="connsiteY584" fmla="*/ 3170941 h 3938179"/>
              <a:gd name="connsiteX585" fmla="*/ 1740672 w 19135506"/>
              <a:gd name="connsiteY585" fmla="*/ 3170941 h 3938179"/>
              <a:gd name="connsiteX586" fmla="*/ 1740672 w 19135506"/>
              <a:gd name="connsiteY586" fmla="*/ 3225098 h 3938179"/>
              <a:gd name="connsiteX587" fmla="*/ 1851694 w 19135506"/>
              <a:gd name="connsiteY587" fmla="*/ 3225098 h 3938179"/>
              <a:gd name="connsiteX588" fmla="*/ 1851694 w 19135506"/>
              <a:gd name="connsiteY588" fmla="*/ 3386903 h 3938179"/>
              <a:gd name="connsiteX589" fmla="*/ 1906488 w 19135506"/>
              <a:gd name="connsiteY589" fmla="*/ 3386903 h 3938179"/>
              <a:gd name="connsiteX590" fmla="*/ 1906488 w 19135506"/>
              <a:gd name="connsiteY590" fmla="*/ 3633086 h 3938179"/>
              <a:gd name="connsiteX591" fmla="*/ 2073761 w 19135506"/>
              <a:gd name="connsiteY591" fmla="*/ 3633086 h 3938179"/>
              <a:gd name="connsiteX592" fmla="*/ 2073761 w 19135506"/>
              <a:gd name="connsiteY592" fmla="*/ 3386903 h 3938179"/>
              <a:gd name="connsiteX593" fmla="*/ 2161096 w 19135506"/>
              <a:gd name="connsiteY593" fmla="*/ 3386903 h 3938179"/>
              <a:gd name="connsiteX594" fmla="*/ 2161096 w 19135506"/>
              <a:gd name="connsiteY594" fmla="*/ 2979754 h 3938179"/>
              <a:gd name="connsiteX595" fmla="*/ 2198366 w 19135506"/>
              <a:gd name="connsiteY595" fmla="*/ 2979754 h 3938179"/>
              <a:gd name="connsiteX596" fmla="*/ 2198366 w 19135506"/>
              <a:gd name="connsiteY596" fmla="*/ 2947993 h 3938179"/>
              <a:gd name="connsiteX597" fmla="*/ 2233244 w 19135506"/>
              <a:gd name="connsiteY597" fmla="*/ 2947993 h 3938179"/>
              <a:gd name="connsiteX598" fmla="*/ 2233244 w 19135506"/>
              <a:gd name="connsiteY598" fmla="*/ 2918697 h 3938179"/>
              <a:gd name="connsiteX599" fmla="*/ 2268122 w 19135506"/>
              <a:gd name="connsiteY599" fmla="*/ 2918697 h 3938179"/>
              <a:gd name="connsiteX600" fmla="*/ 2268122 w 19135506"/>
              <a:gd name="connsiteY600" fmla="*/ 2886270 h 3938179"/>
              <a:gd name="connsiteX601" fmla="*/ 2296248 w 19135506"/>
              <a:gd name="connsiteY601" fmla="*/ 2886270 h 3938179"/>
              <a:gd name="connsiteX602" fmla="*/ 2296248 w 19135506"/>
              <a:gd name="connsiteY602" fmla="*/ 2858057 h 3938179"/>
              <a:gd name="connsiteX603" fmla="*/ 2328937 w 19135506"/>
              <a:gd name="connsiteY603" fmla="*/ 2858057 h 3938179"/>
              <a:gd name="connsiteX604" fmla="*/ 2328937 w 19135506"/>
              <a:gd name="connsiteY604" fmla="*/ 2817595 h 3938179"/>
              <a:gd name="connsiteX605" fmla="*/ 2596325 w 19135506"/>
              <a:gd name="connsiteY605" fmla="*/ 2817595 h 3938179"/>
              <a:gd name="connsiteX606" fmla="*/ 2596325 w 19135506"/>
              <a:gd name="connsiteY606" fmla="*/ 3352789 h 3938179"/>
              <a:gd name="connsiteX607" fmla="*/ 2680818 w 19135506"/>
              <a:gd name="connsiteY607" fmla="*/ 3352789 h 3938179"/>
              <a:gd name="connsiteX608" fmla="*/ 2680818 w 19135506"/>
              <a:gd name="connsiteY608" fmla="*/ 3189832 h 3938179"/>
              <a:gd name="connsiteX609" fmla="*/ 2738489 w 19135506"/>
              <a:gd name="connsiteY609" fmla="*/ 3189832 h 3938179"/>
              <a:gd name="connsiteX610" fmla="*/ 2738489 w 19135506"/>
              <a:gd name="connsiteY610" fmla="*/ 3170246 h 3938179"/>
              <a:gd name="connsiteX611" fmla="*/ 2765199 w 19135506"/>
              <a:gd name="connsiteY611" fmla="*/ 3170246 h 3938179"/>
              <a:gd name="connsiteX612" fmla="*/ 2765199 w 19135506"/>
              <a:gd name="connsiteY612" fmla="*/ 2956971 h 3938179"/>
              <a:gd name="connsiteX613" fmla="*/ 2796882 w 19135506"/>
              <a:gd name="connsiteY613" fmla="*/ 2956971 h 3938179"/>
              <a:gd name="connsiteX614" fmla="*/ 2796882 w 19135506"/>
              <a:gd name="connsiteY614" fmla="*/ 2918697 h 3938179"/>
              <a:gd name="connsiteX615" fmla="*/ 2830031 w 19135506"/>
              <a:gd name="connsiteY615" fmla="*/ 2918697 h 3938179"/>
              <a:gd name="connsiteX616" fmla="*/ 2830031 w 19135506"/>
              <a:gd name="connsiteY616" fmla="*/ 2823411 h 3938179"/>
              <a:gd name="connsiteX617" fmla="*/ 2852336 w 19135506"/>
              <a:gd name="connsiteY617" fmla="*/ 2823411 h 3938179"/>
              <a:gd name="connsiteX618" fmla="*/ 2852336 w 19135506"/>
              <a:gd name="connsiteY618" fmla="*/ 2661462 h 3938179"/>
              <a:gd name="connsiteX619" fmla="*/ 2953855 w 19135506"/>
              <a:gd name="connsiteY619" fmla="*/ 2661462 h 3938179"/>
              <a:gd name="connsiteX620" fmla="*/ 2953855 w 19135506"/>
              <a:gd name="connsiteY620" fmla="*/ 2466961 h 3938179"/>
              <a:gd name="connsiteX621" fmla="*/ 2986480 w 19135506"/>
              <a:gd name="connsiteY621" fmla="*/ 2466961 h 3938179"/>
              <a:gd name="connsiteX622" fmla="*/ 2986480 w 19135506"/>
              <a:gd name="connsiteY622" fmla="*/ 2421387 h 3938179"/>
              <a:gd name="connsiteX623" fmla="*/ 3021470 w 19135506"/>
              <a:gd name="connsiteY623" fmla="*/ 2421387 h 3938179"/>
              <a:gd name="connsiteX624" fmla="*/ 3021470 w 19135506"/>
              <a:gd name="connsiteY624" fmla="*/ 2288802 h 3938179"/>
              <a:gd name="connsiteX625" fmla="*/ 3052178 w 19135506"/>
              <a:gd name="connsiteY625" fmla="*/ 2288802 h 3938179"/>
              <a:gd name="connsiteX626" fmla="*/ 3052178 w 19135506"/>
              <a:gd name="connsiteY626" fmla="*/ 2163238 h 3938179"/>
              <a:gd name="connsiteX627" fmla="*/ 3076946 w 19135506"/>
              <a:gd name="connsiteY627" fmla="*/ 2163238 h 3938179"/>
              <a:gd name="connsiteX628" fmla="*/ 3076946 w 19135506"/>
              <a:gd name="connsiteY628" fmla="*/ 2125469 h 3938179"/>
              <a:gd name="connsiteX629" fmla="*/ 3108644 w 19135506"/>
              <a:gd name="connsiteY629" fmla="*/ 2125469 h 3938179"/>
              <a:gd name="connsiteX630" fmla="*/ 3108644 w 19135506"/>
              <a:gd name="connsiteY630" fmla="*/ 2053348 h 3938179"/>
              <a:gd name="connsiteX631" fmla="*/ 3165310 w 19135506"/>
              <a:gd name="connsiteY631" fmla="*/ 2053348 h 3938179"/>
              <a:gd name="connsiteX632" fmla="*/ 3165310 w 19135506"/>
              <a:gd name="connsiteY632" fmla="*/ 1942519 h 3938179"/>
              <a:gd name="connsiteX633" fmla="*/ 3594872 w 19135506"/>
              <a:gd name="connsiteY633" fmla="*/ 1942519 h 3938179"/>
              <a:gd name="connsiteX634" fmla="*/ 3594872 w 19135506"/>
              <a:gd name="connsiteY634" fmla="*/ 2030857 h 3938179"/>
              <a:gd name="connsiteX635" fmla="*/ 3609977 w 19135506"/>
              <a:gd name="connsiteY635" fmla="*/ 2030857 h 3938179"/>
              <a:gd name="connsiteX636" fmla="*/ 3609977 w 19135506"/>
              <a:gd name="connsiteY636" fmla="*/ 2125665 h 3938179"/>
              <a:gd name="connsiteX637" fmla="*/ 3662266 w 19135506"/>
              <a:gd name="connsiteY637" fmla="*/ 2125665 h 3938179"/>
              <a:gd name="connsiteX638" fmla="*/ 3662266 w 19135506"/>
              <a:gd name="connsiteY638" fmla="*/ 2256527 h 3938179"/>
              <a:gd name="connsiteX639" fmla="*/ 3691605 w 19135506"/>
              <a:gd name="connsiteY639" fmla="*/ 2256527 h 3938179"/>
              <a:gd name="connsiteX640" fmla="*/ 3691605 w 19135506"/>
              <a:gd name="connsiteY640" fmla="*/ 2478186 h 3938179"/>
              <a:gd name="connsiteX641" fmla="*/ 3728768 w 19135506"/>
              <a:gd name="connsiteY641" fmla="*/ 2478186 h 3938179"/>
              <a:gd name="connsiteX642" fmla="*/ 3728768 w 19135506"/>
              <a:gd name="connsiteY642" fmla="*/ 2598519 h 3938179"/>
              <a:gd name="connsiteX643" fmla="*/ 3753109 w 19135506"/>
              <a:gd name="connsiteY643" fmla="*/ 2598519 h 3938179"/>
              <a:gd name="connsiteX644" fmla="*/ 3753109 w 19135506"/>
              <a:gd name="connsiteY644" fmla="*/ 2616064 h 3938179"/>
              <a:gd name="connsiteX645" fmla="*/ 3766766 w 19135506"/>
              <a:gd name="connsiteY645" fmla="*/ 2616064 h 3938179"/>
              <a:gd name="connsiteX646" fmla="*/ 3766766 w 19135506"/>
              <a:gd name="connsiteY646" fmla="*/ 2817201 h 3938179"/>
              <a:gd name="connsiteX647" fmla="*/ 3822350 w 19135506"/>
              <a:gd name="connsiteY647" fmla="*/ 2817201 h 3938179"/>
              <a:gd name="connsiteX648" fmla="*/ 3822350 w 19135506"/>
              <a:gd name="connsiteY648" fmla="*/ 2767915 h 3938179"/>
              <a:gd name="connsiteX649" fmla="*/ 3855573 w 19135506"/>
              <a:gd name="connsiteY649" fmla="*/ 2767915 h 3938179"/>
              <a:gd name="connsiteX650" fmla="*/ 3855573 w 19135506"/>
              <a:gd name="connsiteY650" fmla="*/ 2733106 h 3938179"/>
              <a:gd name="connsiteX651" fmla="*/ 3875106 w 19135506"/>
              <a:gd name="connsiteY651" fmla="*/ 2733106 h 3938179"/>
              <a:gd name="connsiteX652" fmla="*/ 3875106 w 19135506"/>
              <a:gd name="connsiteY652" fmla="*/ 2703138 h 3938179"/>
              <a:gd name="connsiteX653" fmla="*/ 3890967 w 19135506"/>
              <a:gd name="connsiteY653" fmla="*/ 2703138 h 3938179"/>
              <a:gd name="connsiteX654" fmla="*/ 3890967 w 19135506"/>
              <a:gd name="connsiteY654" fmla="*/ 2677429 h 3938179"/>
              <a:gd name="connsiteX655" fmla="*/ 3903118 w 19135506"/>
              <a:gd name="connsiteY655" fmla="*/ 2677429 h 3938179"/>
              <a:gd name="connsiteX656" fmla="*/ 3903118 w 19135506"/>
              <a:gd name="connsiteY656" fmla="*/ 2403602 h 3938179"/>
              <a:gd name="connsiteX657" fmla="*/ 3937863 w 19135506"/>
              <a:gd name="connsiteY657" fmla="*/ 2403602 h 3938179"/>
              <a:gd name="connsiteX658" fmla="*/ 3937863 w 19135506"/>
              <a:gd name="connsiteY658" fmla="*/ 2677429 h 3938179"/>
              <a:gd name="connsiteX659" fmla="*/ 3954089 w 19135506"/>
              <a:gd name="connsiteY659" fmla="*/ 2677429 h 3938179"/>
              <a:gd name="connsiteX660" fmla="*/ 3954089 w 19135506"/>
              <a:gd name="connsiteY660" fmla="*/ 2703138 h 3938179"/>
              <a:gd name="connsiteX661" fmla="*/ 3966861 w 19135506"/>
              <a:gd name="connsiteY661" fmla="*/ 2703138 h 3938179"/>
              <a:gd name="connsiteX662" fmla="*/ 3966861 w 19135506"/>
              <a:gd name="connsiteY662" fmla="*/ 2733106 h 3938179"/>
              <a:gd name="connsiteX663" fmla="*/ 3966861 w 19135506"/>
              <a:gd name="connsiteY663" fmla="*/ 2733106 h 3938179"/>
              <a:gd name="connsiteX664" fmla="*/ 3966861 w 19135506"/>
              <a:gd name="connsiteY664" fmla="*/ 2743222 h 3938179"/>
              <a:gd name="connsiteX665" fmla="*/ 4012600 w 19135506"/>
              <a:gd name="connsiteY665" fmla="*/ 2743222 h 3938179"/>
              <a:gd name="connsiteX666" fmla="*/ 4012600 w 19135506"/>
              <a:gd name="connsiteY666" fmla="*/ 2792607 h 3938179"/>
              <a:gd name="connsiteX667" fmla="*/ 4034346 w 19135506"/>
              <a:gd name="connsiteY667" fmla="*/ 2792607 h 3938179"/>
              <a:gd name="connsiteX668" fmla="*/ 4034346 w 19135506"/>
              <a:gd name="connsiteY668" fmla="*/ 2830743 h 3938179"/>
              <a:gd name="connsiteX669" fmla="*/ 4058733 w 19135506"/>
              <a:gd name="connsiteY669" fmla="*/ 2830743 h 3938179"/>
              <a:gd name="connsiteX670" fmla="*/ 4058733 w 19135506"/>
              <a:gd name="connsiteY670" fmla="*/ 2845101 h 3938179"/>
              <a:gd name="connsiteX671" fmla="*/ 4070700 w 19135506"/>
              <a:gd name="connsiteY671" fmla="*/ 2845101 h 3938179"/>
              <a:gd name="connsiteX672" fmla="*/ 4070700 w 19135506"/>
              <a:gd name="connsiteY672" fmla="*/ 3239962 h 3938179"/>
              <a:gd name="connsiteX673" fmla="*/ 4146047 w 19135506"/>
              <a:gd name="connsiteY673" fmla="*/ 3239962 h 3938179"/>
              <a:gd name="connsiteX674" fmla="*/ 4146047 w 19135506"/>
              <a:gd name="connsiteY674" fmla="*/ 2831200 h 3938179"/>
              <a:gd name="connsiteX675" fmla="*/ 4175177 w 19135506"/>
              <a:gd name="connsiteY675" fmla="*/ 2831200 h 3938179"/>
              <a:gd name="connsiteX676" fmla="*/ 4175177 w 19135506"/>
              <a:gd name="connsiteY676" fmla="*/ 1346802 h 3938179"/>
              <a:gd name="connsiteX677" fmla="*/ 4189754 w 19135506"/>
              <a:gd name="connsiteY677" fmla="*/ 1346802 h 3938179"/>
              <a:gd name="connsiteX678" fmla="*/ 4189754 w 19135506"/>
              <a:gd name="connsiteY678" fmla="*/ 1321303 h 3938179"/>
              <a:gd name="connsiteX679" fmla="*/ 4210214 w 19135506"/>
              <a:gd name="connsiteY679" fmla="*/ 1321303 h 3938179"/>
              <a:gd name="connsiteX680" fmla="*/ 4210214 w 19135506"/>
              <a:gd name="connsiteY680" fmla="*/ 1192678 h 3938179"/>
              <a:gd name="connsiteX681" fmla="*/ 4242620 w 19135506"/>
              <a:gd name="connsiteY681" fmla="*/ 1192678 h 3938179"/>
              <a:gd name="connsiteX682" fmla="*/ 4242620 w 19135506"/>
              <a:gd name="connsiteY682" fmla="*/ 1161432 h 3938179"/>
              <a:gd name="connsiteX683" fmla="*/ 4271097 w 19135506"/>
              <a:gd name="connsiteY683" fmla="*/ 1161432 h 3938179"/>
              <a:gd name="connsiteX684" fmla="*/ 4271097 w 19135506"/>
              <a:gd name="connsiteY684" fmla="*/ 1133696 h 3938179"/>
              <a:gd name="connsiteX685" fmla="*/ 4481158 w 19135506"/>
              <a:gd name="connsiteY685" fmla="*/ 1133696 h 3938179"/>
              <a:gd name="connsiteX686" fmla="*/ 4481158 w 19135506"/>
              <a:gd name="connsiteY686" fmla="*/ 1161432 h 3938179"/>
              <a:gd name="connsiteX687" fmla="*/ 4512917 w 19135506"/>
              <a:gd name="connsiteY687" fmla="*/ 1161432 h 3938179"/>
              <a:gd name="connsiteX688" fmla="*/ 4512917 w 19135506"/>
              <a:gd name="connsiteY688" fmla="*/ 1192678 h 3938179"/>
              <a:gd name="connsiteX689" fmla="*/ 4512917 w 19135506"/>
              <a:gd name="connsiteY689" fmla="*/ 1321303 h 3938179"/>
              <a:gd name="connsiteX690" fmla="*/ 4537898 w 19135506"/>
              <a:gd name="connsiteY690" fmla="*/ 1321303 h 3938179"/>
              <a:gd name="connsiteX691" fmla="*/ 4537898 w 19135506"/>
              <a:gd name="connsiteY691" fmla="*/ 1346802 h 3938179"/>
              <a:gd name="connsiteX692" fmla="*/ 4543915 w 19135506"/>
              <a:gd name="connsiteY692" fmla="*/ 1346802 h 3938179"/>
              <a:gd name="connsiteX693" fmla="*/ 4543915 w 19135506"/>
              <a:gd name="connsiteY693" fmla="*/ 2322233 h 3938179"/>
              <a:gd name="connsiteX694" fmla="*/ 4577684 w 19135506"/>
              <a:gd name="connsiteY694" fmla="*/ 2322233 h 3938179"/>
              <a:gd name="connsiteX695" fmla="*/ 4577684 w 19135506"/>
              <a:gd name="connsiteY695" fmla="*/ 2308200 h 3938179"/>
              <a:gd name="connsiteX696" fmla="*/ 4606692 w 19135506"/>
              <a:gd name="connsiteY696" fmla="*/ 2308200 h 3938179"/>
              <a:gd name="connsiteX697" fmla="*/ 4606692 w 19135506"/>
              <a:gd name="connsiteY697" fmla="*/ 2277578 h 3938179"/>
              <a:gd name="connsiteX698" fmla="*/ 4617599 w 19135506"/>
              <a:gd name="connsiteY698" fmla="*/ 2277578 h 3938179"/>
              <a:gd name="connsiteX699" fmla="*/ 4617599 w 19135506"/>
              <a:gd name="connsiteY699" fmla="*/ 2253305 h 3938179"/>
              <a:gd name="connsiteX700" fmla="*/ 4763727 w 19135506"/>
              <a:gd name="connsiteY700" fmla="*/ 2253305 h 3938179"/>
              <a:gd name="connsiteX701" fmla="*/ 4763727 w 19135506"/>
              <a:gd name="connsiteY701" fmla="*/ 2277578 h 3938179"/>
              <a:gd name="connsiteX702" fmla="*/ 4779340 w 19135506"/>
              <a:gd name="connsiteY702" fmla="*/ 2277578 h 3938179"/>
              <a:gd name="connsiteX703" fmla="*/ 4779340 w 19135506"/>
              <a:gd name="connsiteY703" fmla="*/ 2308200 h 3938179"/>
              <a:gd name="connsiteX704" fmla="*/ 4795642 w 19135506"/>
              <a:gd name="connsiteY704" fmla="*/ 2308200 h 3938179"/>
              <a:gd name="connsiteX705" fmla="*/ 4795642 w 19135506"/>
              <a:gd name="connsiteY705" fmla="*/ 2334628 h 3938179"/>
              <a:gd name="connsiteX706" fmla="*/ 4829119 w 19135506"/>
              <a:gd name="connsiteY706" fmla="*/ 2334628 h 3938179"/>
              <a:gd name="connsiteX707" fmla="*/ 4829119 w 19135506"/>
              <a:gd name="connsiteY707" fmla="*/ 2365249 h 3938179"/>
              <a:gd name="connsiteX708" fmla="*/ 4856537 w 19135506"/>
              <a:gd name="connsiteY708" fmla="*/ 2365249 h 3938179"/>
              <a:gd name="connsiteX709" fmla="*/ 4856537 w 19135506"/>
              <a:gd name="connsiteY709" fmla="*/ 2393325 h 3938179"/>
              <a:gd name="connsiteX710" fmla="*/ 4887082 w 19135506"/>
              <a:gd name="connsiteY710" fmla="*/ 2393325 h 3938179"/>
              <a:gd name="connsiteX711" fmla="*/ 4887082 w 19135506"/>
              <a:gd name="connsiteY711" fmla="*/ 2417142 h 3938179"/>
              <a:gd name="connsiteX712" fmla="*/ 4917879 w 19135506"/>
              <a:gd name="connsiteY712" fmla="*/ 2417142 h 3938179"/>
              <a:gd name="connsiteX713" fmla="*/ 4917879 w 19135506"/>
              <a:gd name="connsiteY713" fmla="*/ 2703138 h 3938179"/>
              <a:gd name="connsiteX714" fmla="*/ 4965337 w 19135506"/>
              <a:gd name="connsiteY714" fmla="*/ 2703138 h 3938179"/>
              <a:gd name="connsiteX715" fmla="*/ 4965337 w 19135506"/>
              <a:gd name="connsiteY715" fmla="*/ 2721322 h 3938179"/>
              <a:gd name="connsiteX716" fmla="*/ 4982610 w 19135506"/>
              <a:gd name="connsiteY716" fmla="*/ 2721322 h 3938179"/>
              <a:gd name="connsiteX717" fmla="*/ 4982610 w 19135506"/>
              <a:gd name="connsiteY717" fmla="*/ 2691860 h 3938179"/>
              <a:gd name="connsiteX718" fmla="*/ 5021150 w 19135506"/>
              <a:gd name="connsiteY718" fmla="*/ 2691860 h 3938179"/>
              <a:gd name="connsiteX719" fmla="*/ 5021150 w 19135506"/>
              <a:gd name="connsiteY719" fmla="*/ 2666115 h 3938179"/>
              <a:gd name="connsiteX720" fmla="*/ 5091299 w 19135506"/>
              <a:gd name="connsiteY720" fmla="*/ 2666115 h 3938179"/>
              <a:gd name="connsiteX721" fmla="*/ 5091299 w 19135506"/>
              <a:gd name="connsiteY721" fmla="*/ 2297834 h 3938179"/>
              <a:gd name="connsiteX722" fmla="*/ 5115634 w 19135506"/>
              <a:gd name="connsiteY722" fmla="*/ 2297834 h 3938179"/>
              <a:gd name="connsiteX723" fmla="*/ 5115634 w 19135506"/>
              <a:gd name="connsiteY723" fmla="*/ 2263868 h 3938179"/>
              <a:gd name="connsiteX724" fmla="*/ 5139244 w 19135506"/>
              <a:gd name="connsiteY724" fmla="*/ 2263868 h 3938179"/>
              <a:gd name="connsiteX725" fmla="*/ 5139244 w 19135506"/>
              <a:gd name="connsiteY725" fmla="*/ 2229384 h 3938179"/>
              <a:gd name="connsiteX726" fmla="*/ 5371495 w 19135506"/>
              <a:gd name="connsiteY726" fmla="*/ 2229384 h 3938179"/>
              <a:gd name="connsiteX727" fmla="*/ 5371495 w 19135506"/>
              <a:gd name="connsiteY727" fmla="*/ 2263868 h 3938179"/>
              <a:gd name="connsiteX728" fmla="*/ 5415025 w 19135506"/>
              <a:gd name="connsiteY728" fmla="*/ 2263868 h 3938179"/>
              <a:gd name="connsiteX729" fmla="*/ 5415025 w 19135506"/>
              <a:gd name="connsiteY729" fmla="*/ 2297834 h 3938179"/>
              <a:gd name="connsiteX730" fmla="*/ 5421963 w 19135506"/>
              <a:gd name="connsiteY730" fmla="*/ 2297834 h 3938179"/>
              <a:gd name="connsiteX731" fmla="*/ 5421963 w 19135506"/>
              <a:gd name="connsiteY731" fmla="*/ 2629525 h 3938179"/>
              <a:gd name="connsiteX732" fmla="*/ 5487247 w 19135506"/>
              <a:gd name="connsiteY732" fmla="*/ 2629525 h 3938179"/>
              <a:gd name="connsiteX733" fmla="*/ 5487247 w 19135506"/>
              <a:gd name="connsiteY733" fmla="*/ 2417142 h 3938179"/>
              <a:gd name="connsiteX734" fmla="*/ 5514081 w 19135506"/>
              <a:gd name="connsiteY734" fmla="*/ 2417142 h 3938179"/>
              <a:gd name="connsiteX735" fmla="*/ 5514081 w 19135506"/>
              <a:gd name="connsiteY735" fmla="*/ 2392707 h 3938179"/>
              <a:gd name="connsiteX736" fmla="*/ 5531964 w 19135506"/>
              <a:gd name="connsiteY736" fmla="*/ 2392707 h 3938179"/>
              <a:gd name="connsiteX737" fmla="*/ 5531964 w 19135506"/>
              <a:gd name="connsiteY737" fmla="*/ 2297834 h 3938179"/>
              <a:gd name="connsiteX738" fmla="*/ 5561409 w 19135506"/>
              <a:gd name="connsiteY738" fmla="*/ 2297834 h 3938179"/>
              <a:gd name="connsiteX739" fmla="*/ 5561409 w 19135506"/>
              <a:gd name="connsiteY739" fmla="*/ 2265591 h 3938179"/>
              <a:gd name="connsiteX740" fmla="*/ 5584747 w 19135506"/>
              <a:gd name="connsiteY740" fmla="*/ 2265591 h 3938179"/>
              <a:gd name="connsiteX741" fmla="*/ 5584747 w 19135506"/>
              <a:gd name="connsiteY741" fmla="*/ 2229384 h 3938179"/>
              <a:gd name="connsiteX742" fmla="*/ 5598837 w 19135506"/>
              <a:gd name="connsiteY742" fmla="*/ 2229384 h 3938179"/>
              <a:gd name="connsiteX743" fmla="*/ 5598837 w 19135506"/>
              <a:gd name="connsiteY743" fmla="*/ 2215638 h 3938179"/>
              <a:gd name="connsiteX744" fmla="*/ 5713068 w 19135506"/>
              <a:gd name="connsiteY744" fmla="*/ 2215638 h 3938179"/>
              <a:gd name="connsiteX745" fmla="*/ 5713068 w 19135506"/>
              <a:gd name="connsiteY745" fmla="*/ 2229384 h 3938179"/>
              <a:gd name="connsiteX746" fmla="*/ 5728379 w 19135506"/>
              <a:gd name="connsiteY746" fmla="*/ 2229384 h 3938179"/>
              <a:gd name="connsiteX747" fmla="*/ 5728379 w 19135506"/>
              <a:gd name="connsiteY747" fmla="*/ 2265591 h 3938179"/>
              <a:gd name="connsiteX748" fmla="*/ 5764218 w 19135506"/>
              <a:gd name="connsiteY748" fmla="*/ 2265591 h 3938179"/>
              <a:gd name="connsiteX749" fmla="*/ 5764218 w 19135506"/>
              <a:gd name="connsiteY749" fmla="*/ 2289617 h 3938179"/>
              <a:gd name="connsiteX750" fmla="*/ 5806440 w 19135506"/>
              <a:gd name="connsiteY750" fmla="*/ 2289617 h 3938179"/>
              <a:gd name="connsiteX751" fmla="*/ 5806440 w 19135506"/>
              <a:gd name="connsiteY751" fmla="*/ 2412898 h 3938179"/>
              <a:gd name="connsiteX752" fmla="*/ 5886798 w 19135506"/>
              <a:gd name="connsiteY752" fmla="*/ 2412898 h 3938179"/>
              <a:gd name="connsiteX753" fmla="*/ 5886798 w 19135506"/>
              <a:gd name="connsiteY753" fmla="*/ 2541665 h 3938179"/>
              <a:gd name="connsiteX754" fmla="*/ 6091473 w 19135506"/>
              <a:gd name="connsiteY754" fmla="*/ 2541665 h 3938179"/>
              <a:gd name="connsiteX755" fmla="*/ 6091473 w 19135506"/>
              <a:gd name="connsiteY755" fmla="*/ 1131782 h 3938179"/>
              <a:gd name="connsiteX756" fmla="*/ 6103789 w 19135506"/>
              <a:gd name="connsiteY756" fmla="*/ 1131782 h 3938179"/>
              <a:gd name="connsiteX757" fmla="*/ 6103789 w 19135506"/>
              <a:gd name="connsiteY757" fmla="*/ 1112765 h 3938179"/>
              <a:gd name="connsiteX758" fmla="*/ 6130034 w 19135506"/>
              <a:gd name="connsiteY758" fmla="*/ 1112765 h 3938179"/>
              <a:gd name="connsiteX759" fmla="*/ 6130034 w 19135506"/>
              <a:gd name="connsiteY759" fmla="*/ 818313 h 3938179"/>
              <a:gd name="connsiteX760" fmla="*/ 6173002 w 19135506"/>
              <a:gd name="connsiteY760" fmla="*/ 818313 h 3938179"/>
              <a:gd name="connsiteX761" fmla="*/ 6173002 w 19135506"/>
              <a:gd name="connsiteY761" fmla="*/ 667492 h 3938179"/>
              <a:gd name="connsiteX762" fmla="*/ 6191843 w 19135506"/>
              <a:gd name="connsiteY762" fmla="*/ 667492 h 3938179"/>
              <a:gd name="connsiteX763" fmla="*/ 6191843 w 19135506"/>
              <a:gd name="connsiteY763" fmla="*/ 648473 h 3938179"/>
              <a:gd name="connsiteX764" fmla="*/ 6210684 w 19135506"/>
              <a:gd name="connsiteY764" fmla="*/ 648473 h 3938179"/>
              <a:gd name="connsiteX765" fmla="*/ 6210684 w 19135506"/>
              <a:gd name="connsiteY765" fmla="*/ 410662 h 3938179"/>
              <a:gd name="connsiteX766" fmla="*/ 6240758 w 19135506"/>
              <a:gd name="connsiteY766" fmla="*/ 410662 h 3938179"/>
              <a:gd name="connsiteX767" fmla="*/ 6240758 w 19135506"/>
              <a:gd name="connsiteY767" fmla="*/ 384400 h 3938179"/>
              <a:gd name="connsiteX768" fmla="*/ 6266394 w 19135506"/>
              <a:gd name="connsiteY768" fmla="*/ 384400 h 3938179"/>
              <a:gd name="connsiteX769" fmla="*/ 6266394 w 19135506"/>
              <a:gd name="connsiteY769" fmla="*/ 355114 h 3938179"/>
              <a:gd name="connsiteX770" fmla="*/ 6288503 w 19135506"/>
              <a:gd name="connsiteY770" fmla="*/ 355114 h 3938179"/>
              <a:gd name="connsiteX771" fmla="*/ 6288503 w 19135506"/>
              <a:gd name="connsiteY771" fmla="*/ 339400 h 3938179"/>
              <a:gd name="connsiteX772" fmla="*/ 6303950 w 19135506"/>
              <a:gd name="connsiteY772" fmla="*/ 339400 h 3938179"/>
              <a:gd name="connsiteX773" fmla="*/ 6303950 w 19135506"/>
              <a:gd name="connsiteY773" fmla="*/ 316483 h 3938179"/>
              <a:gd name="connsiteX774" fmla="*/ 6319584 w 19135506"/>
              <a:gd name="connsiteY774" fmla="*/ 316483 h 393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</a:cxnLst>
            <a:rect l="l" t="t" r="r" b="b"/>
            <a:pathLst>
              <a:path w="19135506" h="3938179">
                <a:moveTo>
                  <a:pt x="6319584" y="0"/>
                </a:moveTo>
                <a:lnTo>
                  <a:pt x="6354329" y="0"/>
                </a:lnTo>
                <a:lnTo>
                  <a:pt x="6354329" y="316483"/>
                </a:lnTo>
                <a:lnTo>
                  <a:pt x="6369961" y="316483"/>
                </a:lnTo>
                <a:lnTo>
                  <a:pt x="6369961" y="339400"/>
                </a:lnTo>
                <a:lnTo>
                  <a:pt x="6385783" y="339400"/>
                </a:lnTo>
                <a:lnTo>
                  <a:pt x="6385783" y="355114"/>
                </a:lnTo>
                <a:lnTo>
                  <a:pt x="6401890" y="355114"/>
                </a:lnTo>
                <a:lnTo>
                  <a:pt x="6401890" y="384400"/>
                </a:lnTo>
                <a:lnTo>
                  <a:pt x="6432022" y="384400"/>
                </a:lnTo>
                <a:lnTo>
                  <a:pt x="6432022" y="410662"/>
                </a:lnTo>
                <a:lnTo>
                  <a:pt x="6460211" y="410662"/>
                </a:lnTo>
                <a:lnTo>
                  <a:pt x="6460211" y="648473"/>
                </a:lnTo>
                <a:lnTo>
                  <a:pt x="6515492" y="648473"/>
                </a:lnTo>
                <a:lnTo>
                  <a:pt x="6515492" y="667492"/>
                </a:lnTo>
                <a:lnTo>
                  <a:pt x="6534331" y="667492"/>
                </a:lnTo>
                <a:lnTo>
                  <a:pt x="6534331" y="818313"/>
                </a:lnTo>
                <a:lnTo>
                  <a:pt x="6564496" y="818313"/>
                </a:lnTo>
                <a:lnTo>
                  <a:pt x="6564496" y="1099760"/>
                </a:lnTo>
                <a:lnTo>
                  <a:pt x="6589473" y="1099760"/>
                </a:lnTo>
                <a:lnTo>
                  <a:pt x="6589473" y="1065371"/>
                </a:lnTo>
                <a:lnTo>
                  <a:pt x="6622386" y="1065371"/>
                </a:lnTo>
                <a:lnTo>
                  <a:pt x="6622386" y="1033136"/>
                </a:lnTo>
                <a:lnTo>
                  <a:pt x="6654607" y="1033136"/>
                </a:lnTo>
                <a:lnTo>
                  <a:pt x="6654607" y="998898"/>
                </a:lnTo>
                <a:lnTo>
                  <a:pt x="6680488" y="998898"/>
                </a:lnTo>
                <a:lnTo>
                  <a:pt x="6680488" y="977694"/>
                </a:lnTo>
                <a:lnTo>
                  <a:pt x="6701683" y="977694"/>
                </a:lnTo>
                <a:lnTo>
                  <a:pt x="6701683" y="927363"/>
                </a:lnTo>
                <a:lnTo>
                  <a:pt x="6718882" y="927363"/>
                </a:lnTo>
                <a:lnTo>
                  <a:pt x="6718882" y="739185"/>
                </a:lnTo>
                <a:lnTo>
                  <a:pt x="6757099" y="739185"/>
                </a:lnTo>
                <a:lnTo>
                  <a:pt x="6757099" y="927363"/>
                </a:lnTo>
                <a:lnTo>
                  <a:pt x="6764219" y="927363"/>
                </a:lnTo>
                <a:lnTo>
                  <a:pt x="6764219" y="977694"/>
                </a:lnTo>
                <a:lnTo>
                  <a:pt x="6791055" y="977694"/>
                </a:lnTo>
                <a:lnTo>
                  <a:pt x="6791055" y="1025880"/>
                </a:lnTo>
                <a:lnTo>
                  <a:pt x="6806253" y="1025880"/>
                </a:lnTo>
                <a:lnTo>
                  <a:pt x="6806253" y="1049254"/>
                </a:lnTo>
                <a:lnTo>
                  <a:pt x="6819501" y="1049254"/>
                </a:lnTo>
                <a:lnTo>
                  <a:pt x="6819501" y="1092459"/>
                </a:lnTo>
                <a:lnTo>
                  <a:pt x="6839583" y="1092459"/>
                </a:lnTo>
                <a:lnTo>
                  <a:pt x="6839583" y="1126848"/>
                </a:lnTo>
                <a:lnTo>
                  <a:pt x="6859609" y="1126848"/>
                </a:lnTo>
                <a:lnTo>
                  <a:pt x="6859609" y="1163504"/>
                </a:lnTo>
                <a:lnTo>
                  <a:pt x="6870111" y="1163504"/>
                </a:lnTo>
                <a:lnTo>
                  <a:pt x="6870111" y="1193472"/>
                </a:lnTo>
                <a:lnTo>
                  <a:pt x="6886710" y="1193472"/>
                </a:lnTo>
                <a:lnTo>
                  <a:pt x="6886710" y="1241070"/>
                </a:lnTo>
                <a:lnTo>
                  <a:pt x="6916818" y="1241070"/>
                </a:lnTo>
                <a:lnTo>
                  <a:pt x="6916818" y="1288668"/>
                </a:lnTo>
                <a:lnTo>
                  <a:pt x="6960129" y="1288668"/>
                </a:lnTo>
                <a:lnTo>
                  <a:pt x="6960129" y="1886191"/>
                </a:lnTo>
                <a:lnTo>
                  <a:pt x="6989671" y="1886191"/>
                </a:lnTo>
                <a:lnTo>
                  <a:pt x="6989671" y="1920580"/>
                </a:lnTo>
                <a:lnTo>
                  <a:pt x="7012253" y="1920580"/>
                </a:lnTo>
                <a:lnTo>
                  <a:pt x="7012253" y="1981768"/>
                </a:lnTo>
                <a:lnTo>
                  <a:pt x="7029883" y="1981768"/>
                </a:lnTo>
                <a:lnTo>
                  <a:pt x="7029883" y="2075133"/>
                </a:lnTo>
                <a:lnTo>
                  <a:pt x="7046855" y="2075133"/>
                </a:lnTo>
                <a:lnTo>
                  <a:pt x="7046855" y="2513674"/>
                </a:lnTo>
                <a:lnTo>
                  <a:pt x="7097072" y="2513674"/>
                </a:lnTo>
                <a:lnTo>
                  <a:pt x="7097072" y="2455847"/>
                </a:lnTo>
                <a:lnTo>
                  <a:pt x="7123518" y="2455847"/>
                </a:lnTo>
                <a:lnTo>
                  <a:pt x="7123518" y="2387208"/>
                </a:lnTo>
                <a:lnTo>
                  <a:pt x="7152441" y="2387208"/>
                </a:lnTo>
                <a:lnTo>
                  <a:pt x="7152441" y="2313179"/>
                </a:lnTo>
                <a:lnTo>
                  <a:pt x="7169286" y="2313179"/>
                </a:lnTo>
                <a:lnTo>
                  <a:pt x="7169286" y="2283792"/>
                </a:lnTo>
                <a:lnTo>
                  <a:pt x="7186283" y="2283792"/>
                </a:lnTo>
                <a:lnTo>
                  <a:pt x="7186283" y="2251411"/>
                </a:lnTo>
                <a:lnTo>
                  <a:pt x="7203653" y="2251411"/>
                </a:lnTo>
                <a:lnTo>
                  <a:pt x="7203653" y="2283792"/>
                </a:lnTo>
                <a:lnTo>
                  <a:pt x="7220650" y="2283792"/>
                </a:lnTo>
                <a:lnTo>
                  <a:pt x="7220650" y="2313179"/>
                </a:lnTo>
                <a:lnTo>
                  <a:pt x="7235034" y="2313179"/>
                </a:lnTo>
                <a:lnTo>
                  <a:pt x="7235034" y="2345559"/>
                </a:lnTo>
                <a:lnTo>
                  <a:pt x="7267664" y="2345559"/>
                </a:lnTo>
                <a:lnTo>
                  <a:pt x="7267664" y="2407034"/>
                </a:lnTo>
                <a:lnTo>
                  <a:pt x="7301127" y="2407034"/>
                </a:lnTo>
                <a:lnTo>
                  <a:pt x="7301127" y="2467288"/>
                </a:lnTo>
                <a:lnTo>
                  <a:pt x="7330066" y="2467288"/>
                </a:lnTo>
                <a:lnTo>
                  <a:pt x="7330066" y="2525471"/>
                </a:lnTo>
                <a:lnTo>
                  <a:pt x="7366102" y="2525471"/>
                </a:lnTo>
                <a:lnTo>
                  <a:pt x="7366102" y="2577376"/>
                </a:lnTo>
                <a:lnTo>
                  <a:pt x="7395646" y="2577376"/>
                </a:lnTo>
                <a:lnTo>
                  <a:pt x="7395646" y="2671388"/>
                </a:lnTo>
                <a:lnTo>
                  <a:pt x="7464760" y="2671388"/>
                </a:lnTo>
                <a:lnTo>
                  <a:pt x="7464760" y="2810898"/>
                </a:lnTo>
                <a:lnTo>
                  <a:pt x="7485849" y="2810898"/>
                </a:lnTo>
                <a:lnTo>
                  <a:pt x="7485849" y="2829917"/>
                </a:lnTo>
                <a:lnTo>
                  <a:pt x="7683404" y="2829917"/>
                </a:lnTo>
                <a:lnTo>
                  <a:pt x="7683404" y="2787266"/>
                </a:lnTo>
                <a:lnTo>
                  <a:pt x="7728750" y="2787266"/>
                </a:lnTo>
                <a:lnTo>
                  <a:pt x="7728750" y="2297834"/>
                </a:lnTo>
                <a:lnTo>
                  <a:pt x="7959101" y="2297834"/>
                </a:lnTo>
                <a:lnTo>
                  <a:pt x="7959101" y="2268896"/>
                </a:lnTo>
                <a:lnTo>
                  <a:pt x="7971553" y="2268896"/>
                </a:lnTo>
                <a:lnTo>
                  <a:pt x="7971553" y="2230947"/>
                </a:lnTo>
                <a:lnTo>
                  <a:pt x="8007769" y="2230947"/>
                </a:lnTo>
                <a:lnTo>
                  <a:pt x="8007769" y="2184280"/>
                </a:lnTo>
                <a:lnTo>
                  <a:pt x="8468472" y="2184280"/>
                </a:lnTo>
                <a:lnTo>
                  <a:pt x="8468472" y="2197978"/>
                </a:lnTo>
                <a:lnTo>
                  <a:pt x="8509244" y="2197978"/>
                </a:lnTo>
                <a:lnTo>
                  <a:pt x="8509244" y="2216997"/>
                </a:lnTo>
                <a:lnTo>
                  <a:pt x="8530734" y="2216997"/>
                </a:lnTo>
                <a:lnTo>
                  <a:pt x="8530734" y="2243731"/>
                </a:lnTo>
                <a:lnTo>
                  <a:pt x="8559315" y="2243731"/>
                </a:lnTo>
                <a:lnTo>
                  <a:pt x="8559315" y="2353512"/>
                </a:lnTo>
                <a:lnTo>
                  <a:pt x="8698824" y="2353512"/>
                </a:lnTo>
                <a:lnTo>
                  <a:pt x="8698824" y="2268897"/>
                </a:lnTo>
                <a:lnTo>
                  <a:pt x="8814000" y="2268897"/>
                </a:lnTo>
                <a:lnTo>
                  <a:pt x="8814000" y="2119653"/>
                </a:lnTo>
                <a:lnTo>
                  <a:pt x="9026510" y="2119653"/>
                </a:lnTo>
                <a:lnTo>
                  <a:pt x="9026510" y="2268897"/>
                </a:lnTo>
                <a:lnTo>
                  <a:pt x="9026510" y="2297835"/>
                </a:lnTo>
                <a:lnTo>
                  <a:pt x="9108806" y="2297835"/>
                </a:lnTo>
                <a:lnTo>
                  <a:pt x="9108806" y="2437606"/>
                </a:lnTo>
                <a:lnTo>
                  <a:pt x="9141686" y="2437606"/>
                </a:lnTo>
                <a:lnTo>
                  <a:pt x="9141686" y="2577377"/>
                </a:lnTo>
                <a:lnTo>
                  <a:pt x="9173913" y="2577377"/>
                </a:lnTo>
                <a:lnTo>
                  <a:pt x="9173913" y="2655211"/>
                </a:lnTo>
                <a:lnTo>
                  <a:pt x="9226037" y="2655211"/>
                </a:lnTo>
                <a:lnTo>
                  <a:pt x="9226037" y="2623327"/>
                </a:lnTo>
                <a:lnTo>
                  <a:pt x="9244019" y="2623327"/>
                </a:lnTo>
                <a:lnTo>
                  <a:pt x="9244019" y="2593935"/>
                </a:lnTo>
                <a:lnTo>
                  <a:pt x="9259890" y="2593935"/>
                </a:lnTo>
                <a:lnTo>
                  <a:pt x="9259890" y="2573651"/>
                </a:lnTo>
                <a:lnTo>
                  <a:pt x="9316232" y="2573651"/>
                </a:lnTo>
                <a:lnTo>
                  <a:pt x="9316232" y="2539103"/>
                </a:lnTo>
                <a:lnTo>
                  <a:pt x="9438547" y="2539103"/>
                </a:lnTo>
                <a:lnTo>
                  <a:pt x="9438547" y="2573651"/>
                </a:lnTo>
                <a:lnTo>
                  <a:pt x="9462881" y="2573651"/>
                </a:lnTo>
                <a:lnTo>
                  <a:pt x="9462881" y="2593598"/>
                </a:lnTo>
                <a:lnTo>
                  <a:pt x="9504779" y="2593598"/>
                </a:lnTo>
                <a:lnTo>
                  <a:pt x="9504779" y="2579547"/>
                </a:lnTo>
                <a:lnTo>
                  <a:pt x="9535775" y="2579547"/>
                </a:lnTo>
                <a:lnTo>
                  <a:pt x="9535775" y="2548438"/>
                </a:lnTo>
                <a:lnTo>
                  <a:pt x="9769854" y="2548438"/>
                </a:lnTo>
                <a:lnTo>
                  <a:pt x="9769854" y="2610542"/>
                </a:lnTo>
                <a:lnTo>
                  <a:pt x="9947684" y="2610542"/>
                </a:lnTo>
                <a:lnTo>
                  <a:pt x="9947684" y="2736611"/>
                </a:lnTo>
                <a:lnTo>
                  <a:pt x="10000832" y="2736611"/>
                </a:lnTo>
                <a:lnTo>
                  <a:pt x="10000832" y="2388321"/>
                </a:lnTo>
                <a:lnTo>
                  <a:pt x="10034600" y="2388321"/>
                </a:lnTo>
                <a:lnTo>
                  <a:pt x="10034600" y="2356755"/>
                </a:lnTo>
                <a:lnTo>
                  <a:pt x="10050084" y="2356755"/>
                </a:lnTo>
                <a:lnTo>
                  <a:pt x="10050084" y="2315516"/>
                </a:lnTo>
                <a:lnTo>
                  <a:pt x="10067327" y="2315516"/>
                </a:lnTo>
                <a:lnTo>
                  <a:pt x="10067327" y="2040937"/>
                </a:lnTo>
                <a:lnTo>
                  <a:pt x="10082395" y="2040937"/>
                </a:lnTo>
                <a:lnTo>
                  <a:pt x="10082395" y="2027316"/>
                </a:lnTo>
                <a:lnTo>
                  <a:pt x="10112025" y="2027316"/>
                </a:lnTo>
                <a:lnTo>
                  <a:pt x="10112025" y="1791012"/>
                </a:lnTo>
                <a:lnTo>
                  <a:pt x="10153717" y="1791012"/>
                </a:lnTo>
                <a:lnTo>
                  <a:pt x="10153717" y="2027316"/>
                </a:lnTo>
                <a:lnTo>
                  <a:pt x="10171076" y="2027316"/>
                </a:lnTo>
                <a:lnTo>
                  <a:pt x="10171076" y="2040937"/>
                </a:lnTo>
                <a:lnTo>
                  <a:pt x="10183415" y="2040937"/>
                </a:lnTo>
                <a:lnTo>
                  <a:pt x="10183415" y="2238405"/>
                </a:lnTo>
                <a:lnTo>
                  <a:pt x="10214311" y="2238405"/>
                </a:lnTo>
                <a:lnTo>
                  <a:pt x="10214311" y="2278506"/>
                </a:lnTo>
                <a:lnTo>
                  <a:pt x="10242721" y="2278506"/>
                </a:lnTo>
                <a:lnTo>
                  <a:pt x="10242721" y="2315516"/>
                </a:lnTo>
                <a:lnTo>
                  <a:pt x="10245675" y="2315516"/>
                </a:lnTo>
                <a:lnTo>
                  <a:pt x="10245675" y="2321757"/>
                </a:lnTo>
                <a:lnTo>
                  <a:pt x="10260855" y="2321757"/>
                </a:lnTo>
                <a:lnTo>
                  <a:pt x="10260855" y="2351382"/>
                </a:lnTo>
                <a:lnTo>
                  <a:pt x="10283960" y="2351382"/>
                </a:lnTo>
                <a:lnTo>
                  <a:pt x="10283960" y="2554305"/>
                </a:lnTo>
                <a:lnTo>
                  <a:pt x="10295558" y="2554305"/>
                </a:lnTo>
                <a:lnTo>
                  <a:pt x="10295558" y="2571391"/>
                </a:lnTo>
                <a:lnTo>
                  <a:pt x="10444133" y="2571391"/>
                </a:lnTo>
                <a:lnTo>
                  <a:pt x="10444133" y="2607108"/>
                </a:lnTo>
                <a:lnTo>
                  <a:pt x="10509734" y="2607108"/>
                </a:lnTo>
                <a:lnTo>
                  <a:pt x="10509734" y="2637020"/>
                </a:lnTo>
                <a:lnTo>
                  <a:pt x="10532929" y="2637020"/>
                </a:lnTo>
                <a:lnTo>
                  <a:pt x="10532929" y="2672886"/>
                </a:lnTo>
                <a:lnTo>
                  <a:pt x="10617532" y="2672886"/>
                </a:lnTo>
                <a:lnTo>
                  <a:pt x="10617532" y="2632774"/>
                </a:lnTo>
                <a:lnTo>
                  <a:pt x="10643128" y="2632774"/>
                </a:lnTo>
                <a:lnTo>
                  <a:pt x="10643128" y="2552816"/>
                </a:lnTo>
                <a:lnTo>
                  <a:pt x="10667686" y="2552816"/>
                </a:lnTo>
                <a:lnTo>
                  <a:pt x="10667686" y="2442411"/>
                </a:lnTo>
                <a:lnTo>
                  <a:pt x="10737430" y="2442411"/>
                </a:lnTo>
                <a:lnTo>
                  <a:pt x="10737430" y="2289074"/>
                </a:lnTo>
                <a:lnTo>
                  <a:pt x="10767088" y="2289074"/>
                </a:lnTo>
                <a:lnTo>
                  <a:pt x="10767088" y="2254766"/>
                </a:lnTo>
                <a:lnTo>
                  <a:pt x="10790857" y="2254766"/>
                </a:lnTo>
                <a:lnTo>
                  <a:pt x="10790857" y="2133566"/>
                </a:lnTo>
                <a:lnTo>
                  <a:pt x="10821011" y="2133566"/>
                </a:lnTo>
                <a:lnTo>
                  <a:pt x="10821011" y="2025610"/>
                </a:lnTo>
                <a:lnTo>
                  <a:pt x="10855220" y="2025610"/>
                </a:lnTo>
                <a:lnTo>
                  <a:pt x="10855220" y="1940783"/>
                </a:lnTo>
                <a:lnTo>
                  <a:pt x="10898250" y="1940783"/>
                </a:lnTo>
                <a:lnTo>
                  <a:pt x="10898250" y="1839684"/>
                </a:lnTo>
                <a:lnTo>
                  <a:pt x="11256137" y="1839684"/>
                </a:lnTo>
                <a:lnTo>
                  <a:pt x="11256137" y="1940992"/>
                </a:lnTo>
                <a:lnTo>
                  <a:pt x="11288268" y="1940992"/>
                </a:lnTo>
                <a:lnTo>
                  <a:pt x="11288268" y="2001263"/>
                </a:lnTo>
                <a:lnTo>
                  <a:pt x="11310880" y="2001263"/>
                </a:lnTo>
                <a:lnTo>
                  <a:pt x="11310880" y="2107633"/>
                </a:lnTo>
                <a:lnTo>
                  <a:pt x="11345465" y="2107633"/>
                </a:lnTo>
                <a:lnTo>
                  <a:pt x="11345465" y="2282390"/>
                </a:lnTo>
                <a:lnTo>
                  <a:pt x="11376523" y="2282390"/>
                </a:lnTo>
                <a:lnTo>
                  <a:pt x="11376523" y="2401984"/>
                </a:lnTo>
                <a:lnTo>
                  <a:pt x="11399203" y="2401984"/>
                </a:lnTo>
                <a:lnTo>
                  <a:pt x="11399203" y="2533507"/>
                </a:lnTo>
                <a:lnTo>
                  <a:pt x="11423397" y="2533507"/>
                </a:lnTo>
                <a:lnTo>
                  <a:pt x="11423397" y="2564451"/>
                </a:lnTo>
                <a:lnTo>
                  <a:pt x="11447590" y="2564451"/>
                </a:lnTo>
                <a:lnTo>
                  <a:pt x="11447590" y="2510229"/>
                </a:lnTo>
                <a:lnTo>
                  <a:pt x="11483303" y="2510229"/>
                </a:lnTo>
                <a:lnTo>
                  <a:pt x="11483303" y="2458114"/>
                </a:lnTo>
                <a:lnTo>
                  <a:pt x="11506653" y="2458114"/>
                </a:lnTo>
                <a:lnTo>
                  <a:pt x="11506653" y="2233760"/>
                </a:lnTo>
                <a:lnTo>
                  <a:pt x="11537922" y="2233760"/>
                </a:lnTo>
                <a:lnTo>
                  <a:pt x="11537922" y="2458114"/>
                </a:lnTo>
                <a:lnTo>
                  <a:pt x="11561273" y="2458114"/>
                </a:lnTo>
                <a:lnTo>
                  <a:pt x="11561273" y="2510229"/>
                </a:lnTo>
                <a:lnTo>
                  <a:pt x="11596986" y="2510229"/>
                </a:lnTo>
                <a:lnTo>
                  <a:pt x="11596986" y="2554405"/>
                </a:lnTo>
                <a:lnTo>
                  <a:pt x="11626796" y="2554405"/>
                </a:lnTo>
                <a:lnTo>
                  <a:pt x="11626796" y="2591693"/>
                </a:lnTo>
                <a:lnTo>
                  <a:pt x="11656050" y="2591693"/>
                </a:lnTo>
                <a:lnTo>
                  <a:pt x="11656050" y="2900381"/>
                </a:lnTo>
                <a:lnTo>
                  <a:pt x="11707155" y="2900381"/>
                </a:lnTo>
                <a:lnTo>
                  <a:pt x="11707155" y="2572489"/>
                </a:lnTo>
                <a:lnTo>
                  <a:pt x="11729414" y="2572489"/>
                </a:lnTo>
                <a:lnTo>
                  <a:pt x="11729414" y="1346803"/>
                </a:lnTo>
                <a:lnTo>
                  <a:pt x="11762517" y="1346803"/>
                </a:lnTo>
                <a:lnTo>
                  <a:pt x="11762517" y="1228203"/>
                </a:lnTo>
                <a:lnTo>
                  <a:pt x="11788935" y="1228203"/>
                </a:lnTo>
                <a:lnTo>
                  <a:pt x="11788935" y="1190159"/>
                </a:lnTo>
                <a:lnTo>
                  <a:pt x="11800933" y="1190159"/>
                </a:lnTo>
                <a:lnTo>
                  <a:pt x="11800933" y="1181592"/>
                </a:lnTo>
                <a:lnTo>
                  <a:pt x="12000670" y="1181592"/>
                </a:lnTo>
                <a:lnTo>
                  <a:pt x="12000670" y="1190159"/>
                </a:lnTo>
                <a:lnTo>
                  <a:pt x="12000670" y="1228203"/>
                </a:lnTo>
                <a:lnTo>
                  <a:pt x="12012668" y="1228203"/>
                </a:lnTo>
                <a:lnTo>
                  <a:pt x="12012668" y="1346803"/>
                </a:lnTo>
                <a:lnTo>
                  <a:pt x="12044125" y="1346803"/>
                </a:lnTo>
                <a:lnTo>
                  <a:pt x="12044125" y="2131891"/>
                </a:lnTo>
                <a:lnTo>
                  <a:pt x="12051301" y="2131891"/>
                </a:lnTo>
                <a:lnTo>
                  <a:pt x="12051301" y="2160131"/>
                </a:lnTo>
                <a:lnTo>
                  <a:pt x="12067779" y="2160131"/>
                </a:lnTo>
                <a:lnTo>
                  <a:pt x="12067779" y="2150364"/>
                </a:lnTo>
                <a:lnTo>
                  <a:pt x="12086252" y="2131891"/>
                </a:lnTo>
                <a:lnTo>
                  <a:pt x="12213966" y="2131891"/>
                </a:lnTo>
                <a:lnTo>
                  <a:pt x="12232439" y="2150364"/>
                </a:lnTo>
                <a:lnTo>
                  <a:pt x="12232439" y="2160131"/>
                </a:lnTo>
                <a:lnTo>
                  <a:pt x="12268355" y="2160131"/>
                </a:lnTo>
                <a:lnTo>
                  <a:pt x="12268355" y="2196980"/>
                </a:lnTo>
                <a:lnTo>
                  <a:pt x="12290198" y="2196980"/>
                </a:lnTo>
                <a:lnTo>
                  <a:pt x="12290199" y="2196980"/>
                </a:lnTo>
                <a:lnTo>
                  <a:pt x="12290199" y="2225219"/>
                </a:lnTo>
                <a:lnTo>
                  <a:pt x="12333389" y="2225219"/>
                </a:lnTo>
                <a:lnTo>
                  <a:pt x="12333389" y="2481795"/>
                </a:lnTo>
                <a:lnTo>
                  <a:pt x="12441243" y="2481795"/>
                </a:lnTo>
                <a:lnTo>
                  <a:pt x="12441243" y="2453494"/>
                </a:lnTo>
                <a:lnTo>
                  <a:pt x="12482965" y="2453494"/>
                </a:lnTo>
                <a:lnTo>
                  <a:pt x="12482965" y="2135997"/>
                </a:lnTo>
                <a:lnTo>
                  <a:pt x="12503282" y="2135997"/>
                </a:lnTo>
                <a:lnTo>
                  <a:pt x="12503282" y="2099529"/>
                </a:lnTo>
                <a:lnTo>
                  <a:pt x="12533260" y="2099529"/>
                </a:lnTo>
                <a:lnTo>
                  <a:pt x="12533260" y="2063063"/>
                </a:lnTo>
                <a:lnTo>
                  <a:pt x="12682979" y="2063063"/>
                </a:lnTo>
                <a:lnTo>
                  <a:pt x="12682979" y="2099529"/>
                </a:lnTo>
                <a:lnTo>
                  <a:pt x="12756769" y="2099529"/>
                </a:lnTo>
                <a:lnTo>
                  <a:pt x="12756769" y="2420686"/>
                </a:lnTo>
                <a:lnTo>
                  <a:pt x="12791146" y="2420686"/>
                </a:lnTo>
                <a:lnTo>
                  <a:pt x="12791146" y="2225219"/>
                </a:lnTo>
                <a:lnTo>
                  <a:pt x="12832556" y="2225219"/>
                </a:lnTo>
                <a:lnTo>
                  <a:pt x="12832556" y="2131890"/>
                </a:lnTo>
                <a:lnTo>
                  <a:pt x="12862851" y="2131890"/>
                </a:lnTo>
                <a:lnTo>
                  <a:pt x="12862851" y="2099529"/>
                </a:lnTo>
                <a:lnTo>
                  <a:pt x="12880771" y="2099529"/>
                </a:lnTo>
                <a:lnTo>
                  <a:pt x="12880771" y="2063063"/>
                </a:lnTo>
                <a:lnTo>
                  <a:pt x="13012571" y="2063063"/>
                </a:lnTo>
                <a:lnTo>
                  <a:pt x="13012571" y="2099529"/>
                </a:lnTo>
                <a:lnTo>
                  <a:pt x="13044870" y="2099529"/>
                </a:lnTo>
                <a:lnTo>
                  <a:pt x="13044870" y="2131891"/>
                </a:lnTo>
                <a:lnTo>
                  <a:pt x="13070899" y="2131891"/>
                </a:lnTo>
                <a:lnTo>
                  <a:pt x="13070899" y="2233829"/>
                </a:lnTo>
                <a:lnTo>
                  <a:pt x="13122652" y="2233829"/>
                </a:lnTo>
                <a:lnTo>
                  <a:pt x="13122652" y="2261239"/>
                </a:lnTo>
                <a:lnTo>
                  <a:pt x="13134961" y="2261239"/>
                </a:lnTo>
                <a:lnTo>
                  <a:pt x="13134961" y="2322279"/>
                </a:lnTo>
                <a:lnTo>
                  <a:pt x="13296300" y="2322279"/>
                </a:lnTo>
                <a:lnTo>
                  <a:pt x="13296300" y="2322278"/>
                </a:lnTo>
                <a:lnTo>
                  <a:pt x="13296299" y="2322278"/>
                </a:lnTo>
                <a:lnTo>
                  <a:pt x="13296299" y="2186441"/>
                </a:lnTo>
                <a:lnTo>
                  <a:pt x="13296299" y="1319571"/>
                </a:lnTo>
                <a:lnTo>
                  <a:pt x="13296299" y="1189176"/>
                </a:lnTo>
                <a:lnTo>
                  <a:pt x="13329212" y="1189176"/>
                </a:lnTo>
                <a:lnTo>
                  <a:pt x="13329212" y="944714"/>
                </a:lnTo>
                <a:lnTo>
                  <a:pt x="13365590" y="944714"/>
                </a:lnTo>
                <a:lnTo>
                  <a:pt x="13365590" y="817109"/>
                </a:lnTo>
                <a:lnTo>
                  <a:pt x="13393460" y="817109"/>
                </a:lnTo>
                <a:lnTo>
                  <a:pt x="13393460" y="593980"/>
                </a:lnTo>
                <a:lnTo>
                  <a:pt x="13420895" y="593980"/>
                </a:lnTo>
                <a:lnTo>
                  <a:pt x="13420895" y="561289"/>
                </a:lnTo>
                <a:lnTo>
                  <a:pt x="13448435" y="561289"/>
                </a:lnTo>
                <a:lnTo>
                  <a:pt x="13448435" y="534615"/>
                </a:lnTo>
                <a:lnTo>
                  <a:pt x="13466637" y="534615"/>
                </a:lnTo>
                <a:lnTo>
                  <a:pt x="13466637" y="495809"/>
                </a:lnTo>
                <a:lnTo>
                  <a:pt x="13475295" y="495809"/>
                </a:lnTo>
                <a:lnTo>
                  <a:pt x="13475295" y="271203"/>
                </a:lnTo>
                <a:lnTo>
                  <a:pt x="13506564" y="271203"/>
                </a:lnTo>
                <a:lnTo>
                  <a:pt x="13506564" y="495809"/>
                </a:lnTo>
                <a:lnTo>
                  <a:pt x="13515221" y="495809"/>
                </a:lnTo>
                <a:lnTo>
                  <a:pt x="13515221" y="534615"/>
                </a:lnTo>
                <a:lnTo>
                  <a:pt x="13539326" y="534615"/>
                </a:lnTo>
                <a:lnTo>
                  <a:pt x="13539326" y="569950"/>
                </a:lnTo>
                <a:lnTo>
                  <a:pt x="13552866" y="569950"/>
                </a:lnTo>
                <a:lnTo>
                  <a:pt x="13552866" y="587873"/>
                </a:lnTo>
                <a:lnTo>
                  <a:pt x="13578649" y="587873"/>
                </a:lnTo>
                <a:lnTo>
                  <a:pt x="13578649" y="785894"/>
                </a:lnTo>
                <a:lnTo>
                  <a:pt x="13615266" y="785894"/>
                </a:lnTo>
                <a:lnTo>
                  <a:pt x="13615266" y="817109"/>
                </a:lnTo>
                <a:lnTo>
                  <a:pt x="13639910" y="817109"/>
                </a:lnTo>
                <a:lnTo>
                  <a:pt x="13639910" y="944714"/>
                </a:lnTo>
                <a:lnTo>
                  <a:pt x="13670647" y="944714"/>
                </a:lnTo>
                <a:lnTo>
                  <a:pt x="13670647" y="1169319"/>
                </a:lnTo>
                <a:lnTo>
                  <a:pt x="13709971" y="1169319"/>
                </a:lnTo>
                <a:lnTo>
                  <a:pt x="13709971" y="1138685"/>
                </a:lnTo>
                <a:lnTo>
                  <a:pt x="13729030" y="1138685"/>
                </a:lnTo>
                <a:lnTo>
                  <a:pt x="13729030" y="1109885"/>
                </a:lnTo>
                <a:lnTo>
                  <a:pt x="13746547" y="1109885"/>
                </a:lnTo>
                <a:lnTo>
                  <a:pt x="13746547" y="1068399"/>
                </a:lnTo>
                <a:lnTo>
                  <a:pt x="13775370" y="1068399"/>
                </a:lnTo>
                <a:lnTo>
                  <a:pt x="13775370" y="1035897"/>
                </a:lnTo>
                <a:lnTo>
                  <a:pt x="13793371" y="1035897"/>
                </a:lnTo>
                <a:lnTo>
                  <a:pt x="13793371" y="881475"/>
                </a:lnTo>
                <a:lnTo>
                  <a:pt x="13824640" y="881475"/>
                </a:lnTo>
                <a:lnTo>
                  <a:pt x="13824640" y="1035897"/>
                </a:lnTo>
                <a:lnTo>
                  <a:pt x="13833485" y="1035897"/>
                </a:lnTo>
                <a:lnTo>
                  <a:pt x="13833485" y="1053836"/>
                </a:lnTo>
                <a:lnTo>
                  <a:pt x="13849881" y="1053836"/>
                </a:lnTo>
                <a:lnTo>
                  <a:pt x="13849881" y="1068399"/>
                </a:lnTo>
                <a:lnTo>
                  <a:pt x="13854302" y="1068399"/>
                </a:lnTo>
                <a:lnTo>
                  <a:pt x="13854302" y="1128787"/>
                </a:lnTo>
                <a:lnTo>
                  <a:pt x="13887828" y="1128787"/>
                </a:lnTo>
                <a:lnTo>
                  <a:pt x="13887828" y="1193780"/>
                </a:lnTo>
                <a:lnTo>
                  <a:pt x="13920012" y="1193780"/>
                </a:lnTo>
                <a:lnTo>
                  <a:pt x="13920012" y="1257940"/>
                </a:lnTo>
                <a:lnTo>
                  <a:pt x="13951850" y="1257940"/>
                </a:lnTo>
                <a:lnTo>
                  <a:pt x="13951850" y="1319571"/>
                </a:lnTo>
                <a:lnTo>
                  <a:pt x="13985625" y="1319571"/>
                </a:lnTo>
                <a:lnTo>
                  <a:pt x="13985625" y="1450990"/>
                </a:lnTo>
                <a:lnTo>
                  <a:pt x="14001689" y="1450990"/>
                </a:lnTo>
                <a:lnTo>
                  <a:pt x="14001689" y="1823645"/>
                </a:lnTo>
                <a:lnTo>
                  <a:pt x="14047894" y="1823645"/>
                </a:lnTo>
                <a:lnTo>
                  <a:pt x="14047894" y="1957793"/>
                </a:lnTo>
                <a:lnTo>
                  <a:pt x="14069863" y="1957793"/>
                </a:lnTo>
                <a:lnTo>
                  <a:pt x="14069863" y="2285796"/>
                </a:lnTo>
                <a:lnTo>
                  <a:pt x="14097737" y="2285796"/>
                </a:lnTo>
                <a:lnTo>
                  <a:pt x="14097737" y="2298955"/>
                </a:lnTo>
                <a:lnTo>
                  <a:pt x="14123580" y="2298955"/>
                </a:lnTo>
                <a:lnTo>
                  <a:pt x="14123580" y="2233829"/>
                </a:lnTo>
                <a:lnTo>
                  <a:pt x="14149076" y="2233829"/>
                </a:lnTo>
                <a:lnTo>
                  <a:pt x="14149076" y="2158090"/>
                </a:lnTo>
                <a:lnTo>
                  <a:pt x="14162436" y="2158090"/>
                </a:lnTo>
                <a:lnTo>
                  <a:pt x="14162436" y="2135951"/>
                </a:lnTo>
                <a:lnTo>
                  <a:pt x="14223273" y="2135951"/>
                </a:lnTo>
                <a:lnTo>
                  <a:pt x="14223273" y="2148595"/>
                </a:lnTo>
                <a:lnTo>
                  <a:pt x="14234272" y="2148595"/>
                </a:lnTo>
                <a:lnTo>
                  <a:pt x="14234272" y="2190653"/>
                </a:lnTo>
                <a:lnTo>
                  <a:pt x="14253692" y="2190653"/>
                </a:lnTo>
                <a:lnTo>
                  <a:pt x="14253692" y="2206714"/>
                </a:lnTo>
                <a:lnTo>
                  <a:pt x="14264690" y="2206714"/>
                </a:lnTo>
                <a:lnTo>
                  <a:pt x="14264690" y="2259290"/>
                </a:lnTo>
                <a:lnTo>
                  <a:pt x="14289500" y="2259290"/>
                </a:lnTo>
                <a:lnTo>
                  <a:pt x="14289500" y="2311866"/>
                </a:lnTo>
                <a:lnTo>
                  <a:pt x="14310844" y="2311866"/>
                </a:lnTo>
                <a:lnTo>
                  <a:pt x="14310844" y="2335432"/>
                </a:lnTo>
                <a:lnTo>
                  <a:pt x="14326150" y="2335432"/>
                </a:lnTo>
                <a:lnTo>
                  <a:pt x="14326150" y="2362074"/>
                </a:lnTo>
                <a:lnTo>
                  <a:pt x="14355564" y="2362074"/>
                </a:lnTo>
                <a:lnTo>
                  <a:pt x="14355564" y="2420686"/>
                </a:lnTo>
                <a:lnTo>
                  <a:pt x="14399093" y="2420686"/>
                </a:lnTo>
                <a:lnTo>
                  <a:pt x="14399093" y="2447684"/>
                </a:lnTo>
                <a:lnTo>
                  <a:pt x="14451959" y="2447684"/>
                </a:lnTo>
                <a:lnTo>
                  <a:pt x="14451959" y="2577032"/>
                </a:lnTo>
                <a:lnTo>
                  <a:pt x="14593471" y="2577032"/>
                </a:lnTo>
                <a:lnTo>
                  <a:pt x="14593471" y="2549622"/>
                </a:lnTo>
                <a:lnTo>
                  <a:pt x="14623330" y="2549622"/>
                </a:lnTo>
                <a:lnTo>
                  <a:pt x="14623330" y="2135951"/>
                </a:lnTo>
                <a:lnTo>
                  <a:pt x="14810599" y="2135951"/>
                </a:lnTo>
                <a:lnTo>
                  <a:pt x="14810599" y="2099529"/>
                </a:lnTo>
                <a:lnTo>
                  <a:pt x="14838474" y="2099529"/>
                </a:lnTo>
                <a:lnTo>
                  <a:pt x="14838474" y="2042564"/>
                </a:lnTo>
                <a:lnTo>
                  <a:pt x="15168129" y="2042564"/>
                </a:lnTo>
                <a:lnTo>
                  <a:pt x="15168129" y="2063063"/>
                </a:lnTo>
                <a:lnTo>
                  <a:pt x="15169161" y="2063063"/>
                </a:lnTo>
                <a:lnTo>
                  <a:pt x="15169161" y="2067055"/>
                </a:lnTo>
                <a:lnTo>
                  <a:pt x="15296875" y="2067055"/>
                </a:lnTo>
                <a:lnTo>
                  <a:pt x="15296875" y="2196980"/>
                </a:lnTo>
                <a:lnTo>
                  <a:pt x="15403186" y="2196980"/>
                </a:lnTo>
                <a:lnTo>
                  <a:pt x="15403186" y="2107150"/>
                </a:lnTo>
                <a:lnTo>
                  <a:pt x="15508410" y="2107150"/>
                </a:lnTo>
                <a:lnTo>
                  <a:pt x="15508410" y="2005912"/>
                </a:lnTo>
                <a:lnTo>
                  <a:pt x="15680887" y="2005912"/>
                </a:lnTo>
                <a:lnTo>
                  <a:pt x="15680887" y="2157911"/>
                </a:lnTo>
                <a:lnTo>
                  <a:pt x="15741212" y="2157911"/>
                </a:lnTo>
                <a:lnTo>
                  <a:pt x="15741212" y="2255205"/>
                </a:lnTo>
                <a:lnTo>
                  <a:pt x="15767126" y="2255205"/>
                </a:lnTo>
                <a:lnTo>
                  <a:pt x="15767126" y="2378856"/>
                </a:lnTo>
                <a:lnTo>
                  <a:pt x="15801925" y="2378856"/>
                </a:lnTo>
                <a:lnTo>
                  <a:pt x="15801925" y="2452879"/>
                </a:lnTo>
                <a:lnTo>
                  <a:pt x="15845361" y="2452879"/>
                </a:lnTo>
                <a:lnTo>
                  <a:pt x="15845361" y="2390375"/>
                </a:lnTo>
                <a:lnTo>
                  <a:pt x="15900641" y="2390375"/>
                </a:lnTo>
                <a:lnTo>
                  <a:pt x="15900641" y="2362074"/>
                </a:lnTo>
                <a:lnTo>
                  <a:pt x="15997268" y="2362074"/>
                </a:lnTo>
                <a:lnTo>
                  <a:pt x="15997268" y="2390375"/>
                </a:lnTo>
                <a:lnTo>
                  <a:pt x="16094542" y="2390375"/>
                </a:lnTo>
                <a:lnTo>
                  <a:pt x="16094542" y="2362567"/>
                </a:lnTo>
                <a:lnTo>
                  <a:pt x="16274841" y="2362567"/>
                </a:lnTo>
                <a:lnTo>
                  <a:pt x="16274841" y="2420686"/>
                </a:lnTo>
                <a:lnTo>
                  <a:pt x="16426167" y="2420686"/>
                </a:lnTo>
                <a:lnTo>
                  <a:pt x="16426167" y="2512772"/>
                </a:lnTo>
                <a:lnTo>
                  <a:pt x="16467941" y="2512772"/>
                </a:lnTo>
                <a:lnTo>
                  <a:pt x="16467941" y="2214043"/>
                </a:lnTo>
                <a:lnTo>
                  <a:pt x="16497013" y="2214043"/>
                </a:lnTo>
                <a:lnTo>
                  <a:pt x="16497013" y="2163063"/>
                </a:lnTo>
                <a:lnTo>
                  <a:pt x="16531341" y="2163063"/>
                </a:lnTo>
                <a:lnTo>
                  <a:pt x="16531341" y="2108423"/>
                </a:lnTo>
                <a:lnTo>
                  <a:pt x="16538739" y="2108423"/>
                </a:lnTo>
                <a:lnTo>
                  <a:pt x="16538739" y="1940776"/>
                </a:lnTo>
                <a:lnTo>
                  <a:pt x="16562071" y="1940776"/>
                </a:lnTo>
                <a:lnTo>
                  <a:pt x="16562071" y="1726586"/>
                </a:lnTo>
                <a:lnTo>
                  <a:pt x="16596813" y="1726586"/>
                </a:lnTo>
                <a:lnTo>
                  <a:pt x="16596813" y="1940776"/>
                </a:lnTo>
                <a:lnTo>
                  <a:pt x="16619933" y="1940776"/>
                </a:lnTo>
                <a:lnTo>
                  <a:pt x="16619933" y="2108423"/>
                </a:lnTo>
                <a:lnTo>
                  <a:pt x="16638649" y="2108423"/>
                </a:lnTo>
                <a:lnTo>
                  <a:pt x="16638649" y="2142288"/>
                </a:lnTo>
                <a:lnTo>
                  <a:pt x="16673501" y="2142288"/>
                </a:lnTo>
                <a:lnTo>
                  <a:pt x="16673501" y="2198969"/>
                </a:lnTo>
                <a:lnTo>
                  <a:pt x="16710799" y="2198969"/>
                </a:lnTo>
                <a:lnTo>
                  <a:pt x="16710799" y="2387387"/>
                </a:lnTo>
                <a:lnTo>
                  <a:pt x="16907577" y="2387387"/>
                </a:lnTo>
                <a:lnTo>
                  <a:pt x="16907577" y="2439567"/>
                </a:lnTo>
                <a:lnTo>
                  <a:pt x="16934833" y="2439567"/>
                </a:lnTo>
                <a:lnTo>
                  <a:pt x="16934833" y="2481795"/>
                </a:lnTo>
                <a:lnTo>
                  <a:pt x="16961625" y="2481795"/>
                </a:lnTo>
                <a:lnTo>
                  <a:pt x="16961625" y="2681624"/>
                </a:lnTo>
                <a:lnTo>
                  <a:pt x="17084389" y="2681624"/>
                </a:lnTo>
                <a:lnTo>
                  <a:pt x="17084389" y="2719727"/>
                </a:lnTo>
                <a:lnTo>
                  <a:pt x="17116981" y="2719727"/>
                </a:lnTo>
                <a:lnTo>
                  <a:pt x="17116981" y="2757829"/>
                </a:lnTo>
                <a:lnTo>
                  <a:pt x="17149049" y="2757829"/>
                </a:lnTo>
                <a:lnTo>
                  <a:pt x="17149049" y="2887784"/>
                </a:lnTo>
                <a:lnTo>
                  <a:pt x="17216297" y="2887784"/>
                </a:lnTo>
                <a:lnTo>
                  <a:pt x="17216297" y="2946317"/>
                </a:lnTo>
                <a:lnTo>
                  <a:pt x="17243553" y="2946317"/>
                </a:lnTo>
                <a:lnTo>
                  <a:pt x="17243553" y="2979016"/>
                </a:lnTo>
                <a:lnTo>
                  <a:pt x="17307961" y="2979016"/>
                </a:lnTo>
                <a:lnTo>
                  <a:pt x="17307961" y="3016490"/>
                </a:lnTo>
                <a:lnTo>
                  <a:pt x="17370453" y="3016490"/>
                </a:lnTo>
                <a:lnTo>
                  <a:pt x="17370453" y="3039645"/>
                </a:lnTo>
                <a:lnTo>
                  <a:pt x="17439137" y="3039645"/>
                </a:lnTo>
                <a:lnTo>
                  <a:pt x="17439137" y="3011405"/>
                </a:lnTo>
                <a:lnTo>
                  <a:pt x="17471137" y="3011405"/>
                </a:lnTo>
                <a:lnTo>
                  <a:pt x="17471137" y="2975736"/>
                </a:lnTo>
                <a:lnTo>
                  <a:pt x="17492165" y="2971484"/>
                </a:lnTo>
                <a:cubicBezTo>
                  <a:pt x="17500209" y="2968074"/>
                  <a:pt x="17507457" y="2963141"/>
                  <a:pt x="17513545" y="2957044"/>
                </a:cubicBezTo>
                <a:lnTo>
                  <a:pt x="17517013" y="2948661"/>
                </a:lnTo>
                <a:lnTo>
                  <a:pt x="17526561" y="2948661"/>
                </a:lnTo>
                <a:lnTo>
                  <a:pt x="17552789" y="2980567"/>
                </a:lnTo>
                <a:cubicBezTo>
                  <a:pt x="17565553" y="2989203"/>
                  <a:pt x="17580941" y="2994246"/>
                  <a:pt x="17597501" y="2994246"/>
                </a:cubicBezTo>
                <a:cubicBezTo>
                  <a:pt x="17614061" y="2994246"/>
                  <a:pt x="17629445" y="2989203"/>
                  <a:pt x="17642209" y="2980567"/>
                </a:cubicBezTo>
                <a:lnTo>
                  <a:pt x="17668441" y="2948661"/>
                </a:lnTo>
                <a:lnTo>
                  <a:pt x="17680657" y="2948661"/>
                </a:lnTo>
                <a:lnTo>
                  <a:pt x="17688229" y="2966962"/>
                </a:lnTo>
                <a:cubicBezTo>
                  <a:pt x="17700401" y="2979154"/>
                  <a:pt x="17717217" y="2986696"/>
                  <a:pt x="17735793" y="2986696"/>
                </a:cubicBezTo>
                <a:cubicBezTo>
                  <a:pt x="17754369" y="2986696"/>
                  <a:pt x="17771185" y="2979154"/>
                  <a:pt x="17783361" y="2966962"/>
                </a:cubicBezTo>
                <a:lnTo>
                  <a:pt x="17790929" y="2948661"/>
                </a:lnTo>
                <a:lnTo>
                  <a:pt x="17806333" y="2948661"/>
                </a:lnTo>
                <a:lnTo>
                  <a:pt x="17813297" y="2965499"/>
                </a:lnTo>
                <a:cubicBezTo>
                  <a:pt x="17825469" y="2977692"/>
                  <a:pt x="17842285" y="2985234"/>
                  <a:pt x="17860861" y="2985234"/>
                </a:cubicBezTo>
                <a:cubicBezTo>
                  <a:pt x="17879437" y="2985234"/>
                  <a:pt x="17896253" y="2977692"/>
                  <a:pt x="17908429" y="2965499"/>
                </a:cubicBezTo>
                <a:lnTo>
                  <a:pt x="17915389" y="2948661"/>
                </a:lnTo>
                <a:lnTo>
                  <a:pt x="17931053" y="2948661"/>
                </a:lnTo>
                <a:lnTo>
                  <a:pt x="17937413" y="2964037"/>
                </a:lnTo>
                <a:cubicBezTo>
                  <a:pt x="17949585" y="2976230"/>
                  <a:pt x="17966405" y="2983771"/>
                  <a:pt x="17984981" y="2983771"/>
                </a:cubicBezTo>
                <a:lnTo>
                  <a:pt x="18006217" y="2979477"/>
                </a:lnTo>
                <a:lnTo>
                  <a:pt x="18006217" y="2634032"/>
                </a:lnTo>
                <a:lnTo>
                  <a:pt x="18413098" y="2634032"/>
                </a:lnTo>
                <a:lnTo>
                  <a:pt x="18413098" y="2580075"/>
                </a:lnTo>
                <a:lnTo>
                  <a:pt x="18439046" y="2580075"/>
                </a:lnTo>
                <a:lnTo>
                  <a:pt x="18439046" y="2516569"/>
                </a:lnTo>
                <a:lnTo>
                  <a:pt x="18467662" y="2516569"/>
                </a:lnTo>
                <a:lnTo>
                  <a:pt x="18467662" y="2416066"/>
                </a:lnTo>
                <a:cubicBezTo>
                  <a:pt x="18467662" y="2406472"/>
                  <a:pt x="18475442" y="2398694"/>
                  <a:pt x="18485034" y="2398694"/>
                </a:cubicBezTo>
                <a:cubicBezTo>
                  <a:pt x="18494626" y="2398694"/>
                  <a:pt x="18502406" y="2406472"/>
                  <a:pt x="18502406" y="2416066"/>
                </a:cubicBezTo>
                <a:lnTo>
                  <a:pt x="18502406" y="2516569"/>
                </a:lnTo>
                <a:lnTo>
                  <a:pt x="18506094" y="2516569"/>
                </a:lnTo>
                <a:lnTo>
                  <a:pt x="18506094" y="2580075"/>
                </a:lnTo>
                <a:lnTo>
                  <a:pt x="18637050" y="2580075"/>
                </a:lnTo>
                <a:lnTo>
                  <a:pt x="18637050" y="2695613"/>
                </a:lnTo>
                <a:lnTo>
                  <a:pt x="18718558" y="2695613"/>
                </a:lnTo>
                <a:lnTo>
                  <a:pt x="18718558" y="2726404"/>
                </a:lnTo>
                <a:lnTo>
                  <a:pt x="18745930" y="2726404"/>
                </a:lnTo>
                <a:lnTo>
                  <a:pt x="18745930" y="2757194"/>
                </a:lnTo>
                <a:lnTo>
                  <a:pt x="18780006" y="2757194"/>
                </a:lnTo>
                <a:lnTo>
                  <a:pt x="18780006" y="2913955"/>
                </a:lnTo>
                <a:lnTo>
                  <a:pt x="18814130" y="2913955"/>
                </a:lnTo>
                <a:lnTo>
                  <a:pt x="18814130" y="3102723"/>
                </a:lnTo>
                <a:lnTo>
                  <a:pt x="18837178" y="3102723"/>
                </a:lnTo>
                <a:lnTo>
                  <a:pt x="18837178" y="3139699"/>
                </a:lnTo>
                <a:lnTo>
                  <a:pt x="18869246" y="3139699"/>
                </a:lnTo>
                <a:lnTo>
                  <a:pt x="18869246" y="3174630"/>
                </a:lnTo>
                <a:lnTo>
                  <a:pt x="18889698" y="3174630"/>
                </a:lnTo>
                <a:lnTo>
                  <a:pt x="18889698" y="3203980"/>
                </a:lnTo>
                <a:lnTo>
                  <a:pt x="18940662" y="3203980"/>
                </a:lnTo>
                <a:lnTo>
                  <a:pt x="18940662" y="3180257"/>
                </a:lnTo>
                <a:lnTo>
                  <a:pt x="18976382" y="3180257"/>
                </a:lnTo>
                <a:lnTo>
                  <a:pt x="18976382" y="3145861"/>
                </a:lnTo>
                <a:lnTo>
                  <a:pt x="18993366" y="3145861"/>
                </a:lnTo>
                <a:lnTo>
                  <a:pt x="18993366" y="2810499"/>
                </a:lnTo>
                <a:lnTo>
                  <a:pt x="19037486" y="2810499"/>
                </a:lnTo>
                <a:lnTo>
                  <a:pt x="19037486" y="3068586"/>
                </a:lnTo>
                <a:lnTo>
                  <a:pt x="19072026" y="3068586"/>
                </a:lnTo>
                <a:lnTo>
                  <a:pt x="19072026" y="3139955"/>
                </a:lnTo>
                <a:lnTo>
                  <a:pt x="19103246" y="3139955"/>
                </a:lnTo>
                <a:lnTo>
                  <a:pt x="19103246" y="3180099"/>
                </a:lnTo>
                <a:lnTo>
                  <a:pt x="19135506" y="3180099"/>
                </a:lnTo>
                <a:lnTo>
                  <a:pt x="19135506" y="3938179"/>
                </a:lnTo>
                <a:lnTo>
                  <a:pt x="19103246" y="3938179"/>
                </a:lnTo>
                <a:lnTo>
                  <a:pt x="19072026" y="3938179"/>
                </a:lnTo>
                <a:lnTo>
                  <a:pt x="19070366" y="3938179"/>
                </a:lnTo>
                <a:lnTo>
                  <a:pt x="19037486" y="3938179"/>
                </a:lnTo>
                <a:lnTo>
                  <a:pt x="19037310" y="3938179"/>
                </a:lnTo>
                <a:lnTo>
                  <a:pt x="19005226" y="3938179"/>
                </a:lnTo>
                <a:lnTo>
                  <a:pt x="65742" y="3938179"/>
                </a:lnTo>
                <a:lnTo>
                  <a:pt x="32064" y="3938179"/>
                </a:lnTo>
                <a:lnTo>
                  <a:pt x="0" y="3938179"/>
                </a:lnTo>
                <a:lnTo>
                  <a:pt x="0" y="3559767"/>
                </a:lnTo>
                <a:lnTo>
                  <a:pt x="19928" y="3559767"/>
                </a:lnTo>
                <a:lnTo>
                  <a:pt x="19928" y="3519310"/>
                </a:lnTo>
                <a:lnTo>
                  <a:pt x="32064" y="3519310"/>
                </a:lnTo>
                <a:lnTo>
                  <a:pt x="32064" y="3495802"/>
                </a:lnTo>
                <a:lnTo>
                  <a:pt x="86352" y="3495802"/>
                </a:lnTo>
                <a:lnTo>
                  <a:pt x="86352" y="3644125"/>
                </a:lnTo>
                <a:lnTo>
                  <a:pt x="218966" y="3644125"/>
                </a:lnTo>
                <a:lnTo>
                  <a:pt x="218966" y="3682161"/>
                </a:lnTo>
                <a:lnTo>
                  <a:pt x="270070" y="3682161"/>
                </a:lnTo>
                <a:lnTo>
                  <a:pt x="270070" y="3663142"/>
                </a:lnTo>
                <a:lnTo>
                  <a:pt x="298378" y="3663142"/>
                </a:lnTo>
                <a:lnTo>
                  <a:pt x="298378" y="3336569"/>
                </a:lnTo>
                <a:lnTo>
                  <a:pt x="472924" y="3336569"/>
                </a:lnTo>
                <a:lnTo>
                  <a:pt x="472924" y="3237704"/>
                </a:lnTo>
                <a:lnTo>
                  <a:pt x="509278" y="3237704"/>
                </a:lnTo>
                <a:lnTo>
                  <a:pt x="509278" y="3195575"/>
                </a:lnTo>
                <a:lnTo>
                  <a:pt x="703392" y="3195575"/>
                </a:lnTo>
                <a:lnTo>
                  <a:pt x="703392" y="3237704"/>
                </a:lnTo>
                <a:lnTo>
                  <a:pt x="767858" y="3237704"/>
                </a:lnTo>
                <a:lnTo>
                  <a:pt x="767858" y="3377495"/>
                </a:lnTo>
                <a:lnTo>
                  <a:pt x="897392" y="3377495"/>
                </a:lnTo>
                <a:lnTo>
                  <a:pt x="897392" y="2990139"/>
                </a:lnTo>
                <a:lnTo>
                  <a:pt x="1027946" y="2990139"/>
                </a:lnTo>
                <a:lnTo>
                  <a:pt x="1027946" y="3575576"/>
                </a:lnTo>
                <a:lnTo>
                  <a:pt x="1095466" y="3575576"/>
                </a:lnTo>
                <a:lnTo>
                  <a:pt x="1095466" y="3611282"/>
                </a:lnTo>
                <a:lnTo>
                  <a:pt x="1125004" y="3611282"/>
                </a:lnTo>
                <a:lnTo>
                  <a:pt x="1125004" y="3644124"/>
                </a:lnTo>
                <a:lnTo>
                  <a:pt x="1147590" y="3644124"/>
                </a:lnTo>
                <a:lnTo>
                  <a:pt x="1147590" y="3701489"/>
                </a:lnTo>
                <a:lnTo>
                  <a:pt x="1290688" y="3701489"/>
                </a:lnTo>
                <a:lnTo>
                  <a:pt x="1290688" y="3731691"/>
                </a:lnTo>
                <a:lnTo>
                  <a:pt x="1321558" y="3731691"/>
                </a:lnTo>
                <a:lnTo>
                  <a:pt x="1321558" y="3599445"/>
                </a:lnTo>
                <a:lnTo>
                  <a:pt x="1394134" y="3599445"/>
                </a:lnTo>
                <a:lnTo>
                  <a:pt x="1394134" y="3397510"/>
                </a:lnTo>
                <a:lnTo>
                  <a:pt x="1448694" y="3397510"/>
                </a:lnTo>
                <a:lnTo>
                  <a:pt x="1448694" y="3225098"/>
                </a:lnTo>
                <a:lnTo>
                  <a:pt x="1548610" y="3225098"/>
                </a:lnTo>
                <a:lnTo>
                  <a:pt x="1548610" y="3170941"/>
                </a:lnTo>
                <a:lnTo>
                  <a:pt x="1630479" y="3170941"/>
                </a:lnTo>
                <a:lnTo>
                  <a:pt x="1630479" y="2936559"/>
                </a:lnTo>
                <a:cubicBezTo>
                  <a:pt x="1630479" y="2926618"/>
                  <a:pt x="1638538" y="2918559"/>
                  <a:pt x="1648479" y="2918559"/>
                </a:cubicBezTo>
                <a:cubicBezTo>
                  <a:pt x="1658420" y="2918559"/>
                  <a:pt x="1666480" y="2926618"/>
                  <a:pt x="1666480" y="2936559"/>
                </a:cubicBezTo>
                <a:lnTo>
                  <a:pt x="1666480" y="3170941"/>
                </a:lnTo>
                <a:lnTo>
                  <a:pt x="1740672" y="3170941"/>
                </a:lnTo>
                <a:lnTo>
                  <a:pt x="1740672" y="3225098"/>
                </a:lnTo>
                <a:lnTo>
                  <a:pt x="1851694" y="3225098"/>
                </a:lnTo>
                <a:lnTo>
                  <a:pt x="1851694" y="3386903"/>
                </a:lnTo>
                <a:lnTo>
                  <a:pt x="1906488" y="3386903"/>
                </a:lnTo>
                <a:lnTo>
                  <a:pt x="1906488" y="3633086"/>
                </a:lnTo>
                <a:lnTo>
                  <a:pt x="2073761" y="3633086"/>
                </a:lnTo>
                <a:lnTo>
                  <a:pt x="2073761" y="3386903"/>
                </a:lnTo>
                <a:lnTo>
                  <a:pt x="2161096" y="3386903"/>
                </a:lnTo>
                <a:lnTo>
                  <a:pt x="2161096" y="2979754"/>
                </a:lnTo>
                <a:lnTo>
                  <a:pt x="2198366" y="2979754"/>
                </a:lnTo>
                <a:lnTo>
                  <a:pt x="2198366" y="2947993"/>
                </a:lnTo>
                <a:lnTo>
                  <a:pt x="2233244" y="2947993"/>
                </a:lnTo>
                <a:lnTo>
                  <a:pt x="2233244" y="2918697"/>
                </a:lnTo>
                <a:lnTo>
                  <a:pt x="2268122" y="2918697"/>
                </a:lnTo>
                <a:lnTo>
                  <a:pt x="2268122" y="2886270"/>
                </a:lnTo>
                <a:lnTo>
                  <a:pt x="2296248" y="2886270"/>
                </a:lnTo>
                <a:lnTo>
                  <a:pt x="2296248" y="2858057"/>
                </a:lnTo>
                <a:lnTo>
                  <a:pt x="2328937" y="2858057"/>
                </a:lnTo>
                <a:lnTo>
                  <a:pt x="2328937" y="2817595"/>
                </a:lnTo>
                <a:lnTo>
                  <a:pt x="2596325" y="2817595"/>
                </a:lnTo>
                <a:lnTo>
                  <a:pt x="2596325" y="3352789"/>
                </a:lnTo>
                <a:lnTo>
                  <a:pt x="2680818" y="3352789"/>
                </a:lnTo>
                <a:lnTo>
                  <a:pt x="2680818" y="3189832"/>
                </a:lnTo>
                <a:lnTo>
                  <a:pt x="2738489" y="3189832"/>
                </a:lnTo>
                <a:lnTo>
                  <a:pt x="2738489" y="3170246"/>
                </a:lnTo>
                <a:lnTo>
                  <a:pt x="2765199" y="3170246"/>
                </a:lnTo>
                <a:lnTo>
                  <a:pt x="2765199" y="2956971"/>
                </a:lnTo>
                <a:lnTo>
                  <a:pt x="2796882" y="2956971"/>
                </a:lnTo>
                <a:lnTo>
                  <a:pt x="2796882" y="2918697"/>
                </a:lnTo>
                <a:lnTo>
                  <a:pt x="2830031" y="2918697"/>
                </a:lnTo>
                <a:lnTo>
                  <a:pt x="2830031" y="2823411"/>
                </a:lnTo>
                <a:lnTo>
                  <a:pt x="2852336" y="2823411"/>
                </a:lnTo>
                <a:lnTo>
                  <a:pt x="2852336" y="2661462"/>
                </a:lnTo>
                <a:lnTo>
                  <a:pt x="2953855" y="2661462"/>
                </a:lnTo>
                <a:lnTo>
                  <a:pt x="2953855" y="2466961"/>
                </a:lnTo>
                <a:lnTo>
                  <a:pt x="2986480" y="2466961"/>
                </a:lnTo>
                <a:lnTo>
                  <a:pt x="2986480" y="2421387"/>
                </a:lnTo>
                <a:lnTo>
                  <a:pt x="3021470" y="2421387"/>
                </a:lnTo>
                <a:lnTo>
                  <a:pt x="3021470" y="2288802"/>
                </a:lnTo>
                <a:lnTo>
                  <a:pt x="3052178" y="2288802"/>
                </a:lnTo>
                <a:lnTo>
                  <a:pt x="3052178" y="2163238"/>
                </a:lnTo>
                <a:lnTo>
                  <a:pt x="3076946" y="2163238"/>
                </a:lnTo>
                <a:lnTo>
                  <a:pt x="3076946" y="2125469"/>
                </a:lnTo>
                <a:lnTo>
                  <a:pt x="3108644" y="2125469"/>
                </a:lnTo>
                <a:lnTo>
                  <a:pt x="3108644" y="2053348"/>
                </a:lnTo>
                <a:lnTo>
                  <a:pt x="3165310" y="2053348"/>
                </a:lnTo>
                <a:lnTo>
                  <a:pt x="3165310" y="1942519"/>
                </a:lnTo>
                <a:lnTo>
                  <a:pt x="3594872" y="1942519"/>
                </a:lnTo>
                <a:lnTo>
                  <a:pt x="3594872" y="2030857"/>
                </a:lnTo>
                <a:lnTo>
                  <a:pt x="3609977" y="2030857"/>
                </a:lnTo>
                <a:lnTo>
                  <a:pt x="3609977" y="2125665"/>
                </a:lnTo>
                <a:lnTo>
                  <a:pt x="3662266" y="2125665"/>
                </a:lnTo>
                <a:lnTo>
                  <a:pt x="3662266" y="2256527"/>
                </a:lnTo>
                <a:lnTo>
                  <a:pt x="3691605" y="2256527"/>
                </a:lnTo>
                <a:lnTo>
                  <a:pt x="3691605" y="2478186"/>
                </a:lnTo>
                <a:lnTo>
                  <a:pt x="3728768" y="2478186"/>
                </a:lnTo>
                <a:lnTo>
                  <a:pt x="3728768" y="2598519"/>
                </a:lnTo>
                <a:lnTo>
                  <a:pt x="3753109" y="2598519"/>
                </a:lnTo>
                <a:lnTo>
                  <a:pt x="3753109" y="2616064"/>
                </a:lnTo>
                <a:lnTo>
                  <a:pt x="3766766" y="2616064"/>
                </a:lnTo>
                <a:lnTo>
                  <a:pt x="3766766" y="2817201"/>
                </a:lnTo>
                <a:lnTo>
                  <a:pt x="3822350" y="2817201"/>
                </a:lnTo>
                <a:lnTo>
                  <a:pt x="3822350" y="2767915"/>
                </a:lnTo>
                <a:lnTo>
                  <a:pt x="3855573" y="2767915"/>
                </a:lnTo>
                <a:lnTo>
                  <a:pt x="3855573" y="2733106"/>
                </a:lnTo>
                <a:lnTo>
                  <a:pt x="3875106" y="2733106"/>
                </a:lnTo>
                <a:lnTo>
                  <a:pt x="3875106" y="2703138"/>
                </a:lnTo>
                <a:lnTo>
                  <a:pt x="3890967" y="2703138"/>
                </a:lnTo>
                <a:lnTo>
                  <a:pt x="3890967" y="2677429"/>
                </a:lnTo>
                <a:lnTo>
                  <a:pt x="3903118" y="2677429"/>
                </a:lnTo>
                <a:lnTo>
                  <a:pt x="3903118" y="2403602"/>
                </a:lnTo>
                <a:lnTo>
                  <a:pt x="3937863" y="2403602"/>
                </a:lnTo>
                <a:lnTo>
                  <a:pt x="3937863" y="2677429"/>
                </a:lnTo>
                <a:lnTo>
                  <a:pt x="3954089" y="2677429"/>
                </a:lnTo>
                <a:lnTo>
                  <a:pt x="3954089" y="2703138"/>
                </a:lnTo>
                <a:lnTo>
                  <a:pt x="3966861" y="2703138"/>
                </a:lnTo>
                <a:lnTo>
                  <a:pt x="3966861" y="2733106"/>
                </a:lnTo>
                <a:lnTo>
                  <a:pt x="3966861" y="2733106"/>
                </a:lnTo>
                <a:lnTo>
                  <a:pt x="3966861" y="2743222"/>
                </a:lnTo>
                <a:lnTo>
                  <a:pt x="4012600" y="2743222"/>
                </a:lnTo>
                <a:lnTo>
                  <a:pt x="4012600" y="2792607"/>
                </a:lnTo>
                <a:lnTo>
                  <a:pt x="4034346" y="2792607"/>
                </a:lnTo>
                <a:lnTo>
                  <a:pt x="4034346" y="2830743"/>
                </a:lnTo>
                <a:lnTo>
                  <a:pt x="4058733" y="2830743"/>
                </a:lnTo>
                <a:lnTo>
                  <a:pt x="4058733" y="2845101"/>
                </a:lnTo>
                <a:lnTo>
                  <a:pt x="4070700" y="2845101"/>
                </a:lnTo>
                <a:lnTo>
                  <a:pt x="4070700" y="3239962"/>
                </a:lnTo>
                <a:lnTo>
                  <a:pt x="4146047" y="3239962"/>
                </a:lnTo>
                <a:lnTo>
                  <a:pt x="4146047" y="2831200"/>
                </a:lnTo>
                <a:lnTo>
                  <a:pt x="4175177" y="2831200"/>
                </a:lnTo>
                <a:lnTo>
                  <a:pt x="4175177" y="1346802"/>
                </a:lnTo>
                <a:lnTo>
                  <a:pt x="4189754" y="1346802"/>
                </a:lnTo>
                <a:lnTo>
                  <a:pt x="4189754" y="1321303"/>
                </a:lnTo>
                <a:lnTo>
                  <a:pt x="4210214" y="1321303"/>
                </a:lnTo>
                <a:lnTo>
                  <a:pt x="4210214" y="1192678"/>
                </a:lnTo>
                <a:lnTo>
                  <a:pt x="4242620" y="1192678"/>
                </a:lnTo>
                <a:lnTo>
                  <a:pt x="4242620" y="1161432"/>
                </a:lnTo>
                <a:lnTo>
                  <a:pt x="4271097" y="1161432"/>
                </a:lnTo>
                <a:lnTo>
                  <a:pt x="4271097" y="1133696"/>
                </a:lnTo>
                <a:lnTo>
                  <a:pt x="4481158" y="1133696"/>
                </a:lnTo>
                <a:lnTo>
                  <a:pt x="4481158" y="1161432"/>
                </a:lnTo>
                <a:lnTo>
                  <a:pt x="4512917" y="1161432"/>
                </a:lnTo>
                <a:lnTo>
                  <a:pt x="4512917" y="1192678"/>
                </a:lnTo>
                <a:lnTo>
                  <a:pt x="4512917" y="1321303"/>
                </a:lnTo>
                <a:lnTo>
                  <a:pt x="4537898" y="1321303"/>
                </a:lnTo>
                <a:lnTo>
                  <a:pt x="4537898" y="1346802"/>
                </a:lnTo>
                <a:lnTo>
                  <a:pt x="4543915" y="1346802"/>
                </a:lnTo>
                <a:lnTo>
                  <a:pt x="4543915" y="2322233"/>
                </a:lnTo>
                <a:lnTo>
                  <a:pt x="4577684" y="2322233"/>
                </a:lnTo>
                <a:lnTo>
                  <a:pt x="4577684" y="2308200"/>
                </a:lnTo>
                <a:lnTo>
                  <a:pt x="4606692" y="2308200"/>
                </a:lnTo>
                <a:lnTo>
                  <a:pt x="4606692" y="2277578"/>
                </a:lnTo>
                <a:lnTo>
                  <a:pt x="4617599" y="2277578"/>
                </a:lnTo>
                <a:lnTo>
                  <a:pt x="4617599" y="2253305"/>
                </a:lnTo>
                <a:lnTo>
                  <a:pt x="4763727" y="2253305"/>
                </a:lnTo>
                <a:lnTo>
                  <a:pt x="4763727" y="2277578"/>
                </a:lnTo>
                <a:lnTo>
                  <a:pt x="4779340" y="2277578"/>
                </a:lnTo>
                <a:lnTo>
                  <a:pt x="4779340" y="2308200"/>
                </a:lnTo>
                <a:lnTo>
                  <a:pt x="4795642" y="2308200"/>
                </a:lnTo>
                <a:lnTo>
                  <a:pt x="4795642" y="2334628"/>
                </a:lnTo>
                <a:lnTo>
                  <a:pt x="4829119" y="2334628"/>
                </a:lnTo>
                <a:lnTo>
                  <a:pt x="4829119" y="2365249"/>
                </a:lnTo>
                <a:lnTo>
                  <a:pt x="4856537" y="2365249"/>
                </a:lnTo>
                <a:lnTo>
                  <a:pt x="4856537" y="2393325"/>
                </a:lnTo>
                <a:lnTo>
                  <a:pt x="4887082" y="2393325"/>
                </a:lnTo>
                <a:lnTo>
                  <a:pt x="4887082" y="2417142"/>
                </a:lnTo>
                <a:lnTo>
                  <a:pt x="4917879" y="2417142"/>
                </a:lnTo>
                <a:lnTo>
                  <a:pt x="4917879" y="2703138"/>
                </a:lnTo>
                <a:lnTo>
                  <a:pt x="4965337" y="2703138"/>
                </a:lnTo>
                <a:lnTo>
                  <a:pt x="4965337" y="2721322"/>
                </a:lnTo>
                <a:lnTo>
                  <a:pt x="4982610" y="2721322"/>
                </a:lnTo>
                <a:lnTo>
                  <a:pt x="4982610" y="2691860"/>
                </a:lnTo>
                <a:lnTo>
                  <a:pt x="5021150" y="2691860"/>
                </a:lnTo>
                <a:lnTo>
                  <a:pt x="5021150" y="2666115"/>
                </a:lnTo>
                <a:lnTo>
                  <a:pt x="5091299" y="2666115"/>
                </a:lnTo>
                <a:lnTo>
                  <a:pt x="5091299" y="2297834"/>
                </a:lnTo>
                <a:lnTo>
                  <a:pt x="5115634" y="2297834"/>
                </a:lnTo>
                <a:lnTo>
                  <a:pt x="5115634" y="2263868"/>
                </a:lnTo>
                <a:lnTo>
                  <a:pt x="5139244" y="2263868"/>
                </a:lnTo>
                <a:lnTo>
                  <a:pt x="5139244" y="2229384"/>
                </a:lnTo>
                <a:lnTo>
                  <a:pt x="5371495" y="2229384"/>
                </a:lnTo>
                <a:lnTo>
                  <a:pt x="5371495" y="2263868"/>
                </a:lnTo>
                <a:lnTo>
                  <a:pt x="5415025" y="2263868"/>
                </a:lnTo>
                <a:lnTo>
                  <a:pt x="5415025" y="2297834"/>
                </a:lnTo>
                <a:lnTo>
                  <a:pt x="5421963" y="2297834"/>
                </a:lnTo>
                <a:lnTo>
                  <a:pt x="5421963" y="2629525"/>
                </a:lnTo>
                <a:lnTo>
                  <a:pt x="5487247" y="2629525"/>
                </a:lnTo>
                <a:lnTo>
                  <a:pt x="5487247" y="2417142"/>
                </a:lnTo>
                <a:lnTo>
                  <a:pt x="5514081" y="2417142"/>
                </a:lnTo>
                <a:lnTo>
                  <a:pt x="5514081" y="2392707"/>
                </a:lnTo>
                <a:lnTo>
                  <a:pt x="5531964" y="2392707"/>
                </a:lnTo>
                <a:lnTo>
                  <a:pt x="5531964" y="2297834"/>
                </a:lnTo>
                <a:lnTo>
                  <a:pt x="5561409" y="2297834"/>
                </a:lnTo>
                <a:lnTo>
                  <a:pt x="5561409" y="2265591"/>
                </a:lnTo>
                <a:lnTo>
                  <a:pt x="5584747" y="2265591"/>
                </a:lnTo>
                <a:lnTo>
                  <a:pt x="5584747" y="2229384"/>
                </a:lnTo>
                <a:lnTo>
                  <a:pt x="5598837" y="2229384"/>
                </a:lnTo>
                <a:lnTo>
                  <a:pt x="5598837" y="2215638"/>
                </a:lnTo>
                <a:lnTo>
                  <a:pt x="5713068" y="2215638"/>
                </a:lnTo>
                <a:lnTo>
                  <a:pt x="5713068" y="2229384"/>
                </a:lnTo>
                <a:lnTo>
                  <a:pt x="5728379" y="2229384"/>
                </a:lnTo>
                <a:lnTo>
                  <a:pt x="5728379" y="2265591"/>
                </a:lnTo>
                <a:lnTo>
                  <a:pt x="5764218" y="2265591"/>
                </a:lnTo>
                <a:lnTo>
                  <a:pt x="5764218" y="2289617"/>
                </a:lnTo>
                <a:lnTo>
                  <a:pt x="5806440" y="2289617"/>
                </a:lnTo>
                <a:lnTo>
                  <a:pt x="5806440" y="2412898"/>
                </a:lnTo>
                <a:lnTo>
                  <a:pt x="5886798" y="2412898"/>
                </a:lnTo>
                <a:lnTo>
                  <a:pt x="5886798" y="2541665"/>
                </a:lnTo>
                <a:lnTo>
                  <a:pt x="6091473" y="2541665"/>
                </a:lnTo>
                <a:lnTo>
                  <a:pt x="6091473" y="1131782"/>
                </a:lnTo>
                <a:lnTo>
                  <a:pt x="6103789" y="1131782"/>
                </a:lnTo>
                <a:lnTo>
                  <a:pt x="6103789" y="1112765"/>
                </a:lnTo>
                <a:lnTo>
                  <a:pt x="6130034" y="1112765"/>
                </a:lnTo>
                <a:lnTo>
                  <a:pt x="6130034" y="818313"/>
                </a:lnTo>
                <a:lnTo>
                  <a:pt x="6173002" y="818313"/>
                </a:lnTo>
                <a:lnTo>
                  <a:pt x="6173002" y="667492"/>
                </a:lnTo>
                <a:lnTo>
                  <a:pt x="6191843" y="667492"/>
                </a:lnTo>
                <a:lnTo>
                  <a:pt x="6191843" y="648473"/>
                </a:lnTo>
                <a:lnTo>
                  <a:pt x="6210684" y="648473"/>
                </a:lnTo>
                <a:lnTo>
                  <a:pt x="6210684" y="410662"/>
                </a:lnTo>
                <a:lnTo>
                  <a:pt x="6240758" y="410662"/>
                </a:lnTo>
                <a:lnTo>
                  <a:pt x="6240758" y="384400"/>
                </a:lnTo>
                <a:lnTo>
                  <a:pt x="6266394" y="384400"/>
                </a:lnTo>
                <a:lnTo>
                  <a:pt x="6266394" y="355114"/>
                </a:lnTo>
                <a:lnTo>
                  <a:pt x="6288503" y="355114"/>
                </a:lnTo>
                <a:lnTo>
                  <a:pt x="6288503" y="339400"/>
                </a:lnTo>
                <a:lnTo>
                  <a:pt x="6303950" y="339400"/>
                </a:lnTo>
                <a:lnTo>
                  <a:pt x="6303950" y="316483"/>
                </a:lnTo>
                <a:lnTo>
                  <a:pt x="6319584" y="31648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4913844" y="3801938"/>
            <a:ext cx="3261511" cy="38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171450" indent="-17145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n"/>
            </a:pPr>
            <a:r>
              <a:rPr lang="zh-CN" altLang="zh-CN" sz="900" dirty="0" smtClean="0"/>
              <a:t>在这样的过程中，我们已逐步形成了依托成都、辐射全国、面向海外，多点、多极协同发展的良好态势和业务版图。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7620" y="0"/>
            <a:ext cx="1421704" cy="51435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-7619" y="1114817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</a:p>
        </p:txBody>
      </p:sp>
      <p:sp>
        <p:nvSpPr>
          <p:cNvPr id="17" name="矩形 16"/>
          <p:cNvSpPr/>
          <p:nvPr/>
        </p:nvSpPr>
        <p:spPr>
          <a:xfrm>
            <a:off x="-7620" y="1704271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公司的优势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5531" y="3496850"/>
            <a:ext cx="1421704" cy="594986"/>
          </a:xfrm>
          <a:prstGeom prst="rect">
            <a:avLst/>
          </a:prstGeom>
          <a:solidFill>
            <a:srgbClr val="1F8EB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发展路径</a:t>
            </a:r>
          </a:p>
        </p:txBody>
      </p:sp>
      <p:sp>
        <p:nvSpPr>
          <p:cNvPr id="19" name="矩形 18"/>
          <p:cNvSpPr/>
          <p:nvPr/>
        </p:nvSpPr>
        <p:spPr>
          <a:xfrm>
            <a:off x="-7620" y="2905309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总体发展思路与战略定位</a:t>
            </a:r>
            <a:endParaRPr lang="zh-CN" altLang="en-US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-7620" y="2304789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机遇与挑战</a:t>
            </a:r>
            <a:endParaRPr lang="zh-CN" altLang="en-US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 descr="C:\Users\weiyp\Desktop\公司LOGO\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6315" y="4688840"/>
            <a:ext cx="478790" cy="440690"/>
          </a:xfrm>
          <a:prstGeom prst="rect">
            <a:avLst/>
          </a:prstGeom>
          <a:noFill/>
        </p:spPr>
      </p:pic>
      <p:sp>
        <p:nvSpPr>
          <p:cNvPr id="34" name="文本框 37"/>
          <p:cNvSpPr txBox="1"/>
          <p:nvPr/>
        </p:nvSpPr>
        <p:spPr>
          <a:xfrm>
            <a:off x="6067003" y="711245"/>
            <a:ext cx="2490257" cy="238521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Expand Enterprise Scale</a:t>
            </a:r>
            <a:endParaRPr lang="zh-CN" altLang="en-US" sz="11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50"/>
          <p:cNvSpPr>
            <a:spLocks noChangeArrowheads="1"/>
          </p:cNvSpPr>
          <p:nvPr/>
        </p:nvSpPr>
        <p:spPr bwMode="auto">
          <a:xfrm>
            <a:off x="1699903" y="3721080"/>
            <a:ext cx="22574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延展水务环保新产业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矩形 59"/>
          <p:cNvSpPr>
            <a:spLocks noChangeArrowheads="1"/>
          </p:cNvSpPr>
          <p:nvPr/>
        </p:nvSpPr>
        <p:spPr bwMode="auto">
          <a:xfrm>
            <a:off x="4124251" y="3721080"/>
            <a:ext cx="2257429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扩展流域治理业务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矩形 62"/>
          <p:cNvSpPr>
            <a:spLocks noChangeArrowheads="1"/>
          </p:cNvSpPr>
          <p:nvPr/>
        </p:nvSpPr>
        <p:spPr bwMode="auto">
          <a:xfrm>
            <a:off x="6548599" y="3721080"/>
            <a:ext cx="22574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拓展垃圾处置产业链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4470808" y="386568"/>
            <a:ext cx="1557143" cy="40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拓展产业链</a:t>
            </a:r>
            <a:endParaRPr lang="zh-CN" altLang="en-US" sz="2200" b="1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4" name="组合 30"/>
          <p:cNvGrpSpPr/>
          <p:nvPr/>
        </p:nvGrpSpPr>
        <p:grpSpPr>
          <a:xfrm>
            <a:off x="4071934" y="427662"/>
            <a:ext cx="197506" cy="296260"/>
            <a:chOff x="5284519" y="1508166"/>
            <a:chExt cx="213756" cy="427512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矩形 29"/>
          <p:cNvSpPr/>
          <p:nvPr/>
        </p:nvSpPr>
        <p:spPr>
          <a:xfrm>
            <a:off x="-7620" y="0"/>
            <a:ext cx="1421704" cy="51435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-7619" y="1114817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zh-CN" altLang="en-US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-7620" y="1704271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公司的优势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-5531" y="3496850"/>
            <a:ext cx="1421704" cy="594986"/>
          </a:xfrm>
          <a:prstGeom prst="rect">
            <a:avLst/>
          </a:prstGeom>
          <a:solidFill>
            <a:srgbClr val="1F8EB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发展路径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-7620" y="2905309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总体发展思路与战略定位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-7620" y="2304789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机遇与挑战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074623" y="678225"/>
            <a:ext cx="2490257" cy="238521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Industry Chain</a:t>
            </a:r>
            <a:endParaRPr lang="zh-CN" altLang="en-US" sz="11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weiyp\Desktop\12水厂工艺池大景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6409" y="1492885"/>
            <a:ext cx="2097657" cy="2027555"/>
          </a:xfrm>
          <a:prstGeom prst="rect">
            <a:avLst/>
          </a:prstGeom>
          <a:noFill/>
        </p:spPr>
      </p:pic>
      <p:pic>
        <p:nvPicPr>
          <p:cNvPr id="2051" name="Picture 3" descr="C:\Users\weiyp\Desktop\垃圾仓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9264" y="1431925"/>
            <a:ext cx="2220348" cy="2088515"/>
          </a:xfrm>
          <a:prstGeom prst="rect">
            <a:avLst/>
          </a:prstGeom>
          <a:noFill/>
        </p:spPr>
      </p:pic>
      <p:pic>
        <p:nvPicPr>
          <p:cNvPr id="2052" name="Picture 4" descr="C:\Users\weiyp\Desktop\流域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5438" y="1482725"/>
            <a:ext cx="2158682" cy="2052200"/>
          </a:xfrm>
          <a:prstGeom prst="rect">
            <a:avLst/>
          </a:prstGeom>
          <a:noFill/>
        </p:spPr>
      </p:pic>
      <p:pic>
        <p:nvPicPr>
          <p:cNvPr id="18" name="Picture 2" descr="C:\Users\weiyp\Desktop\公司LOGO\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6315" y="4688840"/>
            <a:ext cx="478790" cy="4406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83218" y="1313352"/>
            <a:ext cx="402297" cy="400050"/>
            <a:chOff x="1676400" y="2235200"/>
            <a:chExt cx="536394" cy="533400"/>
          </a:xfrm>
        </p:grpSpPr>
        <p:sp>
          <p:nvSpPr>
            <p:cNvPr id="3" name="椭圆 2"/>
            <p:cNvSpPr/>
            <p:nvPr/>
          </p:nvSpPr>
          <p:spPr>
            <a:xfrm>
              <a:off x="1676400" y="2235200"/>
              <a:ext cx="533400" cy="533400"/>
            </a:xfrm>
            <a:prstGeom prst="ellipse">
              <a:avLst/>
            </a:prstGeom>
            <a:solidFill>
              <a:srgbClr val="1F8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701543" y="2304412"/>
              <a:ext cx="511251" cy="41036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fontAlgn="ctr"/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 rot="16200000" flipH="1">
            <a:off x="4999045" y="433172"/>
            <a:ext cx="400051" cy="2175647"/>
          </a:xfrm>
          <a:prstGeom prst="rect">
            <a:avLst/>
          </a:prstGeom>
          <a:solidFill>
            <a:srgbClr val="1F8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7" rIns="68576" bIns="34287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062398" y="1356360"/>
            <a:ext cx="2254449" cy="299130"/>
          </a:xfrm>
          <a:prstGeom prst="rect">
            <a:avLst/>
          </a:prstGeom>
        </p:spPr>
        <p:txBody>
          <a:bodyPr wrap="square" lIns="68573" tIns="34287" rIns="68573" bIns="34287">
            <a:spAutoFit/>
          </a:bodyPr>
          <a:lstStyle/>
          <a:p>
            <a:pPr algn="r"/>
            <a:r>
              <a:rPr lang="zh-CN" altLang="en-US" sz="15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万兴环保发电厂顺利点火</a:t>
            </a:r>
            <a:endParaRPr lang="en-US" altLang="zh-CN" sz="15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4276257" y="4239026"/>
            <a:ext cx="2885096" cy="23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标志着我们迈入环保能源产业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4023071" y="386568"/>
            <a:ext cx="2692069" cy="40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延展水务环保新产业</a:t>
            </a:r>
            <a:endParaRPr lang="zh-CN" altLang="en-US" sz="2200" b="1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5" name="组合 21"/>
          <p:cNvGrpSpPr/>
          <p:nvPr/>
        </p:nvGrpSpPr>
        <p:grpSpPr>
          <a:xfrm>
            <a:off x="3624197" y="427662"/>
            <a:ext cx="197506" cy="296260"/>
            <a:chOff x="5284519" y="1508166"/>
            <a:chExt cx="213756" cy="42751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-7620" y="0"/>
            <a:ext cx="1421704" cy="51435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-7619" y="1114817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zh-CN" altLang="en-US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-7620" y="1704271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公司的优势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-5531" y="3496850"/>
            <a:ext cx="1421704" cy="594986"/>
          </a:xfrm>
          <a:prstGeom prst="rect">
            <a:avLst/>
          </a:prstGeom>
          <a:solidFill>
            <a:srgbClr val="1F8EB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发展路径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-7620" y="2905309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总体发展思路与战略定位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-7620" y="2304789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机遇与挑战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37"/>
          <p:cNvSpPr txBox="1"/>
          <p:nvPr/>
        </p:nvSpPr>
        <p:spPr>
          <a:xfrm>
            <a:off x="6539443" y="731565"/>
            <a:ext cx="2490257" cy="238521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Industry</a:t>
            </a:r>
            <a:endParaRPr lang="zh-CN" altLang="en-US" sz="11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0" name="Picture 8" descr="C:\Users\weiyp\Documents\Tencent Files\289447466\FileRecv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7140" y="1904999"/>
            <a:ext cx="2964180" cy="2223135"/>
          </a:xfrm>
          <a:prstGeom prst="rect">
            <a:avLst/>
          </a:prstGeom>
          <a:noFill/>
        </p:spPr>
      </p:pic>
      <p:pic>
        <p:nvPicPr>
          <p:cNvPr id="18" name="Picture 2" descr="C:\Users\weiyp\Desktop\公司LOGO\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6315" y="4688840"/>
            <a:ext cx="478790" cy="4406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lizzy\PPT-by lizzy\自制PNG\白色多边形背景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2279" b="-1"/>
          <a:stretch>
            <a:fillRect/>
          </a:stretch>
        </p:blipFill>
        <p:spPr bwMode="auto">
          <a:xfrm flipV="1">
            <a:off x="0" y="1543703"/>
            <a:ext cx="9144000" cy="29689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9"/>
          <p:cNvSpPr>
            <a:spLocks noChangeArrowheads="1"/>
          </p:cNvSpPr>
          <p:nvPr/>
        </p:nvSpPr>
        <p:spPr bwMode="auto">
          <a:xfrm>
            <a:off x="940581" y="2031782"/>
            <a:ext cx="6818338" cy="139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随着</a:t>
            </a:r>
            <a:r>
              <a:rPr lang="zh-CN" altLang="zh-CN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我国城镇化进程不断加快，生态文明建设快速推进，一系列国家重大决策部署和政策相继出台，公众对环保需求持续增强；我国水务环保行业的产业政策、市场容量、管理体制、市场格局等都发生了巨大变化。近年来，在宏观经济增速放缓、经济呈现新常态特点的情况下，水务环保行业却表现出了明显的反周期性特征。在政策、市场和资本三驾马车的强力拉动下，水务环保市场发展机会异彩纷呈，细分程度不断提高，市场竞争也日益激烈，催生了</a:t>
            </a:r>
            <a:r>
              <a:rPr lang="en-US" altLang="zh-CN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zh-CN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马太效应</a:t>
            </a:r>
            <a:r>
              <a:rPr lang="en-US" altLang="zh-CN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r>
              <a:rPr lang="zh-CN" altLang="zh-CN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，强者恒强、赢家通吃的局面逐步形成。</a:t>
            </a:r>
            <a:endParaRPr lang="en-US" altLang="zh-CN" sz="11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 eaLnBrk="1" hangingPunct="1">
              <a:lnSpc>
                <a:spcPct val="120000"/>
              </a:lnSpc>
            </a:pP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5" name="TextBox 18"/>
          <p:cNvSpPr>
            <a:spLocks noChangeArrowheads="1"/>
          </p:cNvSpPr>
          <p:nvPr/>
        </p:nvSpPr>
        <p:spPr bwMode="auto">
          <a:xfrm>
            <a:off x="1147644" y="766345"/>
            <a:ext cx="12105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大黑简体" pitchFamily="65" charset="-122"/>
              </a:rPr>
              <a:t>前言</a:t>
            </a:r>
          </a:p>
        </p:txBody>
      </p:sp>
      <p:sp>
        <p:nvSpPr>
          <p:cNvPr id="6" name="前言"/>
          <p:cNvSpPr>
            <a:spLocks noChangeArrowheads="1"/>
          </p:cNvSpPr>
          <p:nvPr/>
        </p:nvSpPr>
        <p:spPr bwMode="auto">
          <a:xfrm>
            <a:off x="2509806" y="999845"/>
            <a:ext cx="163378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I</a:t>
            </a:r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ntroduction</a:t>
            </a:r>
            <a:endParaRPr lang="zh-CN" altLang="en-US" sz="2200" dirty="0">
              <a:solidFill>
                <a:schemeClr val="bg1">
                  <a:lumMod val="95000"/>
                </a:schemeClr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0650" y="3492500"/>
            <a:ext cx="98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变局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38450" y="3467100"/>
            <a:ext cx="89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规模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9750" y="3460750"/>
            <a:ext cx="92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活力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48350" y="3467100"/>
            <a:ext cx="143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C:\Users\mazr\Desktop\环保科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5900" y="768350"/>
            <a:ext cx="1784465" cy="1168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 rot="16200000" flipH="1">
            <a:off x="6635582" y="3368828"/>
            <a:ext cx="400051" cy="21756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7" rIns="68576" bIns="34287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5155165" y="4253232"/>
            <a:ext cx="400050" cy="400050"/>
            <a:chOff x="5155165" y="4253232"/>
            <a:chExt cx="400050" cy="400050"/>
          </a:xfrm>
        </p:grpSpPr>
        <p:sp>
          <p:nvSpPr>
            <p:cNvPr id="6" name="椭圆 5"/>
            <p:cNvSpPr/>
            <p:nvPr/>
          </p:nvSpPr>
          <p:spPr>
            <a:xfrm>
              <a:off x="5155165" y="4253232"/>
              <a:ext cx="400050" cy="40005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159839" y="4317039"/>
              <a:ext cx="383438" cy="307777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fontAlgn="ctr"/>
              <a:r>
                <a:rPr lang="en-US" altLang="zh-CN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86605" y="1229533"/>
            <a:ext cx="405020" cy="400050"/>
            <a:chOff x="1669774" y="2235200"/>
            <a:chExt cx="540026" cy="533400"/>
          </a:xfrm>
        </p:grpSpPr>
        <p:sp>
          <p:nvSpPr>
            <p:cNvPr id="3" name="椭圆 2"/>
            <p:cNvSpPr/>
            <p:nvPr/>
          </p:nvSpPr>
          <p:spPr>
            <a:xfrm>
              <a:off x="1676400" y="2235200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669774" y="2335161"/>
              <a:ext cx="511250" cy="41036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fontAlgn="ctr"/>
              <a:r>
                <a:rPr lang="en-US" altLang="zh-CN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 rot="16200000" flipH="1">
            <a:off x="3429325" y="341732"/>
            <a:ext cx="400051" cy="217564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6" tIns="34287" rIns="68576" bIns="34287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461832" y="1294454"/>
            <a:ext cx="2292921" cy="230826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r"/>
            <a:r>
              <a:rPr lang="zh-CN" altLang="en-US" sz="105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成都市污水厂扩能提标工程按期完成</a:t>
            </a:r>
            <a:endParaRPr lang="en-US" altLang="zh-CN" sz="105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1853097" y="3682766"/>
            <a:ext cx="2885096" cy="23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首次尝试采用世界领先膜工艺处理污水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5684724" y="1907679"/>
            <a:ext cx="2822242" cy="23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填补了在煤化工污水处理领域的空白</a:t>
            </a:r>
            <a:endParaRPr lang="zh-CN" altLang="en-US" sz="1000" b="1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95279" y="4318155"/>
            <a:ext cx="2355439" cy="269298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3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宁夏宁东水资源综合利用项目</a:t>
            </a:r>
            <a:endParaRPr lang="en-US" altLang="zh-CN" sz="13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4023071" y="386568"/>
            <a:ext cx="2692069" cy="40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延展水务环保新产业</a:t>
            </a:r>
            <a:endParaRPr lang="zh-CN" altLang="en-US" sz="2200" b="1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5" name="组合 21"/>
          <p:cNvGrpSpPr/>
          <p:nvPr/>
        </p:nvGrpSpPr>
        <p:grpSpPr>
          <a:xfrm>
            <a:off x="3624197" y="427662"/>
            <a:ext cx="197506" cy="296260"/>
            <a:chOff x="5284519" y="1508166"/>
            <a:chExt cx="213756" cy="42751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-7620" y="0"/>
            <a:ext cx="1421704" cy="51435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-7619" y="1114817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zh-CN" altLang="en-US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-7620" y="1704271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公司的优势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-5531" y="3496850"/>
            <a:ext cx="1421704" cy="594986"/>
          </a:xfrm>
          <a:prstGeom prst="rect">
            <a:avLst/>
          </a:prstGeom>
          <a:solidFill>
            <a:srgbClr val="1F8EB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发展路径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-7620" y="2905309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总体发展思路与战略定位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-7620" y="2304789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机遇与挑战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37"/>
          <p:cNvSpPr txBox="1"/>
          <p:nvPr/>
        </p:nvSpPr>
        <p:spPr>
          <a:xfrm>
            <a:off x="6653743" y="723945"/>
            <a:ext cx="2490257" cy="238521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Industry</a:t>
            </a:r>
            <a:endParaRPr lang="zh-CN" altLang="en-US" sz="11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weiyp\Desktop\膜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9866" y="1813560"/>
            <a:ext cx="3157413" cy="1773876"/>
          </a:xfrm>
          <a:prstGeom prst="rect">
            <a:avLst/>
          </a:prstGeom>
          <a:noFill/>
        </p:spPr>
      </p:pic>
      <p:pic>
        <p:nvPicPr>
          <p:cNvPr id="5125" name="Picture 5" descr="C:\Users\weiyp\Documents\Tencent Files\289447466\FileRecv\25、第三污水处理厂沉淀池（2005.7.13摄）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2194560"/>
            <a:ext cx="2851785" cy="1901190"/>
          </a:xfrm>
          <a:prstGeom prst="rect">
            <a:avLst/>
          </a:prstGeom>
          <a:noFill/>
        </p:spPr>
      </p:pic>
      <p:pic>
        <p:nvPicPr>
          <p:cNvPr id="7" name="Picture 2" descr="C:\Users\weiyp\Desktop\公司LOGO\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6315" y="4688840"/>
            <a:ext cx="478790" cy="4406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1"/>
          <p:cNvGrpSpPr/>
          <p:nvPr/>
        </p:nvGrpSpPr>
        <p:grpSpPr>
          <a:xfrm>
            <a:off x="5683848" y="1925944"/>
            <a:ext cx="902970" cy="788670"/>
            <a:chOff x="6842760" y="2637270"/>
            <a:chExt cx="1203960" cy="1051560"/>
          </a:xfrm>
        </p:grpSpPr>
        <p:sp>
          <p:nvSpPr>
            <p:cNvPr id="2" name="六边形 1"/>
            <p:cNvSpPr/>
            <p:nvPr/>
          </p:nvSpPr>
          <p:spPr>
            <a:xfrm>
              <a:off x="6842760" y="2637270"/>
              <a:ext cx="1203960" cy="1051560"/>
            </a:xfrm>
            <a:prstGeom prst="hexagon">
              <a:avLst/>
            </a:prstGeom>
            <a:solidFill>
              <a:srgbClr val="1F8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929012" y="2906594"/>
              <a:ext cx="1003052" cy="506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aseline="-3000" dirty="0" smtClean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分类</a:t>
              </a:r>
              <a:endParaRPr lang="zh-CN" altLang="en-US" sz="28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10"/>
          <p:cNvGrpSpPr/>
          <p:nvPr/>
        </p:nvGrpSpPr>
        <p:grpSpPr>
          <a:xfrm>
            <a:off x="4696167" y="1357304"/>
            <a:ext cx="902970" cy="788672"/>
            <a:chOff x="5525852" y="1879079"/>
            <a:chExt cx="1203960" cy="1051559"/>
          </a:xfrm>
        </p:grpSpPr>
        <p:sp>
          <p:nvSpPr>
            <p:cNvPr id="8" name="六边形 7"/>
            <p:cNvSpPr/>
            <p:nvPr/>
          </p:nvSpPr>
          <p:spPr>
            <a:xfrm>
              <a:off x="5525852" y="1879079"/>
              <a:ext cx="1203960" cy="1051559"/>
            </a:xfrm>
            <a:prstGeom prst="hexagon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686669" y="2107564"/>
              <a:ext cx="882327" cy="543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baseline="-3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收集</a:t>
              </a:r>
              <a:endParaRPr lang="zh-CN" altLang="en-US" sz="2800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8"/>
          <p:cNvGrpSpPr/>
          <p:nvPr/>
        </p:nvGrpSpPr>
        <p:grpSpPr>
          <a:xfrm>
            <a:off x="5671974" y="2942772"/>
            <a:ext cx="902970" cy="788672"/>
            <a:chOff x="6842760" y="4008870"/>
            <a:chExt cx="1203960" cy="1051560"/>
          </a:xfrm>
        </p:grpSpPr>
        <p:sp>
          <p:nvSpPr>
            <p:cNvPr id="6" name="六边形 5"/>
            <p:cNvSpPr/>
            <p:nvPr/>
          </p:nvSpPr>
          <p:spPr>
            <a:xfrm>
              <a:off x="6842760" y="4008870"/>
              <a:ext cx="1203960" cy="1051560"/>
            </a:xfrm>
            <a:prstGeom prst="hexagon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981635" y="4241751"/>
              <a:ext cx="926211" cy="61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3000" baseline="-3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运输</a:t>
              </a:r>
              <a:endParaRPr lang="zh-CN" altLang="en-US" sz="3000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41"/>
          <p:cNvGrpSpPr/>
          <p:nvPr/>
        </p:nvGrpSpPr>
        <p:grpSpPr>
          <a:xfrm>
            <a:off x="3357554" y="2954648"/>
            <a:ext cx="1579087" cy="788672"/>
            <a:chOff x="3741037" y="4008870"/>
            <a:chExt cx="2105449" cy="1051560"/>
          </a:xfrm>
        </p:grpSpPr>
        <p:sp>
          <p:nvSpPr>
            <p:cNvPr id="5" name="六边形 4"/>
            <p:cNvSpPr/>
            <p:nvPr/>
          </p:nvSpPr>
          <p:spPr>
            <a:xfrm>
              <a:off x="4206240" y="4008870"/>
              <a:ext cx="1203960" cy="1051560"/>
            </a:xfrm>
            <a:prstGeom prst="hexagon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741037" y="4174715"/>
              <a:ext cx="2105449" cy="751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aseline="-3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资源化</a:t>
              </a:r>
              <a:endParaRPr lang="en-US" altLang="zh-CN" sz="2000" baseline="-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2000" baseline="-3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利用</a:t>
              </a:r>
              <a:endParaRPr lang="zh-CN" altLang="en-US" sz="2000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22"/>
          <p:cNvGrpSpPr/>
          <p:nvPr/>
        </p:nvGrpSpPr>
        <p:grpSpPr>
          <a:xfrm>
            <a:off x="3357554" y="1925945"/>
            <a:ext cx="1586673" cy="788670"/>
            <a:chOff x="3741037" y="2637270"/>
            <a:chExt cx="2115564" cy="1051560"/>
          </a:xfrm>
        </p:grpSpPr>
        <p:sp>
          <p:nvSpPr>
            <p:cNvPr id="4" name="六边形 3"/>
            <p:cNvSpPr/>
            <p:nvPr/>
          </p:nvSpPr>
          <p:spPr>
            <a:xfrm>
              <a:off x="4206240" y="2637270"/>
              <a:ext cx="1203960" cy="1051560"/>
            </a:xfrm>
            <a:prstGeom prst="hexagon">
              <a:avLst/>
            </a:prstGeom>
            <a:solidFill>
              <a:srgbClr val="1F8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741037" y="2936461"/>
              <a:ext cx="2115564" cy="396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aseline="-3000" dirty="0" smtClean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最终处置</a:t>
              </a:r>
              <a:endParaRPr lang="zh-CN" altLang="en-US" sz="20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66"/>
          <p:cNvGrpSpPr/>
          <p:nvPr/>
        </p:nvGrpSpPr>
        <p:grpSpPr>
          <a:xfrm>
            <a:off x="4143372" y="3472297"/>
            <a:ext cx="2036277" cy="788670"/>
            <a:chOff x="4788791" y="4683240"/>
            <a:chExt cx="2715036" cy="1051560"/>
          </a:xfrm>
        </p:grpSpPr>
        <p:sp>
          <p:nvSpPr>
            <p:cNvPr id="9" name="六边形 8"/>
            <p:cNvSpPr/>
            <p:nvPr/>
          </p:nvSpPr>
          <p:spPr>
            <a:xfrm>
              <a:off x="5525852" y="4683240"/>
              <a:ext cx="1203960" cy="1051560"/>
            </a:xfrm>
            <a:prstGeom prst="hexagon">
              <a:avLst/>
            </a:prstGeom>
            <a:solidFill>
              <a:srgbClr val="1F8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788791" y="4917377"/>
              <a:ext cx="2715036" cy="670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aseline="-3000" dirty="0" smtClean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无害减量</a:t>
              </a:r>
              <a:endParaRPr lang="en-US" altLang="zh-CN" sz="2000" baseline="-3000" dirty="0" smtClean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/>
              <a:r>
                <a:rPr lang="zh-CN" altLang="en-US" sz="2000" baseline="-3000" dirty="0" smtClean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化处理</a:t>
              </a:r>
              <a:endParaRPr lang="zh-CN" altLang="en-US" sz="20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7" name="六边形 6"/>
          <p:cNvSpPr/>
          <p:nvPr/>
        </p:nvSpPr>
        <p:spPr>
          <a:xfrm>
            <a:off x="4440013" y="2216866"/>
            <a:ext cx="1415292" cy="1194435"/>
          </a:xfrm>
          <a:prstGeom prst="hexagon">
            <a:avLst/>
          </a:prstGeom>
          <a:solidFill>
            <a:srgbClr val="43C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垃圾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处理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2778998" y="4436354"/>
            <a:ext cx="4936274" cy="300076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获取了万兴、隆丰垃圾焚烧发电项目，规模达</a:t>
            </a:r>
            <a:r>
              <a:rPr lang="en-US" altLang="zh-CN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3900</a:t>
            </a:r>
            <a:r>
              <a:rPr lang="zh-CN" alt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吨</a:t>
            </a:r>
            <a:r>
              <a:rPr lang="en-US" altLang="zh-CN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15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3"/>
          <p:cNvSpPr>
            <a:spLocks noChangeArrowheads="1"/>
          </p:cNvSpPr>
          <p:nvPr/>
        </p:nvSpPr>
        <p:spPr bwMode="auto">
          <a:xfrm>
            <a:off x="3961002" y="386568"/>
            <a:ext cx="2692069" cy="40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拓展垃圾处置产业链</a:t>
            </a:r>
            <a:endParaRPr lang="zh-CN" altLang="en-US" sz="2200" b="1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5" name="组合 58"/>
          <p:cNvGrpSpPr/>
          <p:nvPr/>
        </p:nvGrpSpPr>
        <p:grpSpPr>
          <a:xfrm>
            <a:off x="3562128" y="427662"/>
            <a:ext cx="197506" cy="296260"/>
            <a:chOff x="5284519" y="1508166"/>
            <a:chExt cx="213756" cy="427512"/>
          </a:xfrm>
        </p:grpSpPr>
        <p:cxnSp>
          <p:nvCxnSpPr>
            <p:cNvPr id="60" name="直接连接符 59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-7620" y="0"/>
            <a:ext cx="1421704" cy="51435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-7619" y="1114817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zh-CN" altLang="en-US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-7620" y="1704271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公司的优势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-5531" y="3496850"/>
            <a:ext cx="1421704" cy="594986"/>
          </a:xfrm>
          <a:prstGeom prst="rect">
            <a:avLst/>
          </a:prstGeom>
          <a:solidFill>
            <a:srgbClr val="1F8EB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发展路径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-7620" y="2905309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总体发展思路与战略定位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-7620" y="2304789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机遇与挑战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7"/>
          <p:cNvSpPr txBox="1"/>
          <p:nvPr/>
        </p:nvSpPr>
        <p:spPr>
          <a:xfrm>
            <a:off x="6539443" y="731565"/>
            <a:ext cx="2490257" cy="238521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Industry</a:t>
            </a:r>
            <a:endParaRPr lang="zh-CN" altLang="en-US" sz="11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C:\Users\weiyp\Desktop\公司LOGO\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6315" y="4688840"/>
            <a:ext cx="478790" cy="4406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1439917" y="2529213"/>
            <a:ext cx="4477408" cy="710100"/>
          </a:xfrm>
          <a:prstGeom prst="homePlate">
            <a:avLst>
              <a:gd name="adj" fmla="val 47961"/>
            </a:avLst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/>
          </a:p>
        </p:txBody>
      </p:sp>
      <p:sp>
        <p:nvSpPr>
          <p:cNvPr id="3" name="燕尾形 2"/>
          <p:cNvSpPr/>
          <p:nvPr/>
        </p:nvSpPr>
        <p:spPr>
          <a:xfrm>
            <a:off x="1666955" y="2536359"/>
            <a:ext cx="645126" cy="700769"/>
          </a:xfrm>
          <a:prstGeom prst="chevron">
            <a:avLst>
              <a:gd name="adj" fmla="val 54429"/>
            </a:avLst>
          </a:prstGeom>
          <a:solidFill>
            <a:srgbClr val="1F8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/>
          </a:p>
        </p:txBody>
      </p:sp>
      <p:sp>
        <p:nvSpPr>
          <p:cNvPr id="5" name="燕尾形 4"/>
          <p:cNvSpPr/>
          <p:nvPr/>
        </p:nvSpPr>
        <p:spPr>
          <a:xfrm>
            <a:off x="2224288" y="2536359"/>
            <a:ext cx="645126" cy="700769"/>
          </a:xfrm>
          <a:prstGeom prst="chevron">
            <a:avLst>
              <a:gd name="adj" fmla="val 54429"/>
            </a:avLst>
          </a:prstGeom>
          <a:solidFill>
            <a:srgbClr val="43C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/>
          </a:p>
        </p:txBody>
      </p:sp>
      <p:sp>
        <p:nvSpPr>
          <p:cNvPr id="6" name="燕尾形 5"/>
          <p:cNvSpPr/>
          <p:nvPr/>
        </p:nvSpPr>
        <p:spPr>
          <a:xfrm>
            <a:off x="2781619" y="2536359"/>
            <a:ext cx="645126" cy="700769"/>
          </a:xfrm>
          <a:prstGeom prst="chevron">
            <a:avLst>
              <a:gd name="adj" fmla="val 54429"/>
            </a:avLst>
          </a:prstGeom>
          <a:solidFill>
            <a:srgbClr val="50B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338951" y="2536359"/>
            <a:ext cx="645126" cy="700769"/>
          </a:xfrm>
          <a:prstGeom prst="chevron">
            <a:avLst>
              <a:gd name="adj" fmla="val 54429"/>
            </a:avLst>
          </a:prstGeom>
          <a:solidFill>
            <a:srgbClr val="C1D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30"/>
          <p:cNvGrpSpPr>
            <a:grpSpLocks noChangeAspect="1"/>
          </p:cNvGrpSpPr>
          <p:nvPr/>
        </p:nvGrpSpPr>
        <p:grpSpPr>
          <a:xfrm>
            <a:off x="4054050" y="2203722"/>
            <a:ext cx="1505922" cy="1454707"/>
            <a:chOff x="3197225" y="3458369"/>
            <a:chExt cx="533400" cy="4873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9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0" name="Freeform 313"/>
            <p:cNvSpPr/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 rot="5400000">
            <a:off x="4582927" y="2948101"/>
            <a:ext cx="318600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5400000">
            <a:off x="3241267" y="2246337"/>
            <a:ext cx="567000" cy="0"/>
          </a:xfrm>
          <a:prstGeom prst="line">
            <a:avLst/>
          </a:prstGeom>
          <a:ln w="12700">
            <a:solidFill>
              <a:srgbClr val="9DA8B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5400000">
            <a:off x="1388408" y="2248143"/>
            <a:ext cx="567001" cy="0"/>
          </a:xfrm>
          <a:prstGeom prst="line">
            <a:avLst/>
          </a:prstGeom>
          <a:ln w="12700">
            <a:solidFill>
              <a:srgbClr val="9DA8B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rot="16200000" flipV="1">
            <a:off x="2387537" y="3517367"/>
            <a:ext cx="567001" cy="0"/>
          </a:xfrm>
          <a:prstGeom prst="line">
            <a:avLst/>
          </a:prstGeom>
          <a:ln w="12700">
            <a:solidFill>
              <a:srgbClr val="9DA8B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1"/>
          <p:cNvGrpSpPr/>
          <p:nvPr/>
        </p:nvGrpSpPr>
        <p:grpSpPr>
          <a:xfrm>
            <a:off x="6443914" y="2033582"/>
            <a:ext cx="1918076" cy="1717691"/>
            <a:chOff x="8605898" y="1889821"/>
            <a:chExt cx="2448000" cy="2852872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8605898" y="1889821"/>
              <a:ext cx="244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8605898" y="3325219"/>
              <a:ext cx="244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8605898" y="4742693"/>
              <a:ext cx="244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矩形 43"/>
          <p:cNvSpPr/>
          <p:nvPr/>
        </p:nvSpPr>
        <p:spPr>
          <a:xfrm>
            <a:off x="6357950" y="1368251"/>
            <a:ext cx="2446810" cy="346243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走产学研用相结合的路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6402970" y="1703889"/>
            <a:ext cx="1969256" cy="2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寻找优质伙伴，合作共赢</a:t>
            </a:r>
            <a:endParaRPr lang="zh-CN" altLang="en-US" sz="900" b="1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410020" y="3029734"/>
            <a:ext cx="1985145" cy="346243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大力发展智慧水务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6455040" y="3384256"/>
            <a:ext cx="204761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大数据</a:t>
            </a:r>
            <a:r>
              <a:rPr lang="en-US" altLang="zh-CN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+</a:t>
            </a:r>
            <a:r>
              <a:rPr lang="zh-CN" alt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云计算</a:t>
            </a:r>
            <a:r>
              <a:rPr lang="en-US" altLang="zh-CN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+</a:t>
            </a:r>
            <a:r>
              <a:rPr lang="zh-CN" alt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互联网</a:t>
            </a:r>
            <a:r>
              <a:rPr lang="en-US" altLang="zh-CN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+</a:t>
            </a:r>
            <a:endParaRPr lang="zh-CN" altLang="en-US" sz="900" b="1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386525" y="2111165"/>
            <a:ext cx="1985145" cy="346243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构建排水技术系统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6431545" y="2402604"/>
            <a:ext cx="1969256" cy="37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推动技术创新和运营管理精细化</a:t>
            </a:r>
            <a:endParaRPr lang="en-US" altLang="zh-CN" sz="900" b="1" dirty="0" smtClean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构建技术系统平台</a:t>
            </a:r>
            <a:endParaRPr lang="en-US" altLang="zh-CN" sz="900" b="1" dirty="0" smtClean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465872" y="1673946"/>
            <a:ext cx="1677368" cy="253910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走产学研用相结合的路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357554" y="1673946"/>
            <a:ext cx="1574776" cy="284687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构建排水技术系统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233598" y="3841230"/>
            <a:ext cx="1574776" cy="284687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大力发展智慧水务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3961002" y="386568"/>
            <a:ext cx="2408337" cy="40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加大科技技术投入</a:t>
            </a:r>
            <a:endParaRPr lang="zh-CN" altLang="en-US" sz="2200" b="1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9" name="组合 37"/>
          <p:cNvGrpSpPr/>
          <p:nvPr/>
        </p:nvGrpSpPr>
        <p:grpSpPr>
          <a:xfrm>
            <a:off x="3562128" y="427662"/>
            <a:ext cx="197506" cy="296260"/>
            <a:chOff x="5284519" y="1508166"/>
            <a:chExt cx="213756" cy="427512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矩形 30"/>
          <p:cNvSpPr/>
          <p:nvPr/>
        </p:nvSpPr>
        <p:spPr>
          <a:xfrm>
            <a:off x="-7620" y="0"/>
            <a:ext cx="1421704" cy="51435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-7619" y="1114817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zh-CN" altLang="en-US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-7620" y="1704271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公司的优势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-5531" y="3496850"/>
            <a:ext cx="1421704" cy="594986"/>
          </a:xfrm>
          <a:prstGeom prst="rect">
            <a:avLst/>
          </a:prstGeom>
          <a:solidFill>
            <a:srgbClr val="1F8EB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发展路径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-7620" y="2905309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总体发展思路与战略定位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-7620" y="2304789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机遇与挑战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2" descr="C:\Users\weiyp\Desktop\公司LOGO\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6315" y="4688840"/>
            <a:ext cx="478790" cy="4406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079625" y="1917065"/>
            <a:ext cx="1423403" cy="1423403"/>
            <a:chOff x="3924" y="3019"/>
            <a:chExt cx="2242" cy="2242"/>
          </a:xfrm>
        </p:grpSpPr>
        <p:sp>
          <p:nvSpPr>
            <p:cNvPr id="6" name="泪滴形 5"/>
            <p:cNvSpPr/>
            <p:nvPr/>
          </p:nvSpPr>
          <p:spPr>
            <a:xfrm rot="13500000" flipH="1" flipV="1">
              <a:off x="3924" y="3019"/>
              <a:ext cx="2242" cy="2242"/>
            </a:xfrm>
            <a:prstGeom prst="teardrop">
              <a:avLst/>
            </a:prstGeom>
            <a:solidFill>
              <a:srgbClr val="C1D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4643" y="3398"/>
              <a:ext cx="774" cy="445"/>
            </a:xfrm>
            <a:prstGeom prst="rect">
              <a:avLst/>
            </a:prstGeom>
          </p:spPr>
          <p:txBody>
            <a:bodyPr wrap="none" lIns="68573" tIns="34287" rIns="68573" bIns="34287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政府</a:t>
              </a:r>
            </a:p>
          </p:txBody>
        </p:sp>
        <p:sp>
          <p:nvSpPr>
            <p:cNvPr id="58" name="矩形 47"/>
            <p:cNvSpPr>
              <a:spLocks noChangeArrowheads="1"/>
            </p:cNvSpPr>
            <p:nvPr/>
          </p:nvSpPr>
          <p:spPr bwMode="auto">
            <a:xfrm>
              <a:off x="4124" y="4004"/>
              <a:ext cx="1913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900" dirty="0">
                  <a:solidFill>
                    <a:schemeClr val="bg1">
                      <a:lumMod val="95000"/>
                    </a:schemeClr>
                  </a:solidFill>
                  <a:sym typeface="微软雅黑" panose="020B0503020204020204" pitchFamily="34" charset="-122"/>
                </a:rPr>
                <a:t>问题解决专家，行业的伙伴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33315" y="1916774"/>
            <a:ext cx="1712737" cy="1423403"/>
            <a:chOff x="7274" y="3019"/>
            <a:chExt cx="2697" cy="2242"/>
          </a:xfrm>
        </p:grpSpPr>
        <p:sp>
          <p:nvSpPr>
            <p:cNvPr id="5" name="泪滴形 4"/>
            <p:cNvSpPr/>
            <p:nvPr/>
          </p:nvSpPr>
          <p:spPr>
            <a:xfrm rot="8100000" flipV="1">
              <a:off x="7730" y="3019"/>
              <a:ext cx="2242" cy="2242"/>
            </a:xfrm>
            <a:prstGeom prst="teardrop">
              <a:avLst/>
            </a:prstGeom>
            <a:solidFill>
              <a:srgbClr val="43C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8519" y="3491"/>
              <a:ext cx="774" cy="445"/>
            </a:xfrm>
            <a:prstGeom prst="rect">
              <a:avLst/>
            </a:prstGeom>
          </p:spPr>
          <p:txBody>
            <a:bodyPr wrap="none" lIns="68573" tIns="34287" rIns="68573" bIns="34287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股东</a:t>
              </a:r>
            </a:p>
          </p:txBody>
        </p:sp>
        <p:sp>
          <p:nvSpPr>
            <p:cNvPr id="60" name="矩形 47"/>
            <p:cNvSpPr>
              <a:spLocks noChangeArrowheads="1"/>
            </p:cNvSpPr>
            <p:nvPr/>
          </p:nvSpPr>
          <p:spPr bwMode="auto">
            <a:xfrm>
              <a:off x="7274" y="4005"/>
              <a:ext cx="247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900" dirty="0" smtClean="0">
                  <a:solidFill>
                    <a:schemeClr val="bg1">
                      <a:lumMod val="95000"/>
                    </a:schemeClr>
                  </a:solidFill>
                  <a:sym typeface="微软雅黑" panose="020B0503020204020204" pitchFamily="34" charset="-122"/>
                </a:rPr>
                <a:t>合理回报，持续增长</a:t>
              </a:r>
            </a:p>
          </p:txBody>
        </p:sp>
      </p:grpSp>
      <p:sp>
        <p:nvSpPr>
          <p:cNvPr id="63" name="矩形 62"/>
          <p:cNvSpPr/>
          <p:nvPr/>
        </p:nvSpPr>
        <p:spPr>
          <a:xfrm>
            <a:off x="3833178" y="1042979"/>
            <a:ext cx="1061815" cy="346243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运营优势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679190" y="420370"/>
            <a:ext cx="1423403" cy="1423402"/>
            <a:chOff x="5794" y="1157"/>
            <a:chExt cx="2242" cy="2242"/>
          </a:xfrm>
        </p:grpSpPr>
        <p:sp>
          <p:nvSpPr>
            <p:cNvPr id="3" name="泪滴形 2"/>
            <p:cNvSpPr/>
            <p:nvPr/>
          </p:nvSpPr>
          <p:spPr>
            <a:xfrm rot="8100000">
              <a:off x="5794" y="1157"/>
              <a:ext cx="2242" cy="2242"/>
            </a:xfrm>
            <a:prstGeom prst="teardrop">
              <a:avLst/>
            </a:prstGeom>
            <a:solidFill>
              <a:srgbClr val="1F8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4" name="矩形 47"/>
            <p:cNvSpPr>
              <a:spLocks noChangeArrowheads="1"/>
            </p:cNvSpPr>
            <p:nvPr/>
          </p:nvSpPr>
          <p:spPr bwMode="auto">
            <a:xfrm>
              <a:off x="6037" y="2205"/>
              <a:ext cx="1800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900" dirty="0">
                  <a:solidFill>
                    <a:schemeClr val="bg1">
                      <a:lumMod val="95000"/>
                    </a:schemeClr>
                  </a:solidFill>
                  <a:sym typeface="微软雅黑" panose="020B0503020204020204" pitchFamily="34" charset="-122"/>
                </a:rPr>
                <a:t>客户为中心，更好体验，更好品质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651250" y="3254375"/>
            <a:ext cx="1423403" cy="1423403"/>
            <a:chOff x="5805" y="4641"/>
            <a:chExt cx="2242" cy="2242"/>
          </a:xfrm>
        </p:grpSpPr>
        <p:sp>
          <p:nvSpPr>
            <p:cNvPr id="4" name="泪滴形 3"/>
            <p:cNvSpPr/>
            <p:nvPr/>
          </p:nvSpPr>
          <p:spPr>
            <a:xfrm rot="13500000" flipV="1">
              <a:off x="5805" y="4641"/>
              <a:ext cx="2242" cy="2242"/>
            </a:xfrm>
            <a:prstGeom prst="teardrop">
              <a:avLst/>
            </a:prstGeom>
            <a:solidFill>
              <a:srgbClr val="50B9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6530" y="4842"/>
              <a:ext cx="774" cy="445"/>
            </a:xfrm>
            <a:prstGeom prst="rect">
              <a:avLst/>
            </a:prstGeom>
          </p:spPr>
          <p:txBody>
            <a:bodyPr wrap="none" lIns="68573" tIns="34287" rIns="68573" bIns="34287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员工</a:t>
              </a:r>
            </a:p>
          </p:txBody>
        </p:sp>
        <p:sp>
          <p:nvSpPr>
            <p:cNvPr id="66" name="矩形 47"/>
            <p:cNvSpPr>
              <a:spLocks noChangeArrowheads="1"/>
            </p:cNvSpPr>
            <p:nvPr/>
          </p:nvSpPr>
          <p:spPr bwMode="auto">
            <a:xfrm>
              <a:off x="6065" y="5388"/>
              <a:ext cx="1719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900" dirty="0">
                  <a:solidFill>
                    <a:schemeClr val="bg1">
                      <a:lumMod val="95000"/>
                    </a:schemeClr>
                  </a:solidFill>
                  <a:sym typeface="微软雅黑" panose="020B0503020204020204" pitchFamily="34" charset="-122"/>
                </a:rPr>
                <a:t>分享成长，实现个人梦想</a:t>
              </a:r>
            </a:p>
          </p:txBody>
        </p:sp>
      </p:grpSp>
      <p:pic>
        <p:nvPicPr>
          <p:cNvPr id="18" name="Picture 2" descr="C:\Users\weiyp\Desktop\公司LOGO\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9230" y="2186305"/>
            <a:ext cx="770890" cy="749300"/>
          </a:xfrm>
          <a:prstGeom prst="rect">
            <a:avLst/>
          </a:prstGeom>
          <a:noFill/>
        </p:spPr>
      </p:pic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894587" y="386568"/>
            <a:ext cx="2650490" cy="40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2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水务典范、环保专家</a:t>
            </a:r>
          </a:p>
        </p:txBody>
      </p:sp>
      <p:grpSp>
        <p:nvGrpSpPr>
          <p:cNvPr id="16" name="组合 57"/>
          <p:cNvGrpSpPr/>
          <p:nvPr/>
        </p:nvGrpSpPr>
        <p:grpSpPr>
          <a:xfrm>
            <a:off x="495713" y="427662"/>
            <a:ext cx="197506" cy="296260"/>
            <a:chOff x="5284519" y="1508166"/>
            <a:chExt cx="213756" cy="427512"/>
          </a:xfrm>
        </p:grpSpPr>
        <p:cxnSp>
          <p:nvCxnSpPr>
            <p:cNvPr id="67" name="直接连接符 66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5918707" y="386568"/>
            <a:ext cx="2650490" cy="40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2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环境卫士、惠泽民生</a:t>
            </a:r>
          </a:p>
        </p:txBody>
      </p:sp>
      <p:sp>
        <p:nvSpPr>
          <p:cNvPr id="24" name="矩形 23"/>
          <p:cNvSpPr/>
          <p:nvPr/>
        </p:nvSpPr>
        <p:spPr>
          <a:xfrm>
            <a:off x="4139875" y="724217"/>
            <a:ext cx="491490" cy="28257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</a:t>
            </a:r>
          </a:p>
        </p:txBody>
      </p: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5309870" y="3942080"/>
            <a:ext cx="3741420" cy="62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1800" b="1" dirty="0">
                <a:solidFill>
                  <a:schemeClr val="tx1"/>
                </a:solidFill>
                <a:cs typeface="Arial" panose="020B0604020202020204" pitchFamily="34" charset="0"/>
              </a:rPr>
              <a:t>为股东创造价值，担当社会责任，为所有相关方创造平衡价值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2952154" y="1703068"/>
            <a:ext cx="5993215" cy="1297940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rgbClr val="EDEDED"/>
                </a:solidFill>
                <a:latin typeface="TeXGyreAdventor" panose="00000500000000000000" pitchFamily="50" charset="0"/>
              </a:defRPr>
            </a:lvl1pPr>
          </a:lstStyle>
          <a:p>
            <a:r>
              <a:rPr lang="zh-CN" altLang="en-US" sz="80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感谢聆听 </a:t>
            </a:r>
            <a:endParaRPr lang="zh-CN" altLang="en-US" sz="8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组合 10"/>
          <p:cNvGrpSpPr/>
          <p:nvPr/>
        </p:nvGrpSpPr>
        <p:grpSpPr>
          <a:xfrm>
            <a:off x="423397" y="1689176"/>
            <a:ext cx="2818131" cy="1311950"/>
            <a:chOff x="491320" y="3836071"/>
            <a:chExt cx="3757508" cy="1749267"/>
          </a:xfrm>
        </p:grpSpPr>
        <p:sp>
          <p:nvSpPr>
            <p:cNvPr id="12" name="矩形 11"/>
            <p:cNvSpPr/>
            <p:nvPr/>
          </p:nvSpPr>
          <p:spPr>
            <a:xfrm>
              <a:off x="491320" y="3836073"/>
              <a:ext cx="3311889" cy="17492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/>
            </a:p>
          </p:txBody>
        </p:sp>
        <p:sp>
          <p:nvSpPr>
            <p:cNvPr id="13" name="直角三角形 12"/>
            <p:cNvSpPr/>
            <p:nvPr/>
          </p:nvSpPr>
          <p:spPr>
            <a:xfrm flipV="1">
              <a:off x="3803210" y="3836071"/>
              <a:ext cx="445618" cy="607449"/>
            </a:xfrm>
            <a:prstGeom prst="rtTriangle">
              <a:avLst/>
            </a:prstGeom>
            <a:gradFill>
              <a:gsLst>
                <a:gs pos="1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/>
            </a:p>
          </p:txBody>
        </p:sp>
      </p:grpSp>
      <p:sp>
        <p:nvSpPr>
          <p:cNvPr id="14" name="TextBox 58"/>
          <p:cNvSpPr txBox="1"/>
          <p:nvPr/>
        </p:nvSpPr>
        <p:spPr>
          <a:xfrm>
            <a:off x="540305" y="1616709"/>
            <a:ext cx="22733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000" dirty="0" smtClean="0">
                <a:solidFill>
                  <a:srgbClr val="1F8EB9"/>
                </a:solidFill>
                <a:latin typeface="Impact" panose="020B0806030902050204" pitchFamily="34" charset="0"/>
              </a:rPr>
              <a:t>2017</a:t>
            </a:r>
            <a:endParaRPr lang="zh-CN" altLang="en-US" sz="9000" dirty="0">
              <a:solidFill>
                <a:srgbClr val="1F8EB9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E:\lizzy\PPT-by lizzy\自制PNG\白色多边形背景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0390"/>
          <a:stretch>
            <a:fillRect/>
          </a:stretch>
        </p:blipFill>
        <p:spPr bwMode="auto">
          <a:xfrm flipV="1">
            <a:off x="3693226" y="0"/>
            <a:ext cx="545077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59"/>
          <p:cNvSpPr txBox="1">
            <a:spLocks noChangeArrowheads="1"/>
          </p:cNvSpPr>
          <p:nvPr/>
        </p:nvSpPr>
        <p:spPr bwMode="auto">
          <a:xfrm flipH="1">
            <a:off x="561599" y="2227094"/>
            <a:ext cx="2484276" cy="5078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>
              <a:defRPr/>
            </a:pPr>
            <a:r>
              <a:rPr lang="zh-CN" altLang="en-US" sz="2700" b="1" kern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2700" b="1" kern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en-US" altLang="zh-CN" sz="1800" kern="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ko-KR" sz="1800" kern="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64"/>
          <p:cNvSpPr txBox="1"/>
          <p:nvPr/>
        </p:nvSpPr>
        <p:spPr>
          <a:xfrm>
            <a:off x="5630369" y="860177"/>
            <a:ext cx="175240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 01</a:t>
            </a:r>
            <a:r>
              <a:rPr lang="zh-CN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zh-CN" altLang="en-US" sz="1500" b="1" spc="7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zh-CN" altLang="en-US" sz="1500" b="1" spc="7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65"/>
          <p:cNvSpPr txBox="1"/>
          <p:nvPr/>
        </p:nvSpPr>
        <p:spPr>
          <a:xfrm>
            <a:off x="5637989" y="1643990"/>
            <a:ext cx="1937385" cy="321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 02   </a:t>
            </a:r>
            <a:r>
              <a:rPr lang="zh-CN" altLang="en-US" sz="1500" b="1" spc="7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面临的机遇</a:t>
            </a:r>
            <a:endParaRPr lang="zh-CN" altLang="en-US" sz="1500" b="1" spc="7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66"/>
          <p:cNvSpPr txBox="1"/>
          <p:nvPr/>
        </p:nvSpPr>
        <p:spPr>
          <a:xfrm>
            <a:off x="5660849" y="2435423"/>
            <a:ext cx="1980565" cy="321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 03    </a:t>
            </a:r>
            <a:r>
              <a:rPr lang="zh-CN" altLang="en-US" sz="1500" b="1" spc="7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公司的优势</a:t>
            </a:r>
            <a:endParaRPr lang="zh-CN" altLang="en-US" sz="1500" b="1" spc="7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67"/>
          <p:cNvSpPr txBox="1"/>
          <p:nvPr/>
        </p:nvSpPr>
        <p:spPr>
          <a:xfrm>
            <a:off x="5660849" y="3211616"/>
            <a:ext cx="2780665" cy="321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 04    </a:t>
            </a:r>
            <a:r>
              <a:rPr lang="zh-CN" altLang="en-US" sz="1500" b="1" spc="7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总体发展思路与定位</a:t>
            </a:r>
            <a:endParaRPr lang="zh-CN" altLang="en-US" sz="1500" b="1" spc="7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4818652" y="710832"/>
            <a:ext cx="522572" cy="522572"/>
            <a:chOff x="6501056" y="1873013"/>
            <a:chExt cx="696763" cy="696763"/>
          </a:xfrm>
        </p:grpSpPr>
        <p:sp>
          <p:nvSpPr>
            <p:cNvPr id="58" name="矩形 57"/>
            <p:cNvSpPr/>
            <p:nvPr/>
          </p:nvSpPr>
          <p:spPr>
            <a:xfrm>
              <a:off x="6501056" y="1873013"/>
              <a:ext cx="696763" cy="6967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/>
            </a:p>
          </p:txBody>
        </p:sp>
        <p:grpSp>
          <p:nvGrpSpPr>
            <p:cNvPr id="59" name="组合 58"/>
            <p:cNvGrpSpPr>
              <a:grpSpLocks noChangeAspect="1"/>
            </p:cNvGrpSpPr>
            <p:nvPr/>
          </p:nvGrpSpPr>
          <p:grpSpPr>
            <a:xfrm>
              <a:off x="6616022" y="1996273"/>
              <a:ext cx="466830" cy="450243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60" name="Freeform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F8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70"/>
              </a:p>
            </p:txBody>
          </p:sp>
          <p:sp>
            <p:nvSpPr>
              <p:cNvPr id="68" name="Freeform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1F8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70"/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4803412" y="2302365"/>
            <a:ext cx="522572" cy="522572"/>
            <a:chOff x="6501056" y="2921024"/>
            <a:chExt cx="696763" cy="696763"/>
          </a:xfrm>
        </p:grpSpPr>
        <p:sp>
          <p:nvSpPr>
            <p:cNvPr id="74" name="矩形 73"/>
            <p:cNvSpPr/>
            <p:nvPr/>
          </p:nvSpPr>
          <p:spPr>
            <a:xfrm>
              <a:off x="6501056" y="2921024"/>
              <a:ext cx="696763" cy="6967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/>
            </a:p>
          </p:txBody>
        </p:sp>
        <p:grpSp>
          <p:nvGrpSpPr>
            <p:cNvPr id="75" name="组合 74"/>
            <p:cNvGrpSpPr>
              <a:grpSpLocks noChangeAspect="1"/>
            </p:cNvGrpSpPr>
            <p:nvPr/>
          </p:nvGrpSpPr>
          <p:grpSpPr>
            <a:xfrm>
              <a:off x="6636672" y="3066937"/>
              <a:ext cx="455384" cy="390650"/>
              <a:chOff x="5084763" y="971550"/>
              <a:chExt cx="323850" cy="277813"/>
            </a:xfrm>
            <a:solidFill>
              <a:srgbClr val="4ABAB5"/>
            </a:solidFill>
          </p:grpSpPr>
          <p:sp>
            <p:nvSpPr>
              <p:cNvPr id="80" name="Freeform 301"/>
              <p:cNvSpPr>
                <a:spLocks noEditPoints="1"/>
              </p:cNvSpPr>
              <p:nvPr/>
            </p:nvSpPr>
            <p:spPr bwMode="auto">
              <a:xfrm>
                <a:off x="5191125" y="1031875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solidFill>
                <a:srgbClr val="1F8E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70"/>
              </a:p>
            </p:txBody>
          </p:sp>
          <p:sp>
            <p:nvSpPr>
              <p:cNvPr id="81" name="Freeform 302"/>
              <p:cNvSpPr>
                <a:spLocks noEditPoints="1"/>
              </p:cNvSpPr>
              <p:nvPr/>
            </p:nvSpPr>
            <p:spPr bwMode="auto">
              <a:xfrm>
                <a:off x="5084763" y="971550"/>
                <a:ext cx="139700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solidFill>
                <a:srgbClr val="1F8E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70"/>
              </a:p>
            </p:txBody>
          </p:sp>
          <p:sp>
            <p:nvSpPr>
              <p:cNvPr id="82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solidFill>
                <a:srgbClr val="1F8E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70"/>
              </a:p>
            </p:txBody>
          </p:sp>
        </p:grpSp>
      </p:grpSp>
      <p:cxnSp>
        <p:nvCxnSpPr>
          <p:cNvPr id="83" name="直接连接符 82"/>
          <p:cNvCxnSpPr/>
          <p:nvPr/>
        </p:nvCxnSpPr>
        <p:spPr>
          <a:xfrm>
            <a:off x="494859" y="2227094"/>
            <a:ext cx="266005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3154911" y="2227094"/>
            <a:ext cx="0" cy="50397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494859" y="2731070"/>
            <a:ext cx="266005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 flipV="1">
            <a:off x="494858" y="2227094"/>
            <a:ext cx="0" cy="50397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67"/>
          <p:cNvSpPr txBox="1"/>
          <p:nvPr/>
        </p:nvSpPr>
        <p:spPr>
          <a:xfrm>
            <a:off x="5683709" y="3934467"/>
            <a:ext cx="17956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 </a:t>
            </a:r>
            <a:r>
              <a:rPr lang="en-US" altLang="zh-CN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05    </a:t>
            </a:r>
            <a:r>
              <a:rPr lang="zh-CN" altLang="en-US" sz="1500" b="1" spc="7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发展路径</a:t>
            </a:r>
            <a:endParaRPr lang="zh-CN" altLang="en-US" sz="1500" b="1" spc="7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4826272" y="3069891"/>
            <a:ext cx="522572" cy="522572"/>
            <a:chOff x="4840168" y="3172533"/>
            <a:chExt cx="522572" cy="522572"/>
          </a:xfrm>
        </p:grpSpPr>
        <p:sp>
          <p:nvSpPr>
            <p:cNvPr id="89" name="矩形 88"/>
            <p:cNvSpPr/>
            <p:nvPr/>
          </p:nvSpPr>
          <p:spPr>
            <a:xfrm>
              <a:off x="4840168" y="3172533"/>
              <a:ext cx="522572" cy="522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/>
            </a:p>
          </p:txBody>
        </p:sp>
        <p:grpSp>
          <p:nvGrpSpPr>
            <p:cNvPr id="90" name="Group 34"/>
            <p:cNvGrpSpPr/>
            <p:nvPr/>
          </p:nvGrpSpPr>
          <p:grpSpPr>
            <a:xfrm>
              <a:off x="4981489" y="3277197"/>
              <a:ext cx="239931" cy="313244"/>
              <a:chOff x="2887663" y="3362325"/>
              <a:chExt cx="285750" cy="373063"/>
            </a:xfrm>
            <a:solidFill>
              <a:srgbClr val="B91F38"/>
            </a:solidFill>
          </p:grpSpPr>
          <p:sp>
            <p:nvSpPr>
              <p:cNvPr id="91" name="Freeform 37"/>
              <p:cNvSpPr>
                <a:spLocks noEditPoints="1"/>
              </p:cNvSpPr>
              <p:nvPr/>
            </p:nvSpPr>
            <p:spPr bwMode="auto">
              <a:xfrm>
                <a:off x="2887663" y="3362325"/>
                <a:ext cx="285750" cy="373063"/>
              </a:xfrm>
              <a:custGeom>
                <a:avLst/>
                <a:gdLst>
                  <a:gd name="T0" fmla="*/ 103 w 109"/>
                  <a:gd name="T1" fmla="*/ 68 h 142"/>
                  <a:gd name="T2" fmla="*/ 96 w 109"/>
                  <a:gd name="T3" fmla="*/ 68 h 142"/>
                  <a:gd name="T4" fmla="*/ 96 w 109"/>
                  <a:gd name="T5" fmla="*/ 44 h 142"/>
                  <a:gd name="T6" fmla="*/ 84 w 109"/>
                  <a:gd name="T7" fmla="*/ 13 h 142"/>
                  <a:gd name="T8" fmla="*/ 54 w 109"/>
                  <a:gd name="T9" fmla="*/ 0 h 142"/>
                  <a:gd name="T10" fmla="*/ 25 w 109"/>
                  <a:gd name="T11" fmla="*/ 13 h 142"/>
                  <a:gd name="T12" fmla="*/ 13 w 109"/>
                  <a:gd name="T13" fmla="*/ 44 h 142"/>
                  <a:gd name="T14" fmla="*/ 13 w 109"/>
                  <a:gd name="T15" fmla="*/ 68 h 142"/>
                  <a:gd name="T16" fmla="*/ 5 w 109"/>
                  <a:gd name="T17" fmla="*/ 68 h 142"/>
                  <a:gd name="T18" fmla="*/ 0 w 109"/>
                  <a:gd name="T19" fmla="*/ 73 h 142"/>
                  <a:gd name="T20" fmla="*/ 0 w 109"/>
                  <a:gd name="T21" fmla="*/ 137 h 142"/>
                  <a:gd name="T22" fmla="*/ 5 w 109"/>
                  <a:gd name="T23" fmla="*/ 142 h 142"/>
                  <a:gd name="T24" fmla="*/ 103 w 109"/>
                  <a:gd name="T25" fmla="*/ 142 h 142"/>
                  <a:gd name="T26" fmla="*/ 109 w 109"/>
                  <a:gd name="T27" fmla="*/ 137 h 142"/>
                  <a:gd name="T28" fmla="*/ 109 w 109"/>
                  <a:gd name="T29" fmla="*/ 73 h 142"/>
                  <a:gd name="T30" fmla="*/ 103 w 109"/>
                  <a:gd name="T31" fmla="*/ 68 h 142"/>
                  <a:gd name="T32" fmla="*/ 66 w 109"/>
                  <a:gd name="T33" fmla="*/ 124 h 142"/>
                  <a:gd name="T34" fmla="*/ 54 w 109"/>
                  <a:gd name="T35" fmla="*/ 136 h 142"/>
                  <a:gd name="T36" fmla="*/ 42 w 109"/>
                  <a:gd name="T37" fmla="*/ 124 h 142"/>
                  <a:gd name="T38" fmla="*/ 42 w 109"/>
                  <a:gd name="T39" fmla="*/ 102 h 142"/>
                  <a:gd name="T40" fmla="*/ 54 w 109"/>
                  <a:gd name="T41" fmla="*/ 91 h 142"/>
                  <a:gd name="T42" fmla="*/ 66 w 109"/>
                  <a:gd name="T43" fmla="*/ 102 h 142"/>
                  <a:gd name="T44" fmla="*/ 66 w 109"/>
                  <a:gd name="T45" fmla="*/ 124 h 142"/>
                  <a:gd name="T46" fmla="*/ 76 w 109"/>
                  <a:gd name="T47" fmla="*/ 68 h 142"/>
                  <a:gd name="T48" fmla="*/ 32 w 109"/>
                  <a:gd name="T49" fmla="*/ 68 h 142"/>
                  <a:gd name="T50" fmla="*/ 32 w 109"/>
                  <a:gd name="T51" fmla="*/ 44 h 142"/>
                  <a:gd name="T52" fmla="*/ 39 w 109"/>
                  <a:gd name="T53" fmla="*/ 27 h 142"/>
                  <a:gd name="T54" fmla="*/ 54 w 109"/>
                  <a:gd name="T55" fmla="*/ 20 h 142"/>
                  <a:gd name="T56" fmla="*/ 70 w 109"/>
                  <a:gd name="T57" fmla="*/ 27 h 142"/>
                  <a:gd name="T58" fmla="*/ 76 w 109"/>
                  <a:gd name="T59" fmla="*/ 44 h 142"/>
                  <a:gd name="T60" fmla="*/ 76 w 109"/>
                  <a:gd name="T61" fmla="*/ 6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9" h="142">
                    <a:moveTo>
                      <a:pt x="103" y="68"/>
                    </a:move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32"/>
                      <a:pt x="92" y="21"/>
                      <a:pt x="84" y="13"/>
                    </a:cubicBezTo>
                    <a:cubicBezTo>
                      <a:pt x="77" y="5"/>
                      <a:pt x="66" y="0"/>
                      <a:pt x="54" y="0"/>
                    </a:cubicBezTo>
                    <a:cubicBezTo>
                      <a:pt x="43" y="0"/>
                      <a:pt x="32" y="5"/>
                      <a:pt x="25" y="13"/>
                    </a:cubicBezTo>
                    <a:cubicBezTo>
                      <a:pt x="17" y="21"/>
                      <a:pt x="13" y="32"/>
                      <a:pt x="13" y="44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2" y="68"/>
                      <a:pt x="0" y="70"/>
                      <a:pt x="0" y="73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0"/>
                      <a:pt x="2" y="142"/>
                      <a:pt x="5" y="142"/>
                    </a:cubicBezTo>
                    <a:cubicBezTo>
                      <a:pt x="103" y="142"/>
                      <a:pt x="103" y="142"/>
                      <a:pt x="103" y="142"/>
                    </a:cubicBezTo>
                    <a:cubicBezTo>
                      <a:pt x="106" y="142"/>
                      <a:pt x="109" y="140"/>
                      <a:pt x="109" y="137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0"/>
                      <a:pt x="106" y="68"/>
                      <a:pt x="103" y="68"/>
                    </a:cubicBezTo>
                    <a:close/>
                    <a:moveTo>
                      <a:pt x="66" y="124"/>
                    </a:moveTo>
                    <a:cubicBezTo>
                      <a:pt x="66" y="131"/>
                      <a:pt x="61" y="136"/>
                      <a:pt x="54" y="136"/>
                    </a:cubicBezTo>
                    <a:cubicBezTo>
                      <a:pt x="48" y="136"/>
                      <a:pt x="42" y="131"/>
                      <a:pt x="42" y="124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42" y="96"/>
                      <a:pt x="48" y="91"/>
                      <a:pt x="54" y="91"/>
                    </a:cubicBezTo>
                    <a:cubicBezTo>
                      <a:pt x="61" y="91"/>
                      <a:pt x="66" y="96"/>
                      <a:pt x="66" y="102"/>
                    </a:cubicBezTo>
                    <a:lnTo>
                      <a:pt x="66" y="124"/>
                    </a:lnTo>
                    <a:close/>
                    <a:moveTo>
                      <a:pt x="76" y="68"/>
                    </a:move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37"/>
                      <a:pt x="35" y="31"/>
                      <a:pt x="39" y="27"/>
                    </a:cubicBezTo>
                    <a:cubicBezTo>
                      <a:pt x="43" y="22"/>
                      <a:pt x="48" y="20"/>
                      <a:pt x="54" y="20"/>
                    </a:cubicBezTo>
                    <a:cubicBezTo>
                      <a:pt x="60" y="20"/>
                      <a:pt x="66" y="22"/>
                      <a:pt x="70" y="27"/>
                    </a:cubicBezTo>
                    <a:cubicBezTo>
                      <a:pt x="74" y="31"/>
                      <a:pt x="76" y="37"/>
                      <a:pt x="76" y="44"/>
                    </a:cubicBezTo>
                    <a:lnTo>
                      <a:pt x="76" y="68"/>
                    </a:lnTo>
                    <a:close/>
                  </a:path>
                </a:pathLst>
              </a:custGeom>
              <a:solidFill>
                <a:srgbClr val="1F8E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2" name="Freeform 38"/>
              <p:cNvSpPr/>
              <p:nvPr/>
            </p:nvSpPr>
            <p:spPr bwMode="auto">
              <a:xfrm>
                <a:off x="3009900" y="3616325"/>
                <a:ext cx="38100" cy="84138"/>
              </a:xfrm>
              <a:custGeom>
                <a:avLst/>
                <a:gdLst>
                  <a:gd name="T0" fmla="*/ 7 w 14"/>
                  <a:gd name="T1" fmla="*/ 0 h 32"/>
                  <a:gd name="T2" fmla="*/ 0 w 14"/>
                  <a:gd name="T3" fmla="*/ 7 h 32"/>
                  <a:gd name="T4" fmla="*/ 0 w 14"/>
                  <a:gd name="T5" fmla="*/ 25 h 32"/>
                  <a:gd name="T6" fmla="*/ 7 w 14"/>
                  <a:gd name="T7" fmla="*/ 32 h 32"/>
                  <a:gd name="T8" fmla="*/ 14 w 14"/>
                  <a:gd name="T9" fmla="*/ 25 h 32"/>
                  <a:gd name="T10" fmla="*/ 14 w 14"/>
                  <a:gd name="T11" fmla="*/ 7 h 32"/>
                  <a:gd name="T12" fmla="*/ 7 w 14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2">
                    <a:moveTo>
                      <a:pt x="7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9"/>
                      <a:pt x="4" y="32"/>
                      <a:pt x="7" y="32"/>
                    </a:cubicBezTo>
                    <a:cubicBezTo>
                      <a:pt x="11" y="32"/>
                      <a:pt x="14" y="29"/>
                      <a:pt x="14" y="25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</a:path>
                </a:pathLst>
              </a:custGeom>
              <a:solidFill>
                <a:srgbClr val="1F8E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4811032" y="3861322"/>
            <a:ext cx="522572" cy="522572"/>
            <a:chOff x="4840168" y="3971584"/>
            <a:chExt cx="522572" cy="522572"/>
          </a:xfrm>
        </p:grpSpPr>
        <p:sp>
          <p:nvSpPr>
            <p:cNvPr id="97" name="矩形 96"/>
            <p:cNvSpPr/>
            <p:nvPr/>
          </p:nvSpPr>
          <p:spPr>
            <a:xfrm>
              <a:off x="4840168" y="3971584"/>
              <a:ext cx="522572" cy="522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/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4981489" y="4078661"/>
              <a:ext cx="239931" cy="308418"/>
              <a:chOff x="731016" y="1671338"/>
              <a:chExt cx="366231" cy="470769"/>
            </a:xfrm>
            <a:solidFill>
              <a:srgbClr val="B91F38"/>
            </a:solidFill>
          </p:grpSpPr>
          <p:sp>
            <p:nvSpPr>
              <p:cNvPr id="99" name="Freeform 108"/>
              <p:cNvSpPr/>
              <p:nvPr/>
            </p:nvSpPr>
            <p:spPr bwMode="auto">
              <a:xfrm flipH="1">
                <a:off x="731016" y="2089492"/>
                <a:ext cx="51923" cy="52615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1F8E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00" name="Freeform 109"/>
              <p:cNvSpPr>
                <a:spLocks noEditPoints="1"/>
              </p:cNvSpPr>
              <p:nvPr/>
            </p:nvSpPr>
            <p:spPr bwMode="auto">
              <a:xfrm flipH="1">
                <a:off x="731016" y="1671338"/>
                <a:ext cx="366231" cy="470769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rgbClr val="1F8E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01" name="Rectangle 110"/>
              <p:cNvSpPr>
                <a:spLocks noChangeArrowheads="1"/>
              </p:cNvSpPr>
              <p:nvPr/>
            </p:nvSpPr>
            <p:spPr bwMode="auto">
              <a:xfrm flipH="1">
                <a:off x="731016" y="1933030"/>
                <a:ext cx="51923" cy="51923"/>
              </a:xfrm>
              <a:prstGeom prst="rect">
                <a:avLst/>
              </a:prstGeom>
              <a:solidFill>
                <a:srgbClr val="1F8E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02" name="Rectangle 111"/>
              <p:cNvSpPr>
                <a:spLocks noChangeArrowheads="1"/>
              </p:cNvSpPr>
              <p:nvPr/>
            </p:nvSpPr>
            <p:spPr bwMode="auto">
              <a:xfrm flipH="1">
                <a:off x="731016" y="2011261"/>
                <a:ext cx="51923" cy="52615"/>
              </a:xfrm>
              <a:prstGeom prst="rect">
                <a:avLst/>
              </a:prstGeom>
              <a:solidFill>
                <a:srgbClr val="1F8E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4818652" y="1508838"/>
            <a:ext cx="522572" cy="522572"/>
            <a:chOff x="4840168" y="2373480"/>
            <a:chExt cx="522572" cy="522572"/>
          </a:xfrm>
        </p:grpSpPr>
        <p:sp>
          <p:nvSpPr>
            <p:cNvPr id="43" name="矩形 42"/>
            <p:cNvSpPr/>
            <p:nvPr/>
          </p:nvSpPr>
          <p:spPr>
            <a:xfrm>
              <a:off x="4840168" y="2373480"/>
              <a:ext cx="522572" cy="522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/>
            </a:p>
          </p:txBody>
        </p:sp>
        <p:sp>
          <p:nvSpPr>
            <p:cNvPr id="44" name="Freeform 55"/>
            <p:cNvSpPr>
              <a:spLocks noEditPoints="1"/>
            </p:cNvSpPr>
            <p:nvPr/>
          </p:nvSpPr>
          <p:spPr bwMode="auto">
            <a:xfrm>
              <a:off x="4955059" y="2481562"/>
              <a:ext cx="292790" cy="306409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rgbClr val="1F8EB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E:\lizzy\PPT-by lizzy\自制PNG\白色多边形背景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5297"/>
          <a:stretch>
            <a:fillRect/>
          </a:stretch>
        </p:blipFill>
        <p:spPr bwMode="auto">
          <a:xfrm flipV="1">
            <a:off x="0" y="2872311"/>
            <a:ext cx="9144000" cy="2299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5"/>
          <p:cNvSpPr txBox="1"/>
          <p:nvPr/>
        </p:nvSpPr>
        <p:spPr>
          <a:xfrm>
            <a:off x="1071747" y="2931636"/>
            <a:ext cx="1620944" cy="523214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51"/>
          <p:cNvSpPr>
            <a:spLocks noChangeArrowheads="1"/>
          </p:cNvSpPr>
          <p:nvPr/>
        </p:nvSpPr>
        <p:spPr bwMode="auto">
          <a:xfrm>
            <a:off x="1067444" y="3490482"/>
            <a:ext cx="6036969" cy="7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zh-CN" sz="1200" dirty="0" smtClean="0"/>
              <a:t>兴蓉环境是中国大型水务环保综合服务商，主要从事自来水生产与供应、污水处理、中水利用、污泥处置、垃圾渗滤液处理和垃圾焚烧发电等业务，集投资、研发、设计、建设、运营于一体，拥有较完善的产业链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316267" y="2363352"/>
            <a:ext cx="2974864" cy="461661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PART  01</a:t>
            </a:r>
            <a:endParaRPr lang="zh-CN" altLang="en-US" sz="2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181747" y="1095360"/>
            <a:ext cx="1206000" cy="1206000"/>
            <a:chOff x="6501056" y="1873013"/>
            <a:chExt cx="696763" cy="696763"/>
          </a:xfrm>
        </p:grpSpPr>
        <p:sp>
          <p:nvSpPr>
            <p:cNvPr id="17" name="矩形 16"/>
            <p:cNvSpPr/>
            <p:nvPr/>
          </p:nvSpPr>
          <p:spPr>
            <a:xfrm>
              <a:off x="6501056" y="1873013"/>
              <a:ext cx="696763" cy="6967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/>
            </a:p>
          </p:txBody>
        </p:sp>
        <p:grpSp>
          <p:nvGrpSpPr>
            <p:cNvPr id="19" name="组合 18"/>
            <p:cNvGrpSpPr>
              <a:grpSpLocks noChangeAspect="1"/>
            </p:cNvGrpSpPr>
            <p:nvPr/>
          </p:nvGrpSpPr>
          <p:grpSpPr>
            <a:xfrm>
              <a:off x="6616022" y="1996273"/>
              <a:ext cx="466830" cy="450243"/>
              <a:chOff x="7019925" y="5499100"/>
              <a:chExt cx="312738" cy="301626"/>
            </a:xfrm>
            <a:solidFill>
              <a:srgbClr val="BBBE2C"/>
            </a:solidFill>
          </p:grpSpPr>
          <p:sp>
            <p:nvSpPr>
              <p:cNvPr id="20" name="Freeform 252"/>
              <p:cNvSpPr/>
              <p:nvPr/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F8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70"/>
              </a:p>
            </p:txBody>
          </p:sp>
          <p:sp>
            <p:nvSpPr>
              <p:cNvPr id="21" name="Freeform 253"/>
              <p:cNvSpPr/>
              <p:nvPr/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rgbClr val="1F8E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70"/>
              </a:p>
            </p:txBody>
          </p:sp>
        </p:grpSp>
      </p:grpSp>
      <p:pic>
        <p:nvPicPr>
          <p:cNvPr id="18" name="Picture 2" descr="C:\Users\weiyp\Desktop\公司LOGO\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6315" y="4688840"/>
            <a:ext cx="478790" cy="4406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燕尾形箭头 2"/>
          <p:cNvSpPr/>
          <p:nvPr/>
        </p:nvSpPr>
        <p:spPr>
          <a:xfrm>
            <a:off x="647700" y="2499360"/>
            <a:ext cx="8157481" cy="146126"/>
          </a:xfrm>
          <a:prstGeom prst="notchedRightArrow">
            <a:avLst/>
          </a:prstGeom>
          <a:solidFill>
            <a:srgbClr val="3E4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519263" y="2512554"/>
            <a:ext cx="124900" cy="1249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307003" y="2504934"/>
            <a:ext cx="124900" cy="1249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304435" y="2504934"/>
            <a:ext cx="124900" cy="1249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71413" y="2497314"/>
            <a:ext cx="124900" cy="1249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226607" y="1613310"/>
            <a:ext cx="721516" cy="721516"/>
            <a:chOff x="4341368" y="2343128"/>
            <a:chExt cx="962021" cy="962021"/>
          </a:xfrm>
        </p:grpSpPr>
        <p:sp>
          <p:nvSpPr>
            <p:cNvPr id="4" name="泪滴形 3"/>
            <p:cNvSpPr/>
            <p:nvPr/>
          </p:nvSpPr>
          <p:spPr>
            <a:xfrm rot="8100000">
              <a:off x="4341368" y="2343128"/>
              <a:ext cx="962021" cy="962021"/>
            </a:xfrm>
            <a:prstGeom prst="teardrop">
              <a:avLst/>
            </a:prstGeom>
            <a:solidFill>
              <a:srgbClr val="43C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412016" y="2624083"/>
              <a:ext cx="8207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2011</a:t>
              </a:r>
              <a:endParaRPr lang="zh-CN" altLang="en-US" sz="15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7773" y="1590450"/>
            <a:ext cx="721516" cy="721516"/>
            <a:chOff x="1784435" y="2343128"/>
            <a:chExt cx="962021" cy="962021"/>
          </a:xfrm>
        </p:grpSpPr>
        <p:sp>
          <p:nvSpPr>
            <p:cNvPr id="6" name="泪滴形 5"/>
            <p:cNvSpPr/>
            <p:nvPr/>
          </p:nvSpPr>
          <p:spPr>
            <a:xfrm rot="8100000">
              <a:off x="1784435" y="2343128"/>
              <a:ext cx="962021" cy="962021"/>
            </a:xfrm>
            <a:prstGeom prst="teardrop">
              <a:avLst/>
            </a:prstGeom>
            <a:solidFill>
              <a:srgbClr val="1F8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838580" y="2595809"/>
              <a:ext cx="853730" cy="458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5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2010</a:t>
              </a:r>
              <a:endParaRPr lang="zh-CN" altLang="en-US" sz="15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006125" y="1620930"/>
            <a:ext cx="721516" cy="721516"/>
            <a:chOff x="9455232" y="2343128"/>
            <a:chExt cx="962021" cy="962021"/>
          </a:xfrm>
        </p:grpSpPr>
        <p:sp>
          <p:nvSpPr>
            <p:cNvPr id="8" name="泪滴形 7"/>
            <p:cNvSpPr/>
            <p:nvPr/>
          </p:nvSpPr>
          <p:spPr>
            <a:xfrm rot="8100000">
              <a:off x="9455232" y="2343128"/>
              <a:ext cx="962021" cy="962021"/>
            </a:xfrm>
            <a:prstGeom prst="teardrop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9525883" y="2652355"/>
              <a:ext cx="8207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2014</a:t>
              </a:r>
              <a:endParaRPr lang="zh-CN" altLang="en-US" sz="15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015331" y="1613310"/>
            <a:ext cx="721516" cy="721516"/>
            <a:chOff x="6898301" y="2343128"/>
            <a:chExt cx="962021" cy="962021"/>
          </a:xfrm>
        </p:grpSpPr>
        <p:sp>
          <p:nvSpPr>
            <p:cNvPr id="7" name="泪滴形 6"/>
            <p:cNvSpPr/>
            <p:nvPr/>
          </p:nvSpPr>
          <p:spPr>
            <a:xfrm rot="8100000">
              <a:off x="6898301" y="2343128"/>
              <a:ext cx="962021" cy="962021"/>
            </a:xfrm>
            <a:prstGeom prst="teardrop">
              <a:avLst/>
            </a:prstGeom>
            <a:solidFill>
              <a:srgbClr val="50B9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952446" y="2624083"/>
              <a:ext cx="853730" cy="458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5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2012</a:t>
              </a:r>
              <a:endParaRPr lang="zh-CN" altLang="en-US" sz="15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649504" y="2870968"/>
            <a:ext cx="856631" cy="284687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借壳上市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295274" y="3192671"/>
            <a:ext cx="1495425" cy="96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900" dirty="0" smtClean="0"/>
              <a:t>2010</a:t>
            </a:r>
            <a:r>
              <a:rPr lang="zh-CN" altLang="en-US" sz="900" dirty="0" smtClean="0"/>
              <a:t>年，兴蓉集团通过重大资产重组蓝星清洗，实现排水业务上市，成为地方国有水务环保企业上市的引力者。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992520" y="2863348"/>
            <a:ext cx="1215703" cy="284687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供排水一体化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1793889" y="3185052"/>
            <a:ext cx="1619762" cy="78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900" dirty="0" smtClean="0"/>
              <a:t>2011</a:t>
            </a:r>
            <a:r>
              <a:rPr lang="zh-CN" altLang="en-US" sz="900" dirty="0" smtClean="0"/>
              <a:t>年，通过非公开发行募集资金收购兴蓉集团的自来水业务，成为供排水业务一体化运营的上市公司。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815940" y="2855728"/>
            <a:ext cx="992886" cy="284687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水务</a:t>
            </a:r>
            <a:r>
              <a:rPr lang="en-US" altLang="zh-CN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环保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3582101" y="3194576"/>
            <a:ext cx="1619762" cy="78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900" dirty="0" smtClean="0"/>
              <a:t>2012</a:t>
            </a:r>
            <a:r>
              <a:rPr lang="zh-CN" altLang="en-US" sz="900" dirty="0" smtClean="0"/>
              <a:t>年，再次收购兴蓉集团有限公司垃圾处理相关业务，公司成功的进入环保领域。，实现水务与环保双轮驱动。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932395" y="2855728"/>
            <a:ext cx="856631" cy="284687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业务延伸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5592329" y="3177432"/>
            <a:ext cx="1619762" cy="78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900" dirty="0" smtClean="0">
                <a:sym typeface="微软雅黑" panose="020B0503020204020204" pitchFamily="34" charset="-122"/>
              </a:rPr>
              <a:t>2014</a:t>
            </a:r>
            <a:r>
              <a:rPr lang="zh-CN" altLang="en-US" sz="900" dirty="0" smtClean="0">
                <a:sym typeface="微软雅黑" panose="020B0503020204020204" pitchFamily="34" charset="-122"/>
              </a:rPr>
              <a:t>年，通过分拆方式设立专业设计及安装公司，同时设立中水分公司，公司产业链进一步延伸。</a:t>
            </a:r>
            <a:endParaRPr lang="zh-CN" altLang="en-US" sz="900" dirty="0">
              <a:sym typeface="微软雅黑" panose="020B0503020204020204" pitchFamily="34" charset="-122"/>
            </a:endParaRPr>
          </a:p>
        </p:txBody>
      </p:sp>
      <p:sp>
        <p:nvSpPr>
          <p:cNvPr id="31" name="矩形 3"/>
          <p:cNvSpPr>
            <a:spLocks noChangeArrowheads="1"/>
          </p:cNvSpPr>
          <p:nvPr/>
        </p:nvSpPr>
        <p:spPr bwMode="auto">
          <a:xfrm>
            <a:off x="3747642" y="401808"/>
            <a:ext cx="1472058" cy="42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五次变革</a:t>
            </a:r>
            <a:endParaRPr lang="zh-CN" altLang="en-US" sz="2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2" name="文本框 37"/>
          <p:cNvSpPr txBox="1"/>
          <p:nvPr/>
        </p:nvSpPr>
        <p:spPr>
          <a:xfrm>
            <a:off x="5068783" y="556305"/>
            <a:ext cx="1731005" cy="238521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Times Change</a:t>
            </a:r>
            <a:endParaRPr lang="zh-CN" altLang="en-US" sz="11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447828" y="420042"/>
            <a:ext cx="197506" cy="296260"/>
            <a:chOff x="5284519" y="1508166"/>
            <a:chExt cx="213756" cy="427512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7720625" y="1613310"/>
            <a:ext cx="721516" cy="721516"/>
            <a:chOff x="9455232" y="2343128"/>
            <a:chExt cx="962021" cy="962021"/>
          </a:xfrm>
        </p:grpSpPr>
        <p:sp>
          <p:nvSpPr>
            <p:cNvPr id="37" name="泪滴形 36"/>
            <p:cNvSpPr/>
            <p:nvPr/>
          </p:nvSpPr>
          <p:spPr>
            <a:xfrm rot="8100000">
              <a:off x="9455232" y="2343128"/>
              <a:ext cx="962021" cy="962021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8" name="文本框 40"/>
            <p:cNvSpPr txBox="1"/>
            <p:nvPr/>
          </p:nvSpPr>
          <p:spPr>
            <a:xfrm>
              <a:off x="9525883" y="2652355"/>
              <a:ext cx="8207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2015</a:t>
              </a:r>
              <a:endParaRPr lang="zh-CN" altLang="en-US" sz="1500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3" name="椭圆 42"/>
          <p:cNvSpPr/>
          <p:nvPr/>
        </p:nvSpPr>
        <p:spPr>
          <a:xfrm>
            <a:off x="8018935" y="2497314"/>
            <a:ext cx="124900" cy="1249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7" rIns="68573" bIns="34287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624036" y="2855728"/>
            <a:ext cx="856631" cy="284687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技术研发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7383029" y="3192672"/>
            <a:ext cx="1619762" cy="78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900" dirty="0" smtClean="0">
                <a:sym typeface="微软雅黑" panose="020B0503020204020204" pitchFamily="34" charset="-122"/>
              </a:rPr>
              <a:t>2015</a:t>
            </a:r>
            <a:r>
              <a:rPr lang="zh-CN" altLang="en-US" sz="900" dirty="0" smtClean="0">
                <a:sym typeface="微软雅黑" panose="020B0503020204020204" pitchFamily="34" charset="-122"/>
              </a:rPr>
              <a:t>年</a:t>
            </a:r>
            <a:r>
              <a:rPr lang="en-US" altLang="zh-CN" sz="900" dirty="0" smtClean="0">
                <a:sym typeface="微软雅黑" panose="020B0503020204020204" pitchFamily="34" charset="-122"/>
              </a:rPr>
              <a:t>5</a:t>
            </a:r>
            <a:r>
              <a:rPr lang="zh-CN" altLang="en-US" sz="900" dirty="0" smtClean="0">
                <a:sym typeface="微软雅黑" panose="020B0503020204020204" pitchFamily="34" charset="-122"/>
              </a:rPr>
              <a:t>月，公司成立兴蓉研究院，搭建研发平台；设立合资的新蓉环境，成功进入</a:t>
            </a:r>
            <a:r>
              <a:rPr lang="en-US" altLang="zh-CN" sz="900" dirty="0" smtClean="0">
                <a:sym typeface="微软雅黑" panose="020B0503020204020204" pitchFamily="34" charset="-122"/>
              </a:rPr>
              <a:t>MBR</a:t>
            </a:r>
            <a:r>
              <a:rPr lang="zh-CN" altLang="en-US" sz="900" dirty="0" smtClean="0">
                <a:sym typeface="微软雅黑" panose="020B0503020204020204" pitchFamily="34" charset="-122"/>
              </a:rPr>
              <a:t>技术领域。</a:t>
            </a:r>
            <a:endParaRPr lang="zh-CN" altLang="en-US" sz="900" dirty="0">
              <a:sym typeface="微软雅黑" panose="020B0503020204020204" pitchFamily="34" charset="-122"/>
            </a:endParaRPr>
          </a:p>
        </p:txBody>
      </p:sp>
      <p:pic>
        <p:nvPicPr>
          <p:cNvPr id="18" name="Picture 2" descr="C:\Users\weiyp\Desktop\公司LOGO\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6315" y="4688840"/>
            <a:ext cx="478790" cy="4406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44065" y="876935"/>
            <a:ext cx="4392930" cy="3837940"/>
            <a:chOff x="1248207" y="1074501"/>
            <a:chExt cx="5407191" cy="4756567"/>
          </a:xfrm>
          <a:solidFill>
            <a:schemeClr val="bg1">
              <a:lumMod val="50000"/>
              <a:alpha val="40000"/>
            </a:schemeClr>
          </a:solidFill>
        </p:grpSpPr>
        <p:sp>
          <p:nvSpPr>
            <p:cNvPr id="3" name="Freeform 3"/>
            <p:cNvSpPr/>
            <p:nvPr/>
          </p:nvSpPr>
          <p:spPr bwMode="invGray">
            <a:xfrm>
              <a:off x="4396680" y="5556888"/>
              <a:ext cx="297052" cy="274180"/>
            </a:xfrm>
            <a:custGeom>
              <a:avLst/>
              <a:gdLst>
                <a:gd name="T0" fmla="*/ 116 w 177"/>
                <a:gd name="T1" fmla="*/ 27 h 161"/>
                <a:gd name="T2" fmla="*/ 158 w 177"/>
                <a:gd name="T3" fmla="*/ 27 h 161"/>
                <a:gd name="T4" fmla="*/ 198 w 177"/>
                <a:gd name="T5" fmla="*/ 13 h 161"/>
                <a:gd name="T6" fmla="*/ 237 w 177"/>
                <a:gd name="T7" fmla="*/ 27 h 161"/>
                <a:gd name="T8" fmla="*/ 296 w 177"/>
                <a:gd name="T9" fmla="*/ 0 h 161"/>
                <a:gd name="T10" fmla="*/ 375 w 177"/>
                <a:gd name="T11" fmla="*/ 13 h 161"/>
                <a:gd name="T12" fmla="*/ 414 w 177"/>
                <a:gd name="T13" fmla="*/ 0 h 161"/>
                <a:gd name="T14" fmla="*/ 435 w 177"/>
                <a:gd name="T15" fmla="*/ 53 h 161"/>
                <a:gd name="T16" fmla="*/ 375 w 177"/>
                <a:gd name="T17" fmla="*/ 80 h 161"/>
                <a:gd name="T18" fmla="*/ 355 w 177"/>
                <a:gd name="T19" fmla="*/ 171 h 161"/>
                <a:gd name="T20" fmla="*/ 314 w 177"/>
                <a:gd name="T21" fmla="*/ 199 h 161"/>
                <a:gd name="T22" fmla="*/ 314 w 177"/>
                <a:gd name="T23" fmla="*/ 239 h 161"/>
                <a:gd name="T24" fmla="*/ 259 w 177"/>
                <a:gd name="T25" fmla="*/ 224 h 161"/>
                <a:gd name="T26" fmla="*/ 237 w 177"/>
                <a:gd name="T27" fmla="*/ 239 h 161"/>
                <a:gd name="T28" fmla="*/ 237 w 177"/>
                <a:gd name="T29" fmla="*/ 265 h 161"/>
                <a:gd name="T30" fmla="*/ 198 w 177"/>
                <a:gd name="T31" fmla="*/ 265 h 161"/>
                <a:gd name="T32" fmla="*/ 116 w 177"/>
                <a:gd name="T33" fmla="*/ 239 h 161"/>
                <a:gd name="T34" fmla="*/ 20 w 177"/>
                <a:gd name="T35" fmla="*/ 224 h 161"/>
                <a:gd name="T36" fmla="*/ 0 w 177"/>
                <a:gd name="T37" fmla="*/ 144 h 161"/>
                <a:gd name="T38" fmla="*/ 0 w 177"/>
                <a:gd name="T39" fmla="*/ 105 h 161"/>
                <a:gd name="T40" fmla="*/ 97 w 177"/>
                <a:gd name="T41" fmla="*/ 53 h 161"/>
                <a:gd name="T42" fmla="*/ 116 w 177"/>
                <a:gd name="T43" fmla="*/ 27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Freeform 4"/>
            <p:cNvSpPr/>
            <p:nvPr/>
          </p:nvSpPr>
          <p:spPr bwMode="invGray">
            <a:xfrm>
              <a:off x="5469992" y="1074501"/>
              <a:ext cx="1185406" cy="1190682"/>
            </a:xfrm>
            <a:custGeom>
              <a:avLst/>
              <a:gdLst>
                <a:gd name="T0" fmla="*/ 41 w 705"/>
                <a:gd name="T1" fmla="*/ 107 h 697"/>
                <a:gd name="T2" fmla="*/ 79 w 705"/>
                <a:gd name="T3" fmla="*/ 173 h 697"/>
                <a:gd name="T4" fmla="*/ 179 w 705"/>
                <a:gd name="T5" fmla="*/ 173 h 697"/>
                <a:gd name="T6" fmla="*/ 259 w 705"/>
                <a:gd name="T7" fmla="*/ 294 h 697"/>
                <a:gd name="T8" fmla="*/ 397 w 705"/>
                <a:gd name="T9" fmla="*/ 266 h 697"/>
                <a:gd name="T10" fmla="*/ 577 w 705"/>
                <a:gd name="T11" fmla="*/ 280 h 697"/>
                <a:gd name="T12" fmla="*/ 538 w 705"/>
                <a:gd name="T13" fmla="*/ 521 h 697"/>
                <a:gd name="T14" fmla="*/ 476 w 705"/>
                <a:gd name="T15" fmla="*/ 653 h 697"/>
                <a:gd name="T16" fmla="*/ 259 w 705"/>
                <a:gd name="T17" fmla="*/ 773 h 697"/>
                <a:gd name="T18" fmla="*/ 377 w 705"/>
                <a:gd name="T19" fmla="*/ 813 h 697"/>
                <a:gd name="T20" fmla="*/ 338 w 705"/>
                <a:gd name="T21" fmla="*/ 867 h 697"/>
                <a:gd name="T22" fmla="*/ 438 w 705"/>
                <a:gd name="T23" fmla="*/ 908 h 697"/>
                <a:gd name="T24" fmla="*/ 476 w 705"/>
                <a:gd name="T25" fmla="*/ 960 h 697"/>
                <a:gd name="T26" fmla="*/ 718 w 705"/>
                <a:gd name="T27" fmla="*/ 974 h 697"/>
                <a:gd name="T28" fmla="*/ 797 w 705"/>
                <a:gd name="T29" fmla="*/ 988 h 697"/>
                <a:gd name="T30" fmla="*/ 956 w 705"/>
                <a:gd name="T31" fmla="*/ 1067 h 697"/>
                <a:gd name="T32" fmla="*/ 1056 w 705"/>
                <a:gd name="T33" fmla="*/ 1106 h 697"/>
                <a:gd name="T34" fmla="*/ 1074 w 705"/>
                <a:gd name="T35" fmla="*/ 1039 h 697"/>
                <a:gd name="T36" fmla="*/ 1194 w 705"/>
                <a:gd name="T37" fmla="*/ 1161 h 697"/>
                <a:gd name="T38" fmla="*/ 1234 w 705"/>
                <a:gd name="T39" fmla="*/ 1133 h 697"/>
                <a:gd name="T40" fmla="*/ 1373 w 705"/>
                <a:gd name="T41" fmla="*/ 1133 h 697"/>
                <a:gd name="T42" fmla="*/ 1471 w 705"/>
                <a:gd name="T43" fmla="*/ 1052 h 697"/>
                <a:gd name="T44" fmla="*/ 1493 w 705"/>
                <a:gd name="T45" fmla="*/ 881 h 697"/>
                <a:gd name="T46" fmla="*/ 1651 w 705"/>
                <a:gd name="T47" fmla="*/ 894 h 697"/>
                <a:gd name="T48" fmla="*/ 1692 w 705"/>
                <a:gd name="T49" fmla="*/ 573 h 697"/>
                <a:gd name="T50" fmla="*/ 1730 w 705"/>
                <a:gd name="T51" fmla="*/ 493 h 697"/>
                <a:gd name="T52" fmla="*/ 1752 w 705"/>
                <a:gd name="T53" fmla="*/ 429 h 697"/>
                <a:gd name="T54" fmla="*/ 1513 w 705"/>
                <a:gd name="T55" fmla="*/ 533 h 697"/>
                <a:gd name="T56" fmla="*/ 1392 w 705"/>
                <a:gd name="T57" fmla="*/ 601 h 697"/>
                <a:gd name="T58" fmla="*/ 1216 w 705"/>
                <a:gd name="T59" fmla="*/ 506 h 697"/>
                <a:gd name="T60" fmla="*/ 1096 w 705"/>
                <a:gd name="T61" fmla="*/ 466 h 697"/>
                <a:gd name="T62" fmla="*/ 935 w 705"/>
                <a:gd name="T63" fmla="*/ 429 h 697"/>
                <a:gd name="T64" fmla="*/ 895 w 705"/>
                <a:gd name="T65" fmla="*/ 401 h 697"/>
                <a:gd name="T66" fmla="*/ 836 w 705"/>
                <a:gd name="T67" fmla="*/ 414 h 697"/>
                <a:gd name="T68" fmla="*/ 656 w 705"/>
                <a:gd name="T69" fmla="*/ 214 h 697"/>
                <a:gd name="T70" fmla="*/ 619 w 705"/>
                <a:gd name="T71" fmla="*/ 146 h 697"/>
                <a:gd name="T72" fmla="*/ 360 w 705"/>
                <a:gd name="T73" fmla="*/ 41 h 697"/>
                <a:gd name="T74" fmla="*/ 41 w 705"/>
                <a:gd name="T75" fmla="*/ 27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5"/>
            <p:cNvSpPr/>
            <p:nvPr/>
          </p:nvSpPr>
          <p:spPr bwMode="invGray">
            <a:xfrm>
              <a:off x="5583488" y="1995624"/>
              <a:ext cx="889755" cy="685451"/>
            </a:xfrm>
            <a:custGeom>
              <a:avLst/>
              <a:gdLst>
                <a:gd name="T0" fmla="*/ 1316 w 529"/>
                <a:gd name="T1" fmla="*/ 244 h 401"/>
                <a:gd name="T2" fmla="*/ 1194 w 529"/>
                <a:gd name="T3" fmla="*/ 244 h 401"/>
                <a:gd name="T4" fmla="*/ 1137 w 529"/>
                <a:gd name="T5" fmla="*/ 202 h 401"/>
                <a:gd name="T6" fmla="*/ 1056 w 529"/>
                <a:gd name="T7" fmla="*/ 257 h 401"/>
                <a:gd name="T8" fmla="*/ 1036 w 529"/>
                <a:gd name="T9" fmla="*/ 229 h 401"/>
                <a:gd name="T10" fmla="*/ 1017 w 529"/>
                <a:gd name="T11" fmla="*/ 271 h 401"/>
                <a:gd name="T12" fmla="*/ 898 w 529"/>
                <a:gd name="T13" fmla="*/ 215 h 401"/>
                <a:gd name="T14" fmla="*/ 898 w 529"/>
                <a:gd name="T15" fmla="*/ 149 h 401"/>
                <a:gd name="T16" fmla="*/ 857 w 529"/>
                <a:gd name="T17" fmla="*/ 162 h 401"/>
                <a:gd name="T18" fmla="*/ 879 w 529"/>
                <a:gd name="T19" fmla="*/ 215 h 401"/>
                <a:gd name="T20" fmla="*/ 819 w 529"/>
                <a:gd name="T21" fmla="*/ 215 h 401"/>
                <a:gd name="T22" fmla="*/ 778 w 529"/>
                <a:gd name="T23" fmla="*/ 175 h 401"/>
                <a:gd name="T24" fmla="*/ 736 w 529"/>
                <a:gd name="T25" fmla="*/ 175 h 401"/>
                <a:gd name="T26" fmla="*/ 619 w 529"/>
                <a:gd name="T27" fmla="*/ 94 h 401"/>
                <a:gd name="T28" fmla="*/ 538 w 529"/>
                <a:gd name="T29" fmla="*/ 122 h 401"/>
                <a:gd name="T30" fmla="*/ 538 w 529"/>
                <a:gd name="T31" fmla="*/ 94 h 401"/>
                <a:gd name="T32" fmla="*/ 397 w 529"/>
                <a:gd name="T33" fmla="*/ 109 h 401"/>
                <a:gd name="T34" fmla="*/ 300 w 529"/>
                <a:gd name="T35" fmla="*/ 67 h 401"/>
                <a:gd name="T36" fmla="*/ 300 w 529"/>
                <a:gd name="T37" fmla="*/ 0 h 401"/>
                <a:gd name="T38" fmla="*/ 259 w 529"/>
                <a:gd name="T39" fmla="*/ 13 h 401"/>
                <a:gd name="T40" fmla="*/ 158 w 529"/>
                <a:gd name="T41" fmla="*/ 13 h 401"/>
                <a:gd name="T42" fmla="*/ 179 w 529"/>
                <a:gd name="T43" fmla="*/ 94 h 401"/>
                <a:gd name="T44" fmla="*/ 121 w 529"/>
                <a:gd name="T45" fmla="*/ 94 h 401"/>
                <a:gd name="T46" fmla="*/ 20 w 529"/>
                <a:gd name="T47" fmla="*/ 54 h 401"/>
                <a:gd name="T48" fmla="*/ 0 w 529"/>
                <a:gd name="T49" fmla="*/ 94 h 401"/>
                <a:gd name="T50" fmla="*/ 79 w 529"/>
                <a:gd name="T51" fmla="*/ 149 h 401"/>
                <a:gd name="T52" fmla="*/ 60 w 529"/>
                <a:gd name="T53" fmla="*/ 202 h 401"/>
                <a:gd name="T54" fmla="*/ 121 w 529"/>
                <a:gd name="T55" fmla="*/ 271 h 401"/>
                <a:gd name="T56" fmla="*/ 218 w 529"/>
                <a:gd name="T57" fmla="*/ 229 h 401"/>
                <a:gd name="T58" fmla="*/ 278 w 529"/>
                <a:gd name="T59" fmla="*/ 310 h 401"/>
                <a:gd name="T60" fmla="*/ 278 w 529"/>
                <a:gd name="T61" fmla="*/ 377 h 401"/>
                <a:gd name="T62" fmla="*/ 377 w 529"/>
                <a:gd name="T63" fmla="*/ 377 h 401"/>
                <a:gd name="T64" fmla="*/ 418 w 529"/>
                <a:gd name="T65" fmla="*/ 445 h 401"/>
                <a:gd name="T66" fmla="*/ 438 w 529"/>
                <a:gd name="T67" fmla="*/ 390 h 401"/>
                <a:gd name="T68" fmla="*/ 519 w 529"/>
                <a:gd name="T69" fmla="*/ 472 h 401"/>
                <a:gd name="T70" fmla="*/ 577 w 529"/>
                <a:gd name="T71" fmla="*/ 538 h 401"/>
                <a:gd name="T72" fmla="*/ 577 w 529"/>
                <a:gd name="T73" fmla="*/ 580 h 401"/>
                <a:gd name="T74" fmla="*/ 659 w 529"/>
                <a:gd name="T75" fmla="*/ 674 h 401"/>
                <a:gd name="T76" fmla="*/ 718 w 529"/>
                <a:gd name="T77" fmla="*/ 633 h 401"/>
                <a:gd name="T78" fmla="*/ 757 w 529"/>
                <a:gd name="T79" fmla="*/ 552 h 401"/>
                <a:gd name="T80" fmla="*/ 797 w 529"/>
                <a:gd name="T81" fmla="*/ 538 h 401"/>
                <a:gd name="T82" fmla="*/ 837 w 529"/>
                <a:gd name="T83" fmla="*/ 552 h 401"/>
                <a:gd name="T84" fmla="*/ 819 w 529"/>
                <a:gd name="T85" fmla="*/ 580 h 401"/>
                <a:gd name="T86" fmla="*/ 935 w 529"/>
                <a:gd name="T87" fmla="*/ 580 h 401"/>
                <a:gd name="T88" fmla="*/ 977 w 529"/>
                <a:gd name="T89" fmla="*/ 552 h 401"/>
                <a:gd name="T90" fmla="*/ 977 w 529"/>
                <a:gd name="T91" fmla="*/ 525 h 401"/>
                <a:gd name="T92" fmla="*/ 957 w 529"/>
                <a:gd name="T93" fmla="*/ 497 h 401"/>
                <a:gd name="T94" fmla="*/ 1078 w 529"/>
                <a:gd name="T95" fmla="*/ 458 h 401"/>
                <a:gd name="T96" fmla="*/ 1096 w 529"/>
                <a:gd name="T97" fmla="*/ 445 h 401"/>
                <a:gd name="T98" fmla="*/ 1096 w 529"/>
                <a:gd name="T99" fmla="*/ 416 h 401"/>
                <a:gd name="T100" fmla="*/ 1137 w 529"/>
                <a:gd name="T101" fmla="*/ 403 h 401"/>
                <a:gd name="T102" fmla="*/ 1137 w 529"/>
                <a:gd name="T103" fmla="*/ 323 h 401"/>
                <a:gd name="T104" fmla="*/ 1178 w 529"/>
                <a:gd name="T105" fmla="*/ 323 h 401"/>
                <a:gd name="T106" fmla="*/ 1194 w 529"/>
                <a:gd name="T107" fmla="*/ 363 h 401"/>
                <a:gd name="T108" fmla="*/ 1256 w 529"/>
                <a:gd name="T109" fmla="*/ 390 h 401"/>
                <a:gd name="T110" fmla="*/ 1277 w 529"/>
                <a:gd name="T111" fmla="*/ 377 h 401"/>
                <a:gd name="T112" fmla="*/ 1256 w 529"/>
                <a:gd name="T113" fmla="*/ 350 h 401"/>
                <a:gd name="T114" fmla="*/ 1256 w 529"/>
                <a:gd name="T115" fmla="*/ 323 h 401"/>
                <a:gd name="T116" fmla="*/ 1316 w 529"/>
                <a:gd name="T117" fmla="*/ 310 h 401"/>
                <a:gd name="T118" fmla="*/ 1316 w 529"/>
                <a:gd name="T119" fmla="*/ 2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6"/>
            <p:cNvSpPr/>
            <p:nvPr/>
          </p:nvSpPr>
          <p:spPr bwMode="gray">
            <a:xfrm>
              <a:off x="5395728" y="2376088"/>
              <a:ext cx="634739" cy="673128"/>
            </a:xfrm>
            <a:custGeom>
              <a:avLst/>
              <a:gdLst>
                <a:gd name="T0" fmla="*/ 941 w 377"/>
                <a:gd name="T1" fmla="*/ 299 h 393"/>
                <a:gd name="T2" fmla="*/ 842 w 377"/>
                <a:gd name="T3" fmla="*/ 203 h 393"/>
                <a:gd name="T4" fmla="*/ 860 w 377"/>
                <a:gd name="T5" fmla="*/ 163 h 393"/>
                <a:gd name="T6" fmla="*/ 782 w 377"/>
                <a:gd name="T7" fmla="*/ 67 h 393"/>
                <a:gd name="T8" fmla="*/ 722 w 377"/>
                <a:gd name="T9" fmla="*/ 13 h 393"/>
                <a:gd name="T10" fmla="*/ 701 w 377"/>
                <a:gd name="T11" fmla="*/ 67 h 393"/>
                <a:gd name="T12" fmla="*/ 661 w 377"/>
                <a:gd name="T13" fmla="*/ 0 h 393"/>
                <a:gd name="T14" fmla="*/ 582 w 377"/>
                <a:gd name="T15" fmla="*/ 0 h 393"/>
                <a:gd name="T16" fmla="*/ 601 w 377"/>
                <a:gd name="T17" fmla="*/ 41 h 393"/>
                <a:gd name="T18" fmla="*/ 500 w 377"/>
                <a:gd name="T19" fmla="*/ 96 h 393"/>
                <a:gd name="T20" fmla="*/ 440 w 377"/>
                <a:gd name="T21" fmla="*/ 96 h 393"/>
                <a:gd name="T22" fmla="*/ 121 w 377"/>
                <a:gd name="T23" fmla="*/ 245 h 393"/>
                <a:gd name="T24" fmla="*/ 60 w 377"/>
                <a:gd name="T25" fmla="*/ 191 h 393"/>
                <a:gd name="T26" fmla="*/ 20 w 377"/>
                <a:gd name="T27" fmla="*/ 191 h 393"/>
                <a:gd name="T28" fmla="*/ 41 w 377"/>
                <a:gd name="T29" fmla="*/ 231 h 393"/>
                <a:gd name="T30" fmla="*/ 41 w 377"/>
                <a:gd name="T31" fmla="*/ 272 h 393"/>
                <a:gd name="T32" fmla="*/ 60 w 377"/>
                <a:gd name="T33" fmla="*/ 314 h 393"/>
                <a:gd name="T34" fmla="*/ 20 w 377"/>
                <a:gd name="T35" fmla="*/ 314 h 393"/>
                <a:gd name="T36" fmla="*/ 20 w 377"/>
                <a:gd name="T37" fmla="*/ 367 h 393"/>
                <a:gd name="T38" fmla="*/ 0 w 377"/>
                <a:gd name="T39" fmla="*/ 395 h 393"/>
                <a:gd name="T40" fmla="*/ 79 w 377"/>
                <a:gd name="T41" fmla="*/ 408 h 393"/>
                <a:gd name="T42" fmla="*/ 162 w 377"/>
                <a:gd name="T43" fmla="*/ 504 h 393"/>
                <a:gd name="T44" fmla="*/ 260 w 377"/>
                <a:gd name="T45" fmla="*/ 408 h 393"/>
                <a:gd name="T46" fmla="*/ 300 w 377"/>
                <a:gd name="T47" fmla="*/ 354 h 393"/>
                <a:gd name="T48" fmla="*/ 401 w 377"/>
                <a:gd name="T49" fmla="*/ 340 h 393"/>
                <a:gd name="T50" fmla="*/ 463 w 377"/>
                <a:gd name="T51" fmla="*/ 367 h 393"/>
                <a:gd name="T52" fmla="*/ 463 w 377"/>
                <a:gd name="T53" fmla="*/ 380 h 393"/>
                <a:gd name="T54" fmla="*/ 482 w 377"/>
                <a:gd name="T55" fmla="*/ 380 h 393"/>
                <a:gd name="T56" fmla="*/ 422 w 377"/>
                <a:gd name="T57" fmla="*/ 476 h 393"/>
                <a:gd name="T58" fmla="*/ 381 w 377"/>
                <a:gd name="T59" fmla="*/ 476 h 393"/>
                <a:gd name="T60" fmla="*/ 401 w 377"/>
                <a:gd name="T61" fmla="*/ 530 h 393"/>
                <a:gd name="T62" fmla="*/ 381 w 377"/>
                <a:gd name="T63" fmla="*/ 544 h 393"/>
                <a:gd name="T64" fmla="*/ 422 w 377"/>
                <a:gd name="T65" fmla="*/ 544 h 393"/>
                <a:gd name="T66" fmla="*/ 341 w 377"/>
                <a:gd name="T67" fmla="*/ 639 h 393"/>
                <a:gd name="T68" fmla="*/ 360 w 377"/>
                <a:gd name="T69" fmla="*/ 666 h 393"/>
                <a:gd name="T70" fmla="*/ 401 w 377"/>
                <a:gd name="T71" fmla="*/ 639 h 393"/>
                <a:gd name="T72" fmla="*/ 422 w 377"/>
                <a:gd name="T73" fmla="*/ 598 h 393"/>
                <a:gd name="T74" fmla="*/ 463 w 377"/>
                <a:gd name="T75" fmla="*/ 598 h 393"/>
                <a:gd name="T76" fmla="*/ 500 w 377"/>
                <a:gd name="T77" fmla="*/ 573 h 393"/>
                <a:gd name="T78" fmla="*/ 500 w 377"/>
                <a:gd name="T79" fmla="*/ 530 h 393"/>
                <a:gd name="T80" fmla="*/ 643 w 377"/>
                <a:gd name="T81" fmla="*/ 476 h 393"/>
                <a:gd name="T82" fmla="*/ 761 w 377"/>
                <a:gd name="T83" fmla="*/ 450 h 393"/>
                <a:gd name="T84" fmla="*/ 782 w 377"/>
                <a:gd name="T85" fmla="*/ 380 h 393"/>
                <a:gd name="T86" fmla="*/ 860 w 377"/>
                <a:gd name="T87" fmla="*/ 340 h 393"/>
                <a:gd name="T88" fmla="*/ 922 w 377"/>
                <a:gd name="T89" fmla="*/ 327 h 393"/>
                <a:gd name="T90" fmla="*/ 941 w 377"/>
                <a:gd name="T91" fmla="*/ 299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gray">
            <a:xfrm>
              <a:off x="4912318" y="2528581"/>
              <a:ext cx="592703" cy="916502"/>
            </a:xfrm>
            <a:custGeom>
              <a:avLst/>
              <a:gdLst>
                <a:gd name="T0" fmla="*/ 790 w 353"/>
                <a:gd name="T1" fmla="*/ 266 h 537"/>
                <a:gd name="T2" fmla="*/ 731 w 353"/>
                <a:gd name="T3" fmla="*/ 160 h 537"/>
                <a:gd name="T4" fmla="*/ 614 w 353"/>
                <a:gd name="T5" fmla="*/ 148 h 537"/>
                <a:gd name="T6" fmla="*/ 552 w 353"/>
                <a:gd name="T7" fmla="*/ 0 h 537"/>
                <a:gd name="T8" fmla="*/ 435 w 353"/>
                <a:gd name="T9" fmla="*/ 109 h 537"/>
                <a:gd name="T10" fmla="*/ 336 w 353"/>
                <a:gd name="T11" fmla="*/ 135 h 537"/>
                <a:gd name="T12" fmla="*/ 198 w 353"/>
                <a:gd name="T13" fmla="*/ 173 h 537"/>
                <a:gd name="T14" fmla="*/ 79 w 353"/>
                <a:gd name="T15" fmla="*/ 122 h 537"/>
                <a:gd name="T16" fmla="*/ 20 w 353"/>
                <a:gd name="T17" fmla="*/ 201 h 537"/>
                <a:gd name="T18" fmla="*/ 138 w 353"/>
                <a:gd name="T19" fmla="*/ 335 h 537"/>
                <a:gd name="T20" fmla="*/ 60 w 353"/>
                <a:gd name="T21" fmla="*/ 388 h 537"/>
                <a:gd name="T22" fmla="*/ 158 w 353"/>
                <a:gd name="T23" fmla="*/ 454 h 537"/>
                <a:gd name="T24" fmla="*/ 79 w 353"/>
                <a:gd name="T25" fmla="*/ 480 h 537"/>
                <a:gd name="T26" fmla="*/ 41 w 353"/>
                <a:gd name="T27" fmla="*/ 546 h 537"/>
                <a:gd name="T28" fmla="*/ 79 w 353"/>
                <a:gd name="T29" fmla="*/ 668 h 537"/>
                <a:gd name="T30" fmla="*/ 60 w 353"/>
                <a:gd name="T31" fmla="*/ 854 h 537"/>
                <a:gd name="T32" fmla="*/ 217 w 353"/>
                <a:gd name="T33" fmla="*/ 882 h 537"/>
                <a:gd name="T34" fmla="*/ 277 w 353"/>
                <a:gd name="T35" fmla="*/ 854 h 537"/>
                <a:gd name="T36" fmla="*/ 375 w 353"/>
                <a:gd name="T37" fmla="*/ 708 h 537"/>
                <a:gd name="T38" fmla="*/ 573 w 353"/>
                <a:gd name="T39" fmla="*/ 628 h 537"/>
                <a:gd name="T40" fmla="*/ 593 w 353"/>
                <a:gd name="T41" fmla="*/ 575 h 537"/>
                <a:gd name="T42" fmla="*/ 476 w 353"/>
                <a:gd name="T43" fmla="*/ 534 h 537"/>
                <a:gd name="T44" fmla="*/ 454 w 353"/>
                <a:gd name="T45" fmla="*/ 480 h 537"/>
                <a:gd name="T46" fmla="*/ 397 w 353"/>
                <a:gd name="T47" fmla="*/ 442 h 537"/>
                <a:gd name="T48" fmla="*/ 259 w 353"/>
                <a:gd name="T49" fmla="*/ 429 h 537"/>
                <a:gd name="T50" fmla="*/ 336 w 353"/>
                <a:gd name="T51" fmla="*/ 280 h 537"/>
                <a:gd name="T52" fmla="*/ 397 w 353"/>
                <a:gd name="T53" fmla="*/ 227 h 537"/>
                <a:gd name="T54" fmla="*/ 476 w 353"/>
                <a:gd name="T55" fmla="*/ 253 h 537"/>
                <a:gd name="T56" fmla="*/ 513 w 353"/>
                <a:gd name="T57" fmla="*/ 307 h 537"/>
                <a:gd name="T58" fmla="*/ 552 w 353"/>
                <a:gd name="T59" fmla="*/ 335 h 537"/>
                <a:gd name="T60" fmla="*/ 633 w 353"/>
                <a:gd name="T61" fmla="*/ 429 h 537"/>
                <a:gd name="T62" fmla="*/ 673 w 353"/>
                <a:gd name="T63" fmla="*/ 480 h 537"/>
                <a:gd name="T64" fmla="*/ 810 w 353"/>
                <a:gd name="T65" fmla="*/ 36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8"/>
            <p:cNvSpPr/>
            <p:nvPr/>
          </p:nvSpPr>
          <p:spPr bwMode="gray">
            <a:xfrm>
              <a:off x="5084664" y="2761172"/>
              <a:ext cx="190562" cy="218728"/>
            </a:xfrm>
            <a:custGeom>
              <a:avLst/>
              <a:gdLst>
                <a:gd name="T0" fmla="*/ 283 w 113"/>
                <a:gd name="T1" fmla="*/ 103 h 129"/>
                <a:gd name="T2" fmla="*/ 243 w 113"/>
                <a:gd name="T3" fmla="*/ 64 h 129"/>
                <a:gd name="T4" fmla="*/ 283 w 113"/>
                <a:gd name="T5" fmla="*/ 26 h 129"/>
                <a:gd name="T6" fmla="*/ 202 w 113"/>
                <a:gd name="T7" fmla="*/ 26 h 129"/>
                <a:gd name="T8" fmla="*/ 183 w 113"/>
                <a:gd name="T9" fmla="*/ 0 h 129"/>
                <a:gd name="T10" fmla="*/ 141 w 113"/>
                <a:gd name="T11" fmla="*/ 0 h 129"/>
                <a:gd name="T12" fmla="*/ 122 w 113"/>
                <a:gd name="T13" fmla="*/ 52 h 129"/>
                <a:gd name="T14" fmla="*/ 83 w 113"/>
                <a:gd name="T15" fmla="*/ 52 h 129"/>
                <a:gd name="T16" fmla="*/ 0 w 113"/>
                <a:gd name="T17" fmla="*/ 143 h 129"/>
                <a:gd name="T18" fmla="*/ 0 w 113"/>
                <a:gd name="T19" fmla="*/ 194 h 129"/>
                <a:gd name="T20" fmla="*/ 83 w 113"/>
                <a:gd name="T21" fmla="*/ 194 h 129"/>
                <a:gd name="T22" fmla="*/ 122 w 113"/>
                <a:gd name="T23" fmla="*/ 207 h 129"/>
                <a:gd name="T24" fmla="*/ 202 w 113"/>
                <a:gd name="T25" fmla="*/ 181 h 129"/>
                <a:gd name="T26" fmla="*/ 202 w 113"/>
                <a:gd name="T27" fmla="*/ 156 h 129"/>
                <a:gd name="T28" fmla="*/ 183 w 113"/>
                <a:gd name="T29" fmla="*/ 130 h 129"/>
                <a:gd name="T30" fmla="*/ 243 w 113"/>
                <a:gd name="T31" fmla="*/ 130 h 129"/>
                <a:gd name="T32" fmla="*/ 283 w 113"/>
                <a:gd name="T33" fmla="*/ 10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9"/>
            <p:cNvSpPr/>
            <p:nvPr/>
          </p:nvSpPr>
          <p:spPr bwMode="gray">
            <a:xfrm>
              <a:off x="5206568" y="2868996"/>
              <a:ext cx="149927" cy="206405"/>
            </a:xfrm>
            <a:custGeom>
              <a:avLst/>
              <a:gdLst>
                <a:gd name="T0" fmla="*/ 221 w 89"/>
                <a:gd name="T1" fmla="*/ 135 h 121"/>
                <a:gd name="T2" fmla="*/ 200 w 89"/>
                <a:gd name="T3" fmla="*/ 93 h 121"/>
                <a:gd name="T4" fmla="*/ 141 w 89"/>
                <a:gd name="T5" fmla="*/ 66 h 121"/>
                <a:gd name="T6" fmla="*/ 121 w 89"/>
                <a:gd name="T7" fmla="*/ 13 h 121"/>
                <a:gd name="T8" fmla="*/ 79 w 89"/>
                <a:gd name="T9" fmla="*/ 0 h 121"/>
                <a:gd name="T10" fmla="*/ 60 w 89"/>
                <a:gd name="T11" fmla="*/ 13 h 121"/>
                <a:gd name="T12" fmla="*/ 79 w 89"/>
                <a:gd name="T13" fmla="*/ 80 h 121"/>
                <a:gd name="T14" fmla="*/ 20 w 89"/>
                <a:gd name="T15" fmla="*/ 80 h 121"/>
                <a:gd name="T16" fmla="*/ 0 w 89"/>
                <a:gd name="T17" fmla="*/ 186 h 121"/>
                <a:gd name="T18" fmla="*/ 41 w 89"/>
                <a:gd name="T19" fmla="*/ 200 h 121"/>
                <a:gd name="T20" fmla="*/ 141 w 89"/>
                <a:gd name="T21" fmla="*/ 186 h 121"/>
                <a:gd name="T22" fmla="*/ 141 w 89"/>
                <a:gd name="T23" fmla="*/ 135 h 121"/>
                <a:gd name="T24" fmla="*/ 221 w 89"/>
                <a:gd name="T25" fmla="*/ 13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0"/>
            <p:cNvSpPr/>
            <p:nvPr/>
          </p:nvSpPr>
          <p:spPr bwMode="gray">
            <a:xfrm>
              <a:off x="5206568" y="2882859"/>
              <a:ext cx="57449" cy="69315"/>
            </a:xfrm>
            <a:custGeom>
              <a:avLst/>
              <a:gdLst>
                <a:gd name="T0" fmla="*/ 96 w 33"/>
                <a:gd name="T1" fmla="*/ 64 h 41"/>
                <a:gd name="T2" fmla="*/ 24 w 33"/>
                <a:gd name="T3" fmla="*/ 64 h 41"/>
                <a:gd name="T4" fmla="*/ 24 w 33"/>
                <a:gd name="T5" fmla="*/ 38 h 41"/>
                <a:gd name="T6" fmla="*/ 0 w 33"/>
                <a:gd name="T7" fmla="*/ 0 h 41"/>
                <a:gd name="T8" fmla="*/ 71 w 33"/>
                <a:gd name="T9" fmla="*/ 13 h 41"/>
                <a:gd name="T10" fmla="*/ 96 w 33"/>
                <a:gd name="T11" fmla="*/ 6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1"/>
            <p:cNvSpPr/>
            <p:nvPr/>
          </p:nvSpPr>
          <p:spPr bwMode="gray">
            <a:xfrm>
              <a:off x="5072054" y="3129313"/>
              <a:ext cx="730020" cy="494449"/>
            </a:xfrm>
            <a:custGeom>
              <a:avLst/>
              <a:gdLst>
                <a:gd name="T0" fmla="*/ 384 w 433"/>
                <a:gd name="T1" fmla="*/ 13 h 289"/>
                <a:gd name="T2" fmla="*/ 343 w 433"/>
                <a:gd name="T3" fmla="*/ 41 h 289"/>
                <a:gd name="T4" fmla="*/ 243 w 433"/>
                <a:gd name="T5" fmla="*/ 54 h 289"/>
                <a:gd name="T6" fmla="*/ 141 w 433"/>
                <a:gd name="T7" fmla="*/ 122 h 289"/>
                <a:gd name="T8" fmla="*/ 41 w 433"/>
                <a:gd name="T9" fmla="*/ 215 h 289"/>
                <a:gd name="T10" fmla="*/ 41 w 433"/>
                <a:gd name="T11" fmla="*/ 271 h 289"/>
                <a:gd name="T12" fmla="*/ 83 w 433"/>
                <a:gd name="T13" fmla="*/ 311 h 289"/>
                <a:gd name="T14" fmla="*/ 122 w 433"/>
                <a:gd name="T15" fmla="*/ 298 h 289"/>
                <a:gd name="T16" fmla="*/ 162 w 433"/>
                <a:gd name="T17" fmla="*/ 298 h 289"/>
                <a:gd name="T18" fmla="*/ 20 w 433"/>
                <a:gd name="T19" fmla="*/ 380 h 289"/>
                <a:gd name="T20" fmla="*/ 0 w 433"/>
                <a:gd name="T21" fmla="*/ 419 h 289"/>
                <a:gd name="T22" fmla="*/ 41 w 433"/>
                <a:gd name="T23" fmla="*/ 432 h 289"/>
                <a:gd name="T24" fmla="*/ 122 w 433"/>
                <a:gd name="T25" fmla="*/ 486 h 289"/>
                <a:gd name="T26" fmla="*/ 202 w 433"/>
                <a:gd name="T27" fmla="*/ 486 h 289"/>
                <a:gd name="T28" fmla="*/ 243 w 433"/>
                <a:gd name="T29" fmla="*/ 459 h 289"/>
                <a:gd name="T30" fmla="*/ 243 w 433"/>
                <a:gd name="T31" fmla="*/ 432 h 289"/>
                <a:gd name="T32" fmla="*/ 283 w 433"/>
                <a:gd name="T33" fmla="*/ 445 h 289"/>
                <a:gd name="T34" fmla="*/ 301 w 433"/>
                <a:gd name="T35" fmla="*/ 459 h 289"/>
                <a:gd name="T36" fmla="*/ 384 w 433"/>
                <a:gd name="T37" fmla="*/ 486 h 289"/>
                <a:gd name="T38" fmla="*/ 422 w 433"/>
                <a:gd name="T39" fmla="*/ 459 h 289"/>
                <a:gd name="T40" fmla="*/ 484 w 433"/>
                <a:gd name="T41" fmla="*/ 459 h 289"/>
                <a:gd name="T42" fmla="*/ 484 w 433"/>
                <a:gd name="T43" fmla="*/ 486 h 289"/>
                <a:gd name="T44" fmla="*/ 525 w 433"/>
                <a:gd name="T45" fmla="*/ 472 h 289"/>
                <a:gd name="T46" fmla="*/ 606 w 433"/>
                <a:gd name="T47" fmla="*/ 393 h 289"/>
                <a:gd name="T48" fmla="*/ 646 w 433"/>
                <a:gd name="T49" fmla="*/ 393 h 289"/>
                <a:gd name="T50" fmla="*/ 746 w 433"/>
                <a:gd name="T51" fmla="*/ 285 h 289"/>
                <a:gd name="T52" fmla="*/ 746 w 433"/>
                <a:gd name="T53" fmla="*/ 244 h 289"/>
                <a:gd name="T54" fmla="*/ 766 w 433"/>
                <a:gd name="T55" fmla="*/ 231 h 289"/>
                <a:gd name="T56" fmla="*/ 786 w 433"/>
                <a:gd name="T57" fmla="*/ 258 h 289"/>
                <a:gd name="T58" fmla="*/ 868 w 433"/>
                <a:gd name="T59" fmla="*/ 163 h 289"/>
                <a:gd name="T60" fmla="*/ 948 w 433"/>
                <a:gd name="T61" fmla="*/ 136 h 289"/>
                <a:gd name="T62" fmla="*/ 948 w 433"/>
                <a:gd name="T63" fmla="*/ 149 h 289"/>
                <a:gd name="T64" fmla="*/ 1010 w 433"/>
                <a:gd name="T65" fmla="*/ 109 h 289"/>
                <a:gd name="T66" fmla="*/ 1052 w 433"/>
                <a:gd name="T67" fmla="*/ 122 h 289"/>
                <a:gd name="T68" fmla="*/ 1090 w 433"/>
                <a:gd name="T69" fmla="*/ 41 h 289"/>
                <a:gd name="T70" fmla="*/ 1070 w 433"/>
                <a:gd name="T71" fmla="*/ 27 h 289"/>
                <a:gd name="T72" fmla="*/ 1010 w 433"/>
                <a:gd name="T73" fmla="*/ 27 h 289"/>
                <a:gd name="T74" fmla="*/ 969 w 433"/>
                <a:gd name="T75" fmla="*/ 41 h 289"/>
                <a:gd name="T76" fmla="*/ 868 w 433"/>
                <a:gd name="T77" fmla="*/ 41 h 289"/>
                <a:gd name="T78" fmla="*/ 828 w 433"/>
                <a:gd name="T79" fmla="*/ 0 h 289"/>
                <a:gd name="T80" fmla="*/ 685 w 433"/>
                <a:gd name="T81" fmla="*/ 67 h 289"/>
                <a:gd name="T82" fmla="*/ 668 w 433"/>
                <a:gd name="T83" fmla="*/ 109 h 289"/>
                <a:gd name="T84" fmla="*/ 626 w 433"/>
                <a:gd name="T85" fmla="*/ 109 h 289"/>
                <a:gd name="T86" fmla="*/ 505 w 433"/>
                <a:gd name="T87" fmla="*/ 109 h 289"/>
                <a:gd name="T88" fmla="*/ 505 w 433"/>
                <a:gd name="T89" fmla="*/ 81 h 289"/>
                <a:gd name="T90" fmla="*/ 546 w 433"/>
                <a:gd name="T91" fmla="*/ 54 h 289"/>
                <a:gd name="T92" fmla="*/ 505 w 433"/>
                <a:gd name="T93" fmla="*/ 0 h 289"/>
                <a:gd name="T94" fmla="*/ 444 w 433"/>
                <a:gd name="T95" fmla="*/ 0 h 289"/>
                <a:gd name="T96" fmla="*/ 422 w 433"/>
                <a:gd name="T97" fmla="*/ 0 h 289"/>
                <a:gd name="T98" fmla="*/ 404 w 433"/>
                <a:gd name="T99" fmla="*/ 27 h 289"/>
                <a:gd name="T100" fmla="*/ 384 w 433"/>
                <a:gd name="T101" fmla="*/ 1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2"/>
            <p:cNvSpPr/>
            <p:nvPr/>
          </p:nvSpPr>
          <p:spPr bwMode="gray">
            <a:xfrm>
              <a:off x="5221981" y="3525180"/>
              <a:ext cx="605314" cy="546820"/>
            </a:xfrm>
            <a:custGeom>
              <a:avLst/>
              <a:gdLst>
                <a:gd name="T0" fmla="*/ 413 w 361"/>
                <a:gd name="T1" fmla="*/ 0 h 321"/>
                <a:gd name="T2" fmla="*/ 373 w 361"/>
                <a:gd name="T3" fmla="*/ 0 h 321"/>
                <a:gd name="T4" fmla="*/ 296 w 361"/>
                <a:gd name="T5" fmla="*/ 80 h 321"/>
                <a:gd name="T6" fmla="*/ 236 w 361"/>
                <a:gd name="T7" fmla="*/ 93 h 321"/>
                <a:gd name="T8" fmla="*/ 236 w 361"/>
                <a:gd name="T9" fmla="*/ 66 h 321"/>
                <a:gd name="T10" fmla="*/ 197 w 361"/>
                <a:gd name="T11" fmla="*/ 66 h 321"/>
                <a:gd name="T12" fmla="*/ 158 w 361"/>
                <a:gd name="T13" fmla="*/ 93 h 321"/>
                <a:gd name="T14" fmla="*/ 78 w 361"/>
                <a:gd name="T15" fmla="*/ 66 h 321"/>
                <a:gd name="T16" fmla="*/ 60 w 361"/>
                <a:gd name="T17" fmla="*/ 53 h 321"/>
                <a:gd name="T18" fmla="*/ 20 w 361"/>
                <a:gd name="T19" fmla="*/ 40 h 321"/>
                <a:gd name="T20" fmla="*/ 20 w 361"/>
                <a:gd name="T21" fmla="*/ 66 h 321"/>
                <a:gd name="T22" fmla="*/ 0 w 361"/>
                <a:gd name="T23" fmla="*/ 80 h 321"/>
                <a:gd name="T24" fmla="*/ 78 w 361"/>
                <a:gd name="T25" fmla="*/ 93 h 321"/>
                <a:gd name="T26" fmla="*/ 97 w 361"/>
                <a:gd name="T27" fmla="*/ 130 h 321"/>
                <a:gd name="T28" fmla="*/ 138 w 361"/>
                <a:gd name="T29" fmla="*/ 130 h 321"/>
                <a:gd name="T30" fmla="*/ 197 w 361"/>
                <a:gd name="T31" fmla="*/ 186 h 321"/>
                <a:gd name="T32" fmla="*/ 254 w 361"/>
                <a:gd name="T33" fmla="*/ 171 h 321"/>
                <a:gd name="T34" fmla="*/ 254 w 361"/>
                <a:gd name="T35" fmla="*/ 239 h 321"/>
                <a:gd name="T36" fmla="*/ 334 w 361"/>
                <a:gd name="T37" fmla="*/ 304 h 321"/>
                <a:gd name="T38" fmla="*/ 373 w 361"/>
                <a:gd name="T39" fmla="*/ 304 h 321"/>
                <a:gd name="T40" fmla="*/ 393 w 361"/>
                <a:gd name="T41" fmla="*/ 279 h 321"/>
                <a:gd name="T42" fmla="*/ 451 w 361"/>
                <a:gd name="T43" fmla="*/ 316 h 321"/>
                <a:gd name="T44" fmla="*/ 413 w 361"/>
                <a:gd name="T45" fmla="*/ 344 h 321"/>
                <a:gd name="T46" fmla="*/ 393 w 361"/>
                <a:gd name="T47" fmla="*/ 331 h 321"/>
                <a:gd name="T48" fmla="*/ 354 w 361"/>
                <a:gd name="T49" fmla="*/ 316 h 321"/>
                <a:gd name="T50" fmla="*/ 354 w 361"/>
                <a:gd name="T51" fmla="*/ 370 h 321"/>
                <a:gd name="T52" fmla="*/ 334 w 361"/>
                <a:gd name="T53" fmla="*/ 396 h 321"/>
                <a:gd name="T54" fmla="*/ 393 w 361"/>
                <a:gd name="T55" fmla="*/ 450 h 321"/>
                <a:gd name="T56" fmla="*/ 393 w 361"/>
                <a:gd name="T57" fmla="*/ 489 h 321"/>
                <a:gd name="T58" fmla="*/ 489 w 361"/>
                <a:gd name="T59" fmla="*/ 489 h 321"/>
                <a:gd name="T60" fmla="*/ 530 w 361"/>
                <a:gd name="T61" fmla="*/ 516 h 321"/>
                <a:gd name="T62" fmla="*/ 588 w 361"/>
                <a:gd name="T63" fmla="*/ 503 h 321"/>
                <a:gd name="T64" fmla="*/ 668 w 361"/>
                <a:gd name="T65" fmla="*/ 529 h 321"/>
                <a:gd name="T66" fmla="*/ 726 w 361"/>
                <a:gd name="T67" fmla="*/ 489 h 321"/>
                <a:gd name="T68" fmla="*/ 785 w 361"/>
                <a:gd name="T69" fmla="*/ 424 h 321"/>
                <a:gd name="T70" fmla="*/ 707 w 361"/>
                <a:gd name="T71" fmla="*/ 396 h 321"/>
                <a:gd name="T72" fmla="*/ 785 w 361"/>
                <a:gd name="T73" fmla="*/ 384 h 321"/>
                <a:gd name="T74" fmla="*/ 805 w 361"/>
                <a:gd name="T75" fmla="*/ 396 h 321"/>
                <a:gd name="T76" fmla="*/ 883 w 361"/>
                <a:gd name="T77" fmla="*/ 384 h 321"/>
                <a:gd name="T78" fmla="*/ 883 w 361"/>
                <a:gd name="T79" fmla="*/ 370 h 321"/>
                <a:gd name="T80" fmla="*/ 785 w 361"/>
                <a:gd name="T81" fmla="*/ 331 h 321"/>
                <a:gd name="T82" fmla="*/ 785 w 361"/>
                <a:gd name="T83" fmla="*/ 304 h 321"/>
                <a:gd name="T84" fmla="*/ 748 w 361"/>
                <a:gd name="T85" fmla="*/ 292 h 321"/>
                <a:gd name="T86" fmla="*/ 707 w 361"/>
                <a:gd name="T87" fmla="*/ 279 h 321"/>
                <a:gd name="T88" fmla="*/ 668 w 361"/>
                <a:gd name="T89" fmla="*/ 212 h 321"/>
                <a:gd name="T90" fmla="*/ 570 w 361"/>
                <a:gd name="T91" fmla="*/ 106 h 321"/>
                <a:gd name="T92" fmla="*/ 570 w 361"/>
                <a:gd name="T93" fmla="*/ 66 h 321"/>
                <a:gd name="T94" fmla="*/ 471 w 361"/>
                <a:gd name="T95" fmla="*/ 53 h 321"/>
                <a:gd name="T96" fmla="*/ 432 w 361"/>
                <a:gd name="T97" fmla="*/ 40 h 321"/>
                <a:gd name="T98" fmla="*/ 41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3"/>
            <p:cNvSpPr/>
            <p:nvPr/>
          </p:nvSpPr>
          <p:spPr bwMode="invGray">
            <a:xfrm>
              <a:off x="5719403" y="3962637"/>
              <a:ext cx="107892" cy="93961"/>
            </a:xfrm>
            <a:custGeom>
              <a:avLst/>
              <a:gdLst>
                <a:gd name="T0" fmla="*/ 54 w 65"/>
                <a:gd name="T1" fmla="*/ 0 h 57"/>
                <a:gd name="T2" fmla="*/ 0 w 65"/>
                <a:gd name="T3" fmla="*/ 56 h 57"/>
                <a:gd name="T4" fmla="*/ 54 w 65"/>
                <a:gd name="T5" fmla="*/ 78 h 57"/>
                <a:gd name="T6" fmla="*/ 150 w 65"/>
                <a:gd name="T7" fmla="*/ 56 h 57"/>
                <a:gd name="T8" fmla="*/ 150 w 65"/>
                <a:gd name="T9" fmla="*/ 34 h 57"/>
                <a:gd name="T10" fmla="*/ 5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4"/>
            <p:cNvSpPr/>
            <p:nvPr/>
          </p:nvSpPr>
          <p:spPr bwMode="gray">
            <a:xfrm>
              <a:off x="5450375" y="4028871"/>
              <a:ext cx="403543" cy="506772"/>
            </a:xfrm>
            <a:custGeom>
              <a:avLst/>
              <a:gdLst>
                <a:gd name="T0" fmla="*/ 448 w 241"/>
                <a:gd name="T1" fmla="*/ 27 h 297"/>
                <a:gd name="T2" fmla="*/ 388 w 241"/>
                <a:gd name="T3" fmla="*/ 0 h 297"/>
                <a:gd name="T4" fmla="*/ 332 w 241"/>
                <a:gd name="T5" fmla="*/ 41 h 297"/>
                <a:gd name="T6" fmla="*/ 253 w 241"/>
                <a:gd name="T7" fmla="*/ 13 h 297"/>
                <a:gd name="T8" fmla="*/ 196 w 241"/>
                <a:gd name="T9" fmla="*/ 27 h 297"/>
                <a:gd name="T10" fmla="*/ 176 w 241"/>
                <a:gd name="T11" fmla="*/ 53 h 297"/>
                <a:gd name="T12" fmla="*/ 155 w 241"/>
                <a:gd name="T13" fmla="*/ 80 h 297"/>
                <a:gd name="T14" fmla="*/ 176 w 241"/>
                <a:gd name="T15" fmla="*/ 122 h 297"/>
                <a:gd name="T16" fmla="*/ 137 w 241"/>
                <a:gd name="T17" fmla="*/ 122 h 297"/>
                <a:gd name="T18" fmla="*/ 116 w 241"/>
                <a:gd name="T19" fmla="*/ 107 h 297"/>
                <a:gd name="T20" fmla="*/ 97 w 241"/>
                <a:gd name="T21" fmla="*/ 107 h 297"/>
                <a:gd name="T22" fmla="*/ 97 w 241"/>
                <a:gd name="T23" fmla="*/ 135 h 297"/>
                <a:gd name="T24" fmla="*/ 97 w 241"/>
                <a:gd name="T25" fmla="*/ 160 h 297"/>
                <a:gd name="T26" fmla="*/ 97 w 241"/>
                <a:gd name="T27" fmla="*/ 160 h 297"/>
                <a:gd name="T28" fmla="*/ 97 w 241"/>
                <a:gd name="T29" fmla="*/ 186 h 297"/>
                <a:gd name="T30" fmla="*/ 20 w 241"/>
                <a:gd name="T31" fmla="*/ 227 h 297"/>
                <a:gd name="T32" fmla="*/ 0 w 241"/>
                <a:gd name="T33" fmla="*/ 240 h 297"/>
                <a:gd name="T34" fmla="*/ 0 w 241"/>
                <a:gd name="T35" fmla="*/ 294 h 297"/>
                <a:gd name="T36" fmla="*/ 60 w 241"/>
                <a:gd name="T37" fmla="*/ 320 h 297"/>
                <a:gd name="T38" fmla="*/ 60 w 241"/>
                <a:gd name="T39" fmla="*/ 388 h 297"/>
                <a:gd name="T40" fmla="*/ 116 w 241"/>
                <a:gd name="T41" fmla="*/ 388 h 297"/>
                <a:gd name="T42" fmla="*/ 116 w 241"/>
                <a:gd name="T43" fmla="*/ 414 h 297"/>
                <a:gd name="T44" fmla="*/ 137 w 241"/>
                <a:gd name="T45" fmla="*/ 440 h 297"/>
                <a:gd name="T46" fmla="*/ 155 w 241"/>
                <a:gd name="T47" fmla="*/ 480 h 297"/>
                <a:gd name="T48" fmla="*/ 213 w 241"/>
                <a:gd name="T49" fmla="*/ 480 h 297"/>
                <a:gd name="T50" fmla="*/ 253 w 241"/>
                <a:gd name="T51" fmla="*/ 440 h 297"/>
                <a:gd name="T52" fmla="*/ 272 w 241"/>
                <a:gd name="T53" fmla="*/ 440 h 297"/>
                <a:gd name="T54" fmla="*/ 272 w 241"/>
                <a:gd name="T55" fmla="*/ 466 h 297"/>
                <a:gd name="T56" fmla="*/ 292 w 241"/>
                <a:gd name="T57" fmla="*/ 480 h 297"/>
                <a:gd name="T58" fmla="*/ 332 w 241"/>
                <a:gd name="T59" fmla="*/ 480 h 297"/>
                <a:gd name="T60" fmla="*/ 332 w 241"/>
                <a:gd name="T61" fmla="*/ 466 h 297"/>
                <a:gd name="T62" fmla="*/ 370 w 241"/>
                <a:gd name="T63" fmla="*/ 466 h 297"/>
                <a:gd name="T64" fmla="*/ 370 w 241"/>
                <a:gd name="T65" fmla="*/ 480 h 297"/>
                <a:gd name="T66" fmla="*/ 388 w 241"/>
                <a:gd name="T67" fmla="*/ 493 h 297"/>
                <a:gd name="T68" fmla="*/ 429 w 241"/>
                <a:gd name="T69" fmla="*/ 480 h 297"/>
                <a:gd name="T70" fmla="*/ 448 w 241"/>
                <a:gd name="T71" fmla="*/ 429 h 297"/>
                <a:gd name="T72" fmla="*/ 448 w 241"/>
                <a:gd name="T73" fmla="*/ 374 h 297"/>
                <a:gd name="T74" fmla="*/ 489 w 241"/>
                <a:gd name="T75" fmla="*/ 374 h 297"/>
                <a:gd name="T76" fmla="*/ 489 w 241"/>
                <a:gd name="T77" fmla="*/ 361 h 297"/>
                <a:gd name="T78" fmla="*/ 489 w 241"/>
                <a:gd name="T79" fmla="*/ 335 h 297"/>
                <a:gd name="T80" fmla="*/ 526 w 241"/>
                <a:gd name="T81" fmla="*/ 361 h 297"/>
                <a:gd name="T82" fmla="*/ 565 w 241"/>
                <a:gd name="T83" fmla="*/ 320 h 297"/>
                <a:gd name="T84" fmla="*/ 526 w 241"/>
                <a:gd name="T85" fmla="*/ 294 h 297"/>
                <a:gd name="T86" fmla="*/ 526 w 241"/>
                <a:gd name="T87" fmla="*/ 280 h 297"/>
                <a:gd name="T88" fmla="*/ 565 w 241"/>
                <a:gd name="T89" fmla="*/ 266 h 297"/>
                <a:gd name="T90" fmla="*/ 545 w 241"/>
                <a:gd name="T91" fmla="*/ 227 h 297"/>
                <a:gd name="T92" fmla="*/ 526 w 241"/>
                <a:gd name="T93" fmla="*/ 214 h 297"/>
                <a:gd name="T94" fmla="*/ 586 w 241"/>
                <a:gd name="T95" fmla="*/ 227 h 297"/>
                <a:gd name="T96" fmla="*/ 586 w 241"/>
                <a:gd name="T97" fmla="*/ 173 h 297"/>
                <a:gd name="T98" fmla="*/ 526 w 241"/>
                <a:gd name="T99" fmla="*/ 201 h 297"/>
                <a:gd name="T100" fmla="*/ 586 w 241"/>
                <a:gd name="T101" fmla="*/ 135 h 297"/>
                <a:gd name="T102" fmla="*/ 489 w 241"/>
                <a:gd name="T103" fmla="*/ 93 h 297"/>
                <a:gd name="T104" fmla="*/ 429 w 241"/>
                <a:gd name="T105" fmla="*/ 93 h 297"/>
                <a:gd name="T106" fmla="*/ 388 w 241"/>
                <a:gd name="T107" fmla="*/ 122 h 297"/>
                <a:gd name="T108" fmla="*/ 370 w 241"/>
                <a:gd name="T109" fmla="*/ 80 h 297"/>
                <a:gd name="T110" fmla="*/ 388 w 241"/>
                <a:gd name="T111" fmla="*/ 66 h 297"/>
                <a:gd name="T112" fmla="*/ 448 w 241"/>
                <a:gd name="T113" fmla="*/ 27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5"/>
            <p:cNvSpPr/>
            <p:nvPr/>
          </p:nvSpPr>
          <p:spPr bwMode="gray">
            <a:xfrm>
              <a:off x="5247202" y="4426279"/>
              <a:ext cx="459590" cy="629999"/>
            </a:xfrm>
            <a:custGeom>
              <a:avLst/>
              <a:gdLst>
                <a:gd name="T0" fmla="*/ 681 w 273"/>
                <a:gd name="T1" fmla="*/ 93 h 369"/>
                <a:gd name="T2" fmla="*/ 681 w 273"/>
                <a:gd name="T3" fmla="*/ 80 h 369"/>
                <a:gd name="T4" fmla="*/ 643 w 273"/>
                <a:gd name="T5" fmla="*/ 80 h 369"/>
                <a:gd name="T6" fmla="*/ 643 w 273"/>
                <a:gd name="T7" fmla="*/ 93 h 369"/>
                <a:gd name="T8" fmla="*/ 601 w 273"/>
                <a:gd name="T9" fmla="*/ 93 h 369"/>
                <a:gd name="T10" fmla="*/ 580 w 273"/>
                <a:gd name="T11" fmla="*/ 93 h 369"/>
                <a:gd name="T12" fmla="*/ 580 w 273"/>
                <a:gd name="T13" fmla="*/ 53 h 369"/>
                <a:gd name="T14" fmla="*/ 560 w 273"/>
                <a:gd name="T15" fmla="*/ 53 h 369"/>
                <a:gd name="T16" fmla="*/ 520 w 273"/>
                <a:gd name="T17" fmla="*/ 93 h 369"/>
                <a:gd name="T18" fmla="*/ 461 w 273"/>
                <a:gd name="T19" fmla="*/ 93 h 369"/>
                <a:gd name="T20" fmla="*/ 440 w 273"/>
                <a:gd name="T21" fmla="*/ 53 h 369"/>
                <a:gd name="T22" fmla="*/ 422 w 273"/>
                <a:gd name="T23" fmla="*/ 27 h 369"/>
                <a:gd name="T24" fmla="*/ 401 w 273"/>
                <a:gd name="T25" fmla="*/ 0 h 369"/>
                <a:gd name="T26" fmla="*/ 360 w 273"/>
                <a:gd name="T27" fmla="*/ 0 h 369"/>
                <a:gd name="T28" fmla="*/ 360 w 273"/>
                <a:gd name="T29" fmla="*/ 13 h 369"/>
                <a:gd name="T30" fmla="*/ 281 w 273"/>
                <a:gd name="T31" fmla="*/ 27 h 369"/>
                <a:gd name="T32" fmla="*/ 281 w 273"/>
                <a:gd name="T33" fmla="*/ 53 h 369"/>
                <a:gd name="T34" fmla="*/ 199 w 273"/>
                <a:gd name="T35" fmla="*/ 53 h 369"/>
                <a:gd name="T36" fmla="*/ 162 w 273"/>
                <a:gd name="T37" fmla="*/ 80 h 369"/>
                <a:gd name="T38" fmla="*/ 162 w 273"/>
                <a:gd name="T39" fmla="*/ 122 h 369"/>
                <a:gd name="T40" fmla="*/ 181 w 273"/>
                <a:gd name="T41" fmla="*/ 149 h 369"/>
                <a:gd name="T42" fmla="*/ 121 w 273"/>
                <a:gd name="T43" fmla="*/ 186 h 369"/>
                <a:gd name="T44" fmla="*/ 101 w 273"/>
                <a:gd name="T45" fmla="*/ 186 h 369"/>
                <a:gd name="T46" fmla="*/ 79 w 273"/>
                <a:gd name="T47" fmla="*/ 241 h 369"/>
                <a:gd name="T48" fmla="*/ 79 w 273"/>
                <a:gd name="T49" fmla="*/ 267 h 369"/>
                <a:gd name="T50" fmla="*/ 79 w 273"/>
                <a:gd name="T51" fmla="*/ 294 h 369"/>
                <a:gd name="T52" fmla="*/ 41 w 273"/>
                <a:gd name="T53" fmla="*/ 336 h 369"/>
                <a:gd name="T54" fmla="*/ 20 w 273"/>
                <a:gd name="T55" fmla="*/ 361 h 369"/>
                <a:gd name="T56" fmla="*/ 0 w 273"/>
                <a:gd name="T57" fmla="*/ 429 h 369"/>
                <a:gd name="T58" fmla="*/ 20 w 273"/>
                <a:gd name="T59" fmla="*/ 454 h 369"/>
                <a:gd name="T60" fmla="*/ 138 w 273"/>
                <a:gd name="T61" fmla="*/ 454 h 369"/>
                <a:gd name="T62" fmla="*/ 199 w 273"/>
                <a:gd name="T63" fmla="*/ 549 h 369"/>
                <a:gd name="T64" fmla="*/ 221 w 273"/>
                <a:gd name="T65" fmla="*/ 615 h 369"/>
                <a:gd name="T66" fmla="*/ 281 w 273"/>
                <a:gd name="T67" fmla="*/ 549 h 369"/>
                <a:gd name="T68" fmla="*/ 300 w 273"/>
                <a:gd name="T69" fmla="*/ 562 h 369"/>
                <a:gd name="T70" fmla="*/ 381 w 273"/>
                <a:gd name="T71" fmla="*/ 510 h 369"/>
                <a:gd name="T72" fmla="*/ 381 w 273"/>
                <a:gd name="T73" fmla="*/ 468 h 369"/>
                <a:gd name="T74" fmla="*/ 461 w 273"/>
                <a:gd name="T75" fmla="*/ 454 h 369"/>
                <a:gd name="T76" fmla="*/ 500 w 273"/>
                <a:gd name="T77" fmla="*/ 388 h 369"/>
                <a:gd name="T78" fmla="*/ 542 w 273"/>
                <a:gd name="T79" fmla="*/ 375 h 369"/>
                <a:gd name="T80" fmla="*/ 542 w 273"/>
                <a:gd name="T81" fmla="*/ 336 h 369"/>
                <a:gd name="T82" fmla="*/ 601 w 273"/>
                <a:gd name="T83" fmla="*/ 336 h 369"/>
                <a:gd name="T84" fmla="*/ 621 w 273"/>
                <a:gd name="T85" fmla="*/ 267 h 369"/>
                <a:gd name="T86" fmla="*/ 601 w 273"/>
                <a:gd name="T87" fmla="*/ 214 h 369"/>
                <a:gd name="T88" fmla="*/ 621 w 273"/>
                <a:gd name="T89" fmla="*/ 201 h 369"/>
                <a:gd name="T90" fmla="*/ 580 w 273"/>
                <a:gd name="T91" fmla="*/ 173 h 369"/>
                <a:gd name="T92" fmla="*/ 621 w 273"/>
                <a:gd name="T93" fmla="*/ 160 h 369"/>
                <a:gd name="T94" fmla="*/ 643 w 273"/>
                <a:gd name="T95" fmla="*/ 173 h 369"/>
                <a:gd name="T96" fmla="*/ 681 w 273"/>
                <a:gd name="T97" fmla="*/ 135 h 369"/>
                <a:gd name="T98" fmla="*/ 681 w 273"/>
                <a:gd name="T99" fmla="*/ 93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6"/>
            <p:cNvSpPr/>
            <p:nvPr/>
          </p:nvSpPr>
          <p:spPr bwMode="gray">
            <a:xfrm>
              <a:off x="4546608" y="4822146"/>
              <a:ext cx="850522" cy="656184"/>
            </a:xfrm>
            <a:custGeom>
              <a:avLst/>
              <a:gdLst>
                <a:gd name="T0" fmla="*/ 1244 w 505"/>
                <a:gd name="T1" fmla="*/ 158 h 385"/>
                <a:gd name="T2" fmla="*/ 1065 w 505"/>
                <a:gd name="T3" fmla="*/ 66 h 385"/>
                <a:gd name="T4" fmla="*/ 1023 w 505"/>
                <a:gd name="T5" fmla="*/ 93 h 385"/>
                <a:gd name="T6" fmla="*/ 944 w 505"/>
                <a:gd name="T7" fmla="*/ 66 h 385"/>
                <a:gd name="T8" fmla="*/ 782 w 505"/>
                <a:gd name="T9" fmla="*/ 93 h 385"/>
                <a:gd name="T10" fmla="*/ 782 w 505"/>
                <a:gd name="T11" fmla="*/ 0 h 385"/>
                <a:gd name="T12" fmla="*/ 703 w 505"/>
                <a:gd name="T13" fmla="*/ 0 h 385"/>
                <a:gd name="T14" fmla="*/ 543 w 505"/>
                <a:gd name="T15" fmla="*/ 13 h 385"/>
                <a:gd name="T16" fmla="*/ 522 w 505"/>
                <a:gd name="T17" fmla="*/ 66 h 385"/>
                <a:gd name="T18" fmla="*/ 422 w 505"/>
                <a:gd name="T19" fmla="*/ 41 h 385"/>
                <a:gd name="T20" fmla="*/ 361 w 505"/>
                <a:gd name="T21" fmla="*/ 80 h 385"/>
                <a:gd name="T22" fmla="*/ 381 w 505"/>
                <a:gd name="T23" fmla="*/ 145 h 385"/>
                <a:gd name="T24" fmla="*/ 361 w 505"/>
                <a:gd name="T25" fmla="*/ 186 h 385"/>
                <a:gd name="T26" fmla="*/ 281 w 505"/>
                <a:gd name="T27" fmla="*/ 279 h 385"/>
                <a:gd name="T28" fmla="*/ 181 w 505"/>
                <a:gd name="T29" fmla="*/ 371 h 385"/>
                <a:gd name="T30" fmla="*/ 79 w 505"/>
                <a:gd name="T31" fmla="*/ 450 h 385"/>
                <a:gd name="T32" fmla="*/ 0 w 505"/>
                <a:gd name="T33" fmla="*/ 492 h 385"/>
                <a:gd name="T34" fmla="*/ 20 w 505"/>
                <a:gd name="T35" fmla="*/ 518 h 385"/>
                <a:gd name="T36" fmla="*/ 41 w 505"/>
                <a:gd name="T37" fmla="*/ 596 h 385"/>
                <a:gd name="T38" fmla="*/ 141 w 505"/>
                <a:gd name="T39" fmla="*/ 636 h 385"/>
                <a:gd name="T40" fmla="*/ 101 w 505"/>
                <a:gd name="T41" fmla="*/ 572 h 385"/>
                <a:gd name="T42" fmla="*/ 200 w 505"/>
                <a:gd name="T43" fmla="*/ 505 h 385"/>
                <a:gd name="T44" fmla="*/ 381 w 505"/>
                <a:gd name="T45" fmla="*/ 465 h 385"/>
                <a:gd name="T46" fmla="*/ 482 w 505"/>
                <a:gd name="T47" fmla="*/ 492 h 385"/>
                <a:gd name="T48" fmla="*/ 601 w 505"/>
                <a:gd name="T49" fmla="*/ 411 h 385"/>
                <a:gd name="T50" fmla="*/ 662 w 505"/>
                <a:gd name="T51" fmla="*/ 398 h 385"/>
                <a:gd name="T52" fmla="*/ 662 w 505"/>
                <a:gd name="T53" fmla="*/ 357 h 385"/>
                <a:gd name="T54" fmla="*/ 703 w 505"/>
                <a:gd name="T55" fmla="*/ 344 h 385"/>
                <a:gd name="T56" fmla="*/ 844 w 505"/>
                <a:gd name="T57" fmla="*/ 384 h 385"/>
                <a:gd name="T58" fmla="*/ 844 w 505"/>
                <a:gd name="T59" fmla="*/ 332 h 385"/>
                <a:gd name="T60" fmla="*/ 944 w 505"/>
                <a:gd name="T61" fmla="*/ 319 h 385"/>
                <a:gd name="T62" fmla="*/ 982 w 505"/>
                <a:gd name="T63" fmla="*/ 332 h 385"/>
                <a:gd name="T64" fmla="*/ 1004 w 505"/>
                <a:gd name="T65" fmla="*/ 306 h 385"/>
                <a:gd name="T66" fmla="*/ 1124 w 505"/>
                <a:gd name="T67" fmla="*/ 292 h 385"/>
                <a:gd name="T68" fmla="*/ 1204 w 505"/>
                <a:gd name="T69" fmla="*/ 22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7"/>
            <p:cNvSpPr/>
            <p:nvPr/>
          </p:nvSpPr>
          <p:spPr bwMode="gray">
            <a:xfrm>
              <a:off x="3980527" y="4698919"/>
              <a:ext cx="837911" cy="656184"/>
            </a:xfrm>
            <a:custGeom>
              <a:avLst/>
              <a:gdLst>
                <a:gd name="T0" fmla="*/ 868 w 497"/>
                <a:gd name="T1" fmla="*/ 572 h 385"/>
                <a:gd name="T2" fmla="*/ 1052 w 497"/>
                <a:gd name="T3" fmla="*/ 492 h 385"/>
                <a:gd name="T4" fmla="*/ 1131 w 497"/>
                <a:gd name="T5" fmla="*/ 398 h 385"/>
                <a:gd name="T6" fmla="*/ 1210 w 497"/>
                <a:gd name="T7" fmla="*/ 306 h 385"/>
                <a:gd name="T8" fmla="*/ 1251 w 497"/>
                <a:gd name="T9" fmla="*/ 266 h 385"/>
                <a:gd name="T10" fmla="*/ 1210 w 497"/>
                <a:gd name="T11" fmla="*/ 214 h 385"/>
                <a:gd name="T12" fmla="*/ 1151 w 497"/>
                <a:gd name="T13" fmla="*/ 158 h 385"/>
                <a:gd name="T14" fmla="*/ 1109 w 497"/>
                <a:gd name="T15" fmla="*/ 186 h 385"/>
                <a:gd name="T16" fmla="*/ 1070 w 497"/>
                <a:gd name="T17" fmla="*/ 173 h 385"/>
                <a:gd name="T18" fmla="*/ 1109 w 497"/>
                <a:gd name="T19" fmla="*/ 93 h 385"/>
                <a:gd name="T20" fmla="*/ 1109 w 497"/>
                <a:gd name="T21" fmla="*/ 27 h 385"/>
                <a:gd name="T22" fmla="*/ 1029 w 497"/>
                <a:gd name="T23" fmla="*/ 13 h 385"/>
                <a:gd name="T24" fmla="*/ 948 w 497"/>
                <a:gd name="T25" fmla="*/ 41 h 385"/>
                <a:gd name="T26" fmla="*/ 907 w 497"/>
                <a:gd name="T27" fmla="*/ 41 h 385"/>
                <a:gd name="T28" fmla="*/ 806 w 497"/>
                <a:gd name="T29" fmla="*/ 53 h 385"/>
                <a:gd name="T30" fmla="*/ 728 w 497"/>
                <a:gd name="T31" fmla="*/ 106 h 385"/>
                <a:gd name="T32" fmla="*/ 668 w 497"/>
                <a:gd name="T33" fmla="*/ 120 h 385"/>
                <a:gd name="T34" fmla="*/ 566 w 497"/>
                <a:gd name="T35" fmla="*/ 158 h 385"/>
                <a:gd name="T36" fmla="*/ 463 w 497"/>
                <a:gd name="T37" fmla="*/ 145 h 385"/>
                <a:gd name="T38" fmla="*/ 404 w 497"/>
                <a:gd name="T39" fmla="*/ 120 h 385"/>
                <a:gd name="T40" fmla="*/ 362 w 497"/>
                <a:gd name="T41" fmla="*/ 145 h 385"/>
                <a:gd name="T42" fmla="*/ 243 w 497"/>
                <a:gd name="T43" fmla="*/ 214 h 385"/>
                <a:gd name="T44" fmla="*/ 83 w 497"/>
                <a:gd name="T45" fmla="*/ 186 h 385"/>
                <a:gd name="T46" fmla="*/ 0 w 497"/>
                <a:gd name="T47" fmla="*/ 214 h 385"/>
                <a:gd name="T48" fmla="*/ 83 w 497"/>
                <a:gd name="T49" fmla="*/ 239 h 385"/>
                <a:gd name="T50" fmla="*/ 223 w 497"/>
                <a:gd name="T51" fmla="*/ 279 h 385"/>
                <a:gd name="T52" fmla="*/ 261 w 497"/>
                <a:gd name="T53" fmla="*/ 344 h 385"/>
                <a:gd name="T54" fmla="*/ 141 w 497"/>
                <a:gd name="T55" fmla="*/ 371 h 385"/>
                <a:gd name="T56" fmla="*/ 223 w 497"/>
                <a:gd name="T57" fmla="*/ 411 h 385"/>
                <a:gd name="T58" fmla="*/ 343 w 497"/>
                <a:gd name="T59" fmla="*/ 465 h 385"/>
                <a:gd name="T60" fmla="*/ 343 w 497"/>
                <a:gd name="T61" fmla="*/ 505 h 385"/>
                <a:gd name="T62" fmla="*/ 525 w 497"/>
                <a:gd name="T63" fmla="*/ 596 h 385"/>
                <a:gd name="T64" fmla="*/ 626 w 497"/>
                <a:gd name="T65" fmla="*/ 596 h 385"/>
                <a:gd name="T66" fmla="*/ 646 w 497"/>
                <a:gd name="T67" fmla="*/ 572 h 385"/>
                <a:gd name="T68" fmla="*/ 746 w 497"/>
                <a:gd name="T69" fmla="*/ 623 h 385"/>
                <a:gd name="T70" fmla="*/ 847 w 497"/>
                <a:gd name="T71" fmla="*/ 610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8"/>
            <p:cNvSpPr/>
            <p:nvPr/>
          </p:nvSpPr>
          <p:spPr bwMode="invGray">
            <a:xfrm>
              <a:off x="3900659" y="4330778"/>
              <a:ext cx="622128" cy="603813"/>
            </a:xfrm>
            <a:custGeom>
              <a:avLst/>
              <a:gdLst>
                <a:gd name="T0" fmla="*/ 122 w 369"/>
                <a:gd name="T1" fmla="*/ 540 h 353"/>
                <a:gd name="T2" fmla="*/ 83 w 369"/>
                <a:gd name="T3" fmla="*/ 445 h 353"/>
                <a:gd name="T4" fmla="*/ 141 w 369"/>
                <a:gd name="T5" fmla="*/ 324 h 353"/>
                <a:gd name="T6" fmla="*/ 20 w 369"/>
                <a:gd name="T7" fmla="*/ 271 h 353"/>
                <a:gd name="T8" fmla="*/ 41 w 369"/>
                <a:gd name="T9" fmla="*/ 231 h 353"/>
                <a:gd name="T10" fmla="*/ 122 w 369"/>
                <a:gd name="T11" fmla="*/ 231 h 353"/>
                <a:gd name="T12" fmla="*/ 261 w 369"/>
                <a:gd name="T13" fmla="*/ 202 h 353"/>
                <a:gd name="T14" fmla="*/ 422 w 369"/>
                <a:gd name="T15" fmla="*/ 189 h 353"/>
                <a:gd name="T16" fmla="*/ 343 w 369"/>
                <a:gd name="T17" fmla="*/ 135 h 353"/>
                <a:gd name="T18" fmla="*/ 362 w 369"/>
                <a:gd name="T19" fmla="*/ 67 h 353"/>
                <a:gd name="T20" fmla="*/ 463 w 369"/>
                <a:gd name="T21" fmla="*/ 67 h 353"/>
                <a:gd name="T22" fmla="*/ 525 w 369"/>
                <a:gd name="T23" fmla="*/ 81 h 353"/>
                <a:gd name="T24" fmla="*/ 585 w 369"/>
                <a:gd name="T25" fmla="*/ 67 h 353"/>
                <a:gd name="T26" fmla="*/ 626 w 369"/>
                <a:gd name="T27" fmla="*/ 0 h 353"/>
                <a:gd name="T28" fmla="*/ 728 w 369"/>
                <a:gd name="T29" fmla="*/ 27 h 353"/>
                <a:gd name="T30" fmla="*/ 806 w 369"/>
                <a:gd name="T31" fmla="*/ 122 h 353"/>
                <a:gd name="T32" fmla="*/ 868 w 369"/>
                <a:gd name="T33" fmla="*/ 149 h 353"/>
                <a:gd name="T34" fmla="*/ 907 w 369"/>
                <a:gd name="T35" fmla="*/ 109 h 353"/>
                <a:gd name="T36" fmla="*/ 907 w 369"/>
                <a:gd name="T37" fmla="*/ 163 h 353"/>
                <a:gd name="T38" fmla="*/ 907 w 369"/>
                <a:gd name="T39" fmla="*/ 215 h 353"/>
                <a:gd name="T40" fmla="*/ 847 w 369"/>
                <a:gd name="T41" fmla="*/ 285 h 353"/>
                <a:gd name="T42" fmla="*/ 928 w 369"/>
                <a:gd name="T43" fmla="*/ 311 h 353"/>
                <a:gd name="T44" fmla="*/ 907 w 369"/>
                <a:gd name="T45" fmla="*/ 351 h 353"/>
                <a:gd name="T46" fmla="*/ 928 w 369"/>
                <a:gd name="T47" fmla="*/ 393 h 353"/>
                <a:gd name="T48" fmla="*/ 868 w 369"/>
                <a:gd name="T49" fmla="*/ 432 h 353"/>
                <a:gd name="T50" fmla="*/ 868 w 369"/>
                <a:gd name="T51" fmla="*/ 472 h 353"/>
                <a:gd name="T52" fmla="*/ 786 w 369"/>
                <a:gd name="T53" fmla="*/ 486 h 353"/>
                <a:gd name="T54" fmla="*/ 685 w 369"/>
                <a:gd name="T55" fmla="*/ 525 h 353"/>
                <a:gd name="T56" fmla="*/ 585 w 369"/>
                <a:gd name="T57" fmla="*/ 513 h 353"/>
                <a:gd name="T58" fmla="*/ 525 w 369"/>
                <a:gd name="T59" fmla="*/ 486 h 353"/>
                <a:gd name="T60" fmla="*/ 485 w 369"/>
                <a:gd name="T61" fmla="*/ 513 h 353"/>
                <a:gd name="T62" fmla="*/ 362 w 369"/>
                <a:gd name="T63" fmla="*/ 594 h 353"/>
                <a:gd name="T64" fmla="*/ 202 w 369"/>
                <a:gd name="T65" fmla="*/ 554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9"/>
            <p:cNvSpPr/>
            <p:nvPr/>
          </p:nvSpPr>
          <p:spPr bwMode="invGray">
            <a:xfrm>
              <a:off x="3198663" y="4289189"/>
              <a:ext cx="958414" cy="1052052"/>
            </a:xfrm>
            <a:custGeom>
              <a:avLst/>
              <a:gdLst>
                <a:gd name="T0" fmla="*/ 1325 w 569"/>
                <a:gd name="T1" fmla="*/ 745 h 617"/>
                <a:gd name="T2" fmla="*/ 1406 w 569"/>
                <a:gd name="T3" fmla="*/ 690 h 617"/>
                <a:gd name="T4" fmla="*/ 1325 w 569"/>
                <a:gd name="T5" fmla="*/ 677 h 617"/>
                <a:gd name="T6" fmla="*/ 1244 w 569"/>
                <a:gd name="T7" fmla="*/ 638 h 617"/>
                <a:gd name="T8" fmla="*/ 1166 w 569"/>
                <a:gd name="T9" fmla="*/ 599 h 617"/>
                <a:gd name="T10" fmla="*/ 1206 w 569"/>
                <a:gd name="T11" fmla="*/ 531 h 617"/>
                <a:gd name="T12" fmla="*/ 1185 w 569"/>
                <a:gd name="T13" fmla="*/ 413 h 617"/>
                <a:gd name="T14" fmla="*/ 1065 w 569"/>
                <a:gd name="T15" fmla="*/ 373 h 617"/>
                <a:gd name="T16" fmla="*/ 1043 w 569"/>
                <a:gd name="T17" fmla="*/ 293 h 617"/>
                <a:gd name="T18" fmla="*/ 1125 w 569"/>
                <a:gd name="T19" fmla="*/ 279 h 617"/>
                <a:gd name="T20" fmla="*/ 1283 w 569"/>
                <a:gd name="T21" fmla="*/ 266 h 617"/>
                <a:gd name="T22" fmla="*/ 1283 w 569"/>
                <a:gd name="T23" fmla="*/ 186 h 617"/>
                <a:gd name="T24" fmla="*/ 1166 w 569"/>
                <a:gd name="T25" fmla="*/ 186 h 617"/>
                <a:gd name="T26" fmla="*/ 1084 w 569"/>
                <a:gd name="T27" fmla="*/ 106 h 617"/>
                <a:gd name="T28" fmla="*/ 1023 w 569"/>
                <a:gd name="T29" fmla="*/ 159 h 617"/>
                <a:gd name="T30" fmla="*/ 964 w 569"/>
                <a:gd name="T31" fmla="*/ 239 h 617"/>
                <a:gd name="T32" fmla="*/ 922 w 569"/>
                <a:gd name="T33" fmla="*/ 399 h 617"/>
                <a:gd name="T34" fmla="*/ 844 w 569"/>
                <a:gd name="T35" fmla="*/ 373 h 617"/>
                <a:gd name="T36" fmla="*/ 722 w 569"/>
                <a:gd name="T37" fmla="*/ 399 h 617"/>
                <a:gd name="T38" fmla="*/ 682 w 569"/>
                <a:gd name="T39" fmla="*/ 373 h 617"/>
                <a:gd name="T40" fmla="*/ 582 w 569"/>
                <a:gd name="T41" fmla="*/ 173 h 617"/>
                <a:gd name="T42" fmla="*/ 543 w 569"/>
                <a:gd name="T43" fmla="*/ 186 h 617"/>
                <a:gd name="T44" fmla="*/ 523 w 569"/>
                <a:gd name="T45" fmla="*/ 122 h 617"/>
                <a:gd name="T46" fmla="*/ 402 w 569"/>
                <a:gd name="T47" fmla="*/ 66 h 617"/>
                <a:gd name="T48" fmla="*/ 341 w 569"/>
                <a:gd name="T49" fmla="*/ 135 h 617"/>
                <a:gd name="T50" fmla="*/ 341 w 569"/>
                <a:gd name="T51" fmla="*/ 0 h 617"/>
                <a:gd name="T52" fmla="*/ 281 w 569"/>
                <a:gd name="T53" fmla="*/ 0 h 617"/>
                <a:gd name="T54" fmla="*/ 240 w 569"/>
                <a:gd name="T55" fmla="*/ 53 h 617"/>
                <a:gd name="T56" fmla="*/ 221 w 569"/>
                <a:gd name="T57" fmla="*/ 106 h 617"/>
                <a:gd name="T58" fmla="*/ 200 w 569"/>
                <a:gd name="T59" fmla="*/ 159 h 617"/>
                <a:gd name="T60" fmla="*/ 260 w 569"/>
                <a:gd name="T61" fmla="*/ 186 h 617"/>
                <a:gd name="T62" fmla="*/ 221 w 569"/>
                <a:gd name="T63" fmla="*/ 399 h 617"/>
                <a:gd name="T64" fmla="*/ 60 w 569"/>
                <a:gd name="T65" fmla="*/ 466 h 617"/>
                <a:gd name="T66" fmla="*/ 20 w 569"/>
                <a:gd name="T67" fmla="*/ 518 h 617"/>
                <a:gd name="T68" fmla="*/ 0 w 569"/>
                <a:gd name="T69" fmla="*/ 623 h 617"/>
                <a:gd name="T70" fmla="*/ 121 w 569"/>
                <a:gd name="T71" fmla="*/ 611 h 617"/>
                <a:gd name="T72" fmla="*/ 200 w 569"/>
                <a:gd name="T73" fmla="*/ 651 h 617"/>
                <a:gd name="T74" fmla="*/ 221 w 569"/>
                <a:gd name="T75" fmla="*/ 677 h 617"/>
                <a:gd name="T76" fmla="*/ 240 w 569"/>
                <a:gd name="T77" fmla="*/ 745 h 617"/>
                <a:gd name="T78" fmla="*/ 301 w 569"/>
                <a:gd name="T79" fmla="*/ 772 h 617"/>
                <a:gd name="T80" fmla="*/ 281 w 569"/>
                <a:gd name="T81" fmla="*/ 838 h 617"/>
                <a:gd name="T82" fmla="*/ 260 w 569"/>
                <a:gd name="T83" fmla="*/ 876 h 617"/>
                <a:gd name="T84" fmla="*/ 362 w 569"/>
                <a:gd name="T85" fmla="*/ 930 h 617"/>
                <a:gd name="T86" fmla="*/ 501 w 569"/>
                <a:gd name="T87" fmla="*/ 959 h 617"/>
                <a:gd name="T88" fmla="*/ 560 w 569"/>
                <a:gd name="T89" fmla="*/ 943 h 617"/>
                <a:gd name="T90" fmla="*/ 582 w 569"/>
                <a:gd name="T91" fmla="*/ 997 h 617"/>
                <a:gd name="T92" fmla="*/ 662 w 569"/>
                <a:gd name="T93" fmla="*/ 984 h 617"/>
                <a:gd name="T94" fmla="*/ 682 w 569"/>
                <a:gd name="T95" fmla="*/ 851 h 617"/>
                <a:gd name="T96" fmla="*/ 823 w 569"/>
                <a:gd name="T97" fmla="*/ 838 h 617"/>
                <a:gd name="T98" fmla="*/ 882 w 569"/>
                <a:gd name="T99" fmla="*/ 851 h 617"/>
                <a:gd name="T100" fmla="*/ 964 w 569"/>
                <a:gd name="T101" fmla="*/ 851 h 617"/>
                <a:gd name="T102" fmla="*/ 1043 w 569"/>
                <a:gd name="T103" fmla="*/ 866 h 617"/>
                <a:gd name="T104" fmla="*/ 1106 w 569"/>
                <a:gd name="T105" fmla="*/ 838 h 617"/>
                <a:gd name="T106" fmla="*/ 1227 w 569"/>
                <a:gd name="T107" fmla="*/ 784 h 617"/>
                <a:gd name="T108" fmla="*/ 1305 w 569"/>
                <a:gd name="T109" fmla="*/ 772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20"/>
            <p:cNvSpPr/>
            <p:nvPr/>
          </p:nvSpPr>
          <p:spPr bwMode="invGray">
            <a:xfrm>
              <a:off x="1409344" y="3072321"/>
              <a:ext cx="2037330" cy="1340095"/>
            </a:xfrm>
            <a:custGeom>
              <a:avLst/>
              <a:gdLst>
                <a:gd name="T0" fmla="*/ 2979 w 1209"/>
                <a:gd name="T1" fmla="*/ 1217 h 785"/>
                <a:gd name="T2" fmla="*/ 2919 w 1209"/>
                <a:gd name="T3" fmla="*/ 1217 h 785"/>
                <a:gd name="T4" fmla="*/ 2919 w 1209"/>
                <a:gd name="T5" fmla="*/ 1311 h 785"/>
                <a:gd name="T6" fmla="*/ 2797 w 1209"/>
                <a:gd name="T7" fmla="*/ 1270 h 785"/>
                <a:gd name="T8" fmla="*/ 2736 w 1209"/>
                <a:gd name="T9" fmla="*/ 1257 h 785"/>
                <a:gd name="T10" fmla="*/ 2577 w 1209"/>
                <a:gd name="T11" fmla="*/ 1204 h 785"/>
                <a:gd name="T12" fmla="*/ 2618 w 1209"/>
                <a:gd name="T13" fmla="*/ 1161 h 785"/>
                <a:gd name="T14" fmla="*/ 2595 w 1209"/>
                <a:gd name="T15" fmla="*/ 1138 h 785"/>
                <a:gd name="T16" fmla="*/ 2517 w 1209"/>
                <a:gd name="T17" fmla="*/ 1110 h 785"/>
                <a:gd name="T18" fmla="*/ 2456 w 1209"/>
                <a:gd name="T19" fmla="*/ 1138 h 785"/>
                <a:gd name="T20" fmla="*/ 2334 w 1209"/>
                <a:gd name="T21" fmla="*/ 1084 h 785"/>
                <a:gd name="T22" fmla="*/ 2094 w 1209"/>
                <a:gd name="T23" fmla="*/ 1161 h 785"/>
                <a:gd name="T24" fmla="*/ 2034 w 1209"/>
                <a:gd name="T25" fmla="*/ 1204 h 785"/>
                <a:gd name="T26" fmla="*/ 1834 w 1209"/>
                <a:gd name="T27" fmla="*/ 1230 h 785"/>
                <a:gd name="T28" fmla="*/ 1650 w 1209"/>
                <a:gd name="T29" fmla="*/ 1190 h 785"/>
                <a:gd name="T30" fmla="*/ 1590 w 1209"/>
                <a:gd name="T31" fmla="*/ 1138 h 785"/>
                <a:gd name="T32" fmla="*/ 1468 w 1209"/>
                <a:gd name="T33" fmla="*/ 1177 h 785"/>
                <a:gd name="T34" fmla="*/ 1349 w 1209"/>
                <a:gd name="T35" fmla="*/ 1217 h 785"/>
                <a:gd name="T36" fmla="*/ 1147 w 1209"/>
                <a:gd name="T37" fmla="*/ 1124 h 785"/>
                <a:gd name="T38" fmla="*/ 1027 w 1209"/>
                <a:gd name="T39" fmla="*/ 1069 h 785"/>
                <a:gd name="T40" fmla="*/ 907 w 1209"/>
                <a:gd name="T41" fmla="*/ 1044 h 785"/>
                <a:gd name="T42" fmla="*/ 806 w 1209"/>
                <a:gd name="T43" fmla="*/ 990 h 785"/>
                <a:gd name="T44" fmla="*/ 684 w 1209"/>
                <a:gd name="T45" fmla="*/ 869 h 785"/>
                <a:gd name="T46" fmla="*/ 623 w 1209"/>
                <a:gd name="T47" fmla="*/ 854 h 785"/>
                <a:gd name="T48" fmla="*/ 523 w 1209"/>
                <a:gd name="T49" fmla="*/ 762 h 785"/>
                <a:gd name="T50" fmla="*/ 402 w 1209"/>
                <a:gd name="T51" fmla="*/ 643 h 785"/>
                <a:gd name="T52" fmla="*/ 301 w 1209"/>
                <a:gd name="T53" fmla="*/ 682 h 785"/>
                <a:gd name="T54" fmla="*/ 162 w 1209"/>
                <a:gd name="T55" fmla="*/ 549 h 785"/>
                <a:gd name="T56" fmla="*/ 79 w 1209"/>
                <a:gd name="T57" fmla="*/ 454 h 785"/>
                <a:gd name="T58" fmla="*/ 0 w 1209"/>
                <a:gd name="T59" fmla="*/ 429 h 785"/>
                <a:gd name="T60" fmla="*/ 41 w 1209"/>
                <a:gd name="T61" fmla="*/ 294 h 785"/>
                <a:gd name="T62" fmla="*/ 121 w 1209"/>
                <a:gd name="T63" fmla="*/ 321 h 785"/>
                <a:gd name="T64" fmla="*/ 200 w 1209"/>
                <a:gd name="T65" fmla="*/ 307 h 785"/>
                <a:gd name="T66" fmla="*/ 200 w 1209"/>
                <a:gd name="T67" fmla="*/ 214 h 785"/>
                <a:gd name="T68" fmla="*/ 141 w 1209"/>
                <a:gd name="T69" fmla="*/ 160 h 785"/>
                <a:gd name="T70" fmla="*/ 200 w 1209"/>
                <a:gd name="T71" fmla="*/ 80 h 785"/>
                <a:gd name="T72" fmla="*/ 384 w 1209"/>
                <a:gd name="T73" fmla="*/ 66 h 785"/>
                <a:gd name="T74" fmla="*/ 523 w 1209"/>
                <a:gd name="T75" fmla="*/ 13 h 785"/>
                <a:gd name="T76" fmla="*/ 723 w 1209"/>
                <a:gd name="T77" fmla="*/ 27 h 785"/>
                <a:gd name="T78" fmla="*/ 866 w 1209"/>
                <a:gd name="T79" fmla="*/ 93 h 785"/>
                <a:gd name="T80" fmla="*/ 1087 w 1209"/>
                <a:gd name="T81" fmla="*/ 93 h 785"/>
                <a:gd name="T82" fmla="*/ 1329 w 1209"/>
                <a:gd name="T83" fmla="*/ 66 h 785"/>
                <a:gd name="T84" fmla="*/ 1672 w 1209"/>
                <a:gd name="T85" fmla="*/ 93 h 785"/>
                <a:gd name="T86" fmla="*/ 1791 w 1209"/>
                <a:gd name="T87" fmla="*/ 122 h 785"/>
                <a:gd name="T88" fmla="*/ 1771 w 1209"/>
                <a:gd name="T89" fmla="*/ 160 h 785"/>
                <a:gd name="T90" fmla="*/ 1834 w 1209"/>
                <a:gd name="T91" fmla="*/ 227 h 785"/>
                <a:gd name="T92" fmla="*/ 1791 w 1209"/>
                <a:gd name="T93" fmla="*/ 307 h 785"/>
                <a:gd name="T94" fmla="*/ 1751 w 1209"/>
                <a:gd name="T95" fmla="*/ 416 h 785"/>
                <a:gd name="T96" fmla="*/ 1851 w 1209"/>
                <a:gd name="T97" fmla="*/ 535 h 785"/>
                <a:gd name="T98" fmla="*/ 2094 w 1209"/>
                <a:gd name="T99" fmla="*/ 615 h 785"/>
                <a:gd name="T100" fmla="*/ 2355 w 1209"/>
                <a:gd name="T101" fmla="*/ 695 h 785"/>
                <a:gd name="T102" fmla="*/ 2497 w 1209"/>
                <a:gd name="T103" fmla="*/ 708 h 785"/>
                <a:gd name="T104" fmla="*/ 2535 w 1209"/>
                <a:gd name="T105" fmla="*/ 804 h 785"/>
                <a:gd name="T106" fmla="*/ 2618 w 1209"/>
                <a:gd name="T107" fmla="*/ 830 h 785"/>
                <a:gd name="T108" fmla="*/ 2655 w 1209"/>
                <a:gd name="T109" fmla="*/ 790 h 785"/>
                <a:gd name="T110" fmla="*/ 2718 w 1209"/>
                <a:gd name="T111" fmla="*/ 804 h 785"/>
                <a:gd name="T112" fmla="*/ 2756 w 1209"/>
                <a:gd name="T113" fmla="*/ 776 h 785"/>
                <a:gd name="T114" fmla="*/ 2857 w 1209"/>
                <a:gd name="T115" fmla="*/ 737 h 785"/>
                <a:gd name="T116" fmla="*/ 2960 w 1209"/>
                <a:gd name="T117" fmla="*/ 762 h 785"/>
                <a:gd name="T118" fmla="*/ 3039 w 1209"/>
                <a:gd name="T119" fmla="*/ 895 h 785"/>
                <a:gd name="T120" fmla="*/ 3039 w 1209"/>
                <a:gd name="T121" fmla="*/ 963 h 785"/>
                <a:gd name="T122" fmla="*/ 3019 w 1209"/>
                <a:gd name="T123" fmla="*/ 1190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21"/>
            <p:cNvSpPr/>
            <p:nvPr/>
          </p:nvSpPr>
          <p:spPr bwMode="gray">
            <a:xfrm>
              <a:off x="3323369" y="3620681"/>
              <a:ext cx="1279286" cy="1079778"/>
            </a:xfrm>
            <a:custGeom>
              <a:avLst/>
              <a:gdLst>
                <a:gd name="T0" fmla="*/ 1730 w 761"/>
                <a:gd name="T1" fmla="*/ 812 h 633"/>
                <a:gd name="T2" fmla="*/ 1670 w 761"/>
                <a:gd name="T3" fmla="*/ 838 h 633"/>
                <a:gd name="T4" fmla="*/ 1630 w 761"/>
                <a:gd name="T5" fmla="*/ 812 h 633"/>
                <a:gd name="T6" fmla="*/ 1512 w 761"/>
                <a:gd name="T7" fmla="*/ 719 h 633"/>
                <a:gd name="T8" fmla="*/ 1453 w 761"/>
                <a:gd name="T9" fmla="*/ 707 h 633"/>
                <a:gd name="T10" fmla="*/ 1371 w 761"/>
                <a:gd name="T11" fmla="*/ 732 h 633"/>
                <a:gd name="T12" fmla="*/ 1332 w 761"/>
                <a:gd name="T13" fmla="*/ 786 h 633"/>
                <a:gd name="T14" fmla="*/ 1273 w 761"/>
                <a:gd name="T15" fmla="*/ 773 h 633"/>
                <a:gd name="T16" fmla="*/ 1173 w 761"/>
                <a:gd name="T17" fmla="*/ 786 h 633"/>
                <a:gd name="T18" fmla="*/ 1254 w 761"/>
                <a:gd name="T19" fmla="*/ 825 h 633"/>
                <a:gd name="T20" fmla="*/ 1133 w 761"/>
                <a:gd name="T21" fmla="*/ 880 h 633"/>
                <a:gd name="T22" fmla="*/ 1035 w 761"/>
                <a:gd name="T23" fmla="*/ 867 h 633"/>
                <a:gd name="T24" fmla="*/ 974 w 761"/>
                <a:gd name="T25" fmla="*/ 759 h 633"/>
                <a:gd name="T26" fmla="*/ 894 w 761"/>
                <a:gd name="T27" fmla="*/ 812 h 633"/>
                <a:gd name="T28" fmla="*/ 834 w 761"/>
                <a:gd name="T29" fmla="*/ 838 h 633"/>
                <a:gd name="T30" fmla="*/ 735 w 761"/>
                <a:gd name="T31" fmla="*/ 894 h 633"/>
                <a:gd name="T32" fmla="*/ 675 w 761"/>
                <a:gd name="T33" fmla="*/ 1052 h 633"/>
                <a:gd name="T34" fmla="*/ 619 w 761"/>
                <a:gd name="T35" fmla="*/ 1052 h 633"/>
                <a:gd name="T36" fmla="*/ 537 w 761"/>
                <a:gd name="T37" fmla="*/ 1039 h 633"/>
                <a:gd name="T38" fmla="*/ 498 w 761"/>
                <a:gd name="T39" fmla="*/ 960 h 633"/>
                <a:gd name="T40" fmla="*/ 360 w 761"/>
                <a:gd name="T41" fmla="*/ 825 h 633"/>
                <a:gd name="T42" fmla="*/ 319 w 761"/>
                <a:gd name="T43" fmla="*/ 800 h 633"/>
                <a:gd name="T44" fmla="*/ 259 w 761"/>
                <a:gd name="T45" fmla="*/ 707 h 633"/>
                <a:gd name="T46" fmla="*/ 199 w 761"/>
                <a:gd name="T47" fmla="*/ 773 h 633"/>
                <a:gd name="T48" fmla="*/ 179 w 761"/>
                <a:gd name="T49" fmla="*/ 414 h 633"/>
                <a:gd name="T50" fmla="*/ 179 w 761"/>
                <a:gd name="T51" fmla="*/ 359 h 633"/>
                <a:gd name="T52" fmla="*/ 101 w 761"/>
                <a:gd name="T53" fmla="*/ 227 h 633"/>
                <a:gd name="T54" fmla="*/ 0 w 761"/>
                <a:gd name="T55" fmla="*/ 173 h 633"/>
                <a:gd name="T56" fmla="*/ 20 w 761"/>
                <a:gd name="T57" fmla="*/ 106 h 633"/>
                <a:gd name="T58" fmla="*/ 41 w 761"/>
                <a:gd name="T59" fmla="*/ 53 h 633"/>
                <a:gd name="T60" fmla="*/ 79 w 761"/>
                <a:gd name="T61" fmla="*/ 0 h 633"/>
                <a:gd name="T62" fmla="*/ 158 w 761"/>
                <a:gd name="T63" fmla="*/ 27 h 633"/>
                <a:gd name="T64" fmla="*/ 218 w 761"/>
                <a:gd name="T65" fmla="*/ 135 h 633"/>
                <a:gd name="T66" fmla="*/ 319 w 761"/>
                <a:gd name="T67" fmla="*/ 200 h 633"/>
                <a:gd name="T68" fmla="*/ 377 w 761"/>
                <a:gd name="T69" fmla="*/ 173 h 633"/>
                <a:gd name="T70" fmla="*/ 438 w 761"/>
                <a:gd name="T71" fmla="*/ 214 h 633"/>
                <a:gd name="T72" fmla="*/ 558 w 761"/>
                <a:gd name="T73" fmla="*/ 159 h 633"/>
                <a:gd name="T74" fmla="*/ 716 w 761"/>
                <a:gd name="T75" fmla="*/ 159 h 633"/>
                <a:gd name="T76" fmla="*/ 735 w 761"/>
                <a:gd name="T77" fmla="*/ 66 h 633"/>
                <a:gd name="T78" fmla="*/ 795 w 761"/>
                <a:gd name="T79" fmla="*/ 53 h 633"/>
                <a:gd name="T80" fmla="*/ 855 w 761"/>
                <a:gd name="T81" fmla="*/ 80 h 633"/>
                <a:gd name="T82" fmla="*/ 995 w 761"/>
                <a:gd name="T83" fmla="*/ 122 h 633"/>
                <a:gd name="T84" fmla="*/ 1035 w 761"/>
                <a:gd name="T85" fmla="*/ 227 h 633"/>
                <a:gd name="T86" fmla="*/ 1173 w 761"/>
                <a:gd name="T87" fmla="*/ 266 h 633"/>
                <a:gd name="T88" fmla="*/ 1273 w 761"/>
                <a:gd name="T89" fmla="*/ 227 h 633"/>
                <a:gd name="T90" fmla="*/ 1371 w 761"/>
                <a:gd name="T91" fmla="*/ 239 h 633"/>
                <a:gd name="T92" fmla="*/ 1554 w 761"/>
                <a:gd name="T93" fmla="*/ 307 h 633"/>
                <a:gd name="T94" fmla="*/ 1752 w 761"/>
                <a:gd name="T95" fmla="*/ 374 h 633"/>
                <a:gd name="T96" fmla="*/ 1890 w 761"/>
                <a:gd name="T97" fmla="*/ 427 h 633"/>
                <a:gd name="T98" fmla="*/ 1850 w 761"/>
                <a:gd name="T99" fmla="*/ 493 h 633"/>
                <a:gd name="T100" fmla="*/ 1651 w 761"/>
                <a:gd name="T101" fmla="*/ 520 h 633"/>
                <a:gd name="T102" fmla="*/ 1609 w 761"/>
                <a:gd name="T103" fmla="*/ 559 h 633"/>
                <a:gd name="T104" fmla="*/ 1630 w 761"/>
                <a:gd name="T105" fmla="*/ 600 h 633"/>
                <a:gd name="T106" fmla="*/ 1630 w 761"/>
                <a:gd name="T107" fmla="*/ 627 h 633"/>
                <a:gd name="T108" fmla="*/ 1752 w 761"/>
                <a:gd name="T109" fmla="*/ 759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22"/>
            <p:cNvSpPr/>
            <p:nvPr/>
          </p:nvSpPr>
          <p:spPr bwMode="invGray">
            <a:xfrm>
              <a:off x="2582140" y="2868996"/>
              <a:ext cx="1321322" cy="1053592"/>
            </a:xfrm>
            <a:custGeom>
              <a:avLst/>
              <a:gdLst>
                <a:gd name="T0" fmla="*/ 1679 w 785"/>
                <a:gd name="T1" fmla="*/ 898 h 617"/>
                <a:gd name="T2" fmla="*/ 1541 w 785"/>
                <a:gd name="T3" fmla="*/ 951 h 617"/>
                <a:gd name="T4" fmla="*/ 1481 w 785"/>
                <a:gd name="T5" fmla="*/ 910 h 617"/>
                <a:gd name="T6" fmla="*/ 1420 w 785"/>
                <a:gd name="T7" fmla="*/ 938 h 617"/>
                <a:gd name="T8" fmla="*/ 1320 w 785"/>
                <a:gd name="T9" fmla="*/ 870 h 617"/>
                <a:gd name="T10" fmla="*/ 1260 w 785"/>
                <a:gd name="T11" fmla="*/ 765 h 617"/>
                <a:gd name="T12" fmla="*/ 1181 w 785"/>
                <a:gd name="T13" fmla="*/ 737 h 617"/>
                <a:gd name="T14" fmla="*/ 1140 w 785"/>
                <a:gd name="T15" fmla="*/ 765 h 617"/>
                <a:gd name="T16" fmla="*/ 1160 w 785"/>
                <a:gd name="T17" fmla="*/ 804 h 617"/>
                <a:gd name="T18" fmla="*/ 1102 w 785"/>
                <a:gd name="T19" fmla="*/ 898 h 617"/>
                <a:gd name="T20" fmla="*/ 1140 w 785"/>
                <a:gd name="T21" fmla="*/ 925 h 617"/>
                <a:gd name="T22" fmla="*/ 1060 w 785"/>
                <a:gd name="T23" fmla="*/ 977 h 617"/>
                <a:gd name="T24" fmla="*/ 1002 w 785"/>
                <a:gd name="T25" fmla="*/ 1004 h 617"/>
                <a:gd name="T26" fmla="*/ 941 w 785"/>
                <a:gd name="T27" fmla="*/ 991 h 617"/>
                <a:gd name="T28" fmla="*/ 920 w 785"/>
                <a:gd name="T29" fmla="*/ 1018 h 617"/>
                <a:gd name="T30" fmla="*/ 841 w 785"/>
                <a:gd name="T31" fmla="*/ 1004 h 617"/>
                <a:gd name="T32" fmla="*/ 800 w 785"/>
                <a:gd name="T33" fmla="*/ 951 h 617"/>
                <a:gd name="T34" fmla="*/ 580 w 785"/>
                <a:gd name="T35" fmla="*/ 898 h 617"/>
                <a:gd name="T36" fmla="*/ 339 w 785"/>
                <a:gd name="T37" fmla="*/ 830 h 617"/>
                <a:gd name="T38" fmla="*/ 101 w 785"/>
                <a:gd name="T39" fmla="*/ 737 h 617"/>
                <a:gd name="T40" fmla="*/ 0 w 785"/>
                <a:gd name="T41" fmla="*/ 615 h 617"/>
                <a:gd name="T42" fmla="*/ 41 w 785"/>
                <a:gd name="T43" fmla="*/ 510 h 617"/>
                <a:gd name="T44" fmla="*/ 79 w 785"/>
                <a:gd name="T45" fmla="*/ 416 h 617"/>
                <a:gd name="T46" fmla="*/ 20 w 785"/>
                <a:gd name="T47" fmla="*/ 361 h 617"/>
                <a:gd name="T48" fmla="*/ 121 w 785"/>
                <a:gd name="T49" fmla="*/ 349 h 617"/>
                <a:gd name="T50" fmla="*/ 259 w 785"/>
                <a:gd name="T51" fmla="*/ 375 h 617"/>
                <a:gd name="T52" fmla="*/ 239 w 785"/>
                <a:gd name="T53" fmla="*/ 308 h 617"/>
                <a:gd name="T54" fmla="*/ 321 w 785"/>
                <a:gd name="T55" fmla="*/ 227 h 617"/>
                <a:gd name="T56" fmla="*/ 221 w 785"/>
                <a:gd name="T57" fmla="*/ 122 h 617"/>
                <a:gd name="T58" fmla="*/ 381 w 785"/>
                <a:gd name="T59" fmla="*/ 27 h 617"/>
                <a:gd name="T60" fmla="*/ 722 w 785"/>
                <a:gd name="T61" fmla="*/ 0 h 617"/>
                <a:gd name="T62" fmla="*/ 961 w 785"/>
                <a:gd name="T63" fmla="*/ 67 h 617"/>
                <a:gd name="T64" fmla="*/ 1140 w 785"/>
                <a:gd name="T65" fmla="*/ 173 h 617"/>
                <a:gd name="T66" fmla="*/ 1181 w 785"/>
                <a:gd name="T67" fmla="*/ 80 h 617"/>
                <a:gd name="T68" fmla="*/ 1320 w 785"/>
                <a:gd name="T69" fmla="*/ 122 h 617"/>
                <a:gd name="T70" fmla="*/ 1481 w 785"/>
                <a:gd name="T71" fmla="*/ 161 h 617"/>
                <a:gd name="T72" fmla="*/ 1642 w 785"/>
                <a:gd name="T73" fmla="*/ 201 h 617"/>
                <a:gd name="T74" fmla="*/ 1822 w 785"/>
                <a:gd name="T75" fmla="*/ 294 h 617"/>
                <a:gd name="T76" fmla="*/ 1922 w 785"/>
                <a:gd name="T77" fmla="*/ 388 h 617"/>
                <a:gd name="T78" fmla="*/ 1963 w 785"/>
                <a:gd name="T79" fmla="*/ 562 h 617"/>
                <a:gd name="T80" fmla="*/ 1880 w 785"/>
                <a:gd name="T81" fmla="*/ 602 h 617"/>
                <a:gd name="T82" fmla="*/ 1780 w 785"/>
                <a:gd name="T83" fmla="*/ 682 h 617"/>
                <a:gd name="T84" fmla="*/ 1842 w 785"/>
                <a:gd name="T85" fmla="*/ 724 h 617"/>
                <a:gd name="T86" fmla="*/ 1761 w 785"/>
                <a:gd name="T87" fmla="*/ 765 h 617"/>
                <a:gd name="T88" fmla="*/ 1642 w 785"/>
                <a:gd name="T89" fmla="*/ 751 h 617"/>
                <a:gd name="T90" fmla="*/ 1663 w 785"/>
                <a:gd name="T91" fmla="*/ 817 h 617"/>
                <a:gd name="T92" fmla="*/ 1780 w 785"/>
                <a:gd name="T93" fmla="*/ 845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23"/>
            <p:cNvSpPr/>
            <p:nvPr/>
          </p:nvSpPr>
          <p:spPr bwMode="gray">
            <a:xfrm>
              <a:off x="4978174" y="4206010"/>
              <a:ext cx="514237" cy="728580"/>
            </a:xfrm>
            <a:custGeom>
              <a:avLst/>
              <a:gdLst>
                <a:gd name="T0" fmla="*/ 685 w 305"/>
                <a:gd name="T1" fmla="*/ 69 h 425"/>
                <a:gd name="T2" fmla="*/ 708 w 305"/>
                <a:gd name="T3" fmla="*/ 122 h 425"/>
                <a:gd name="T4" fmla="*/ 766 w 305"/>
                <a:gd name="T5" fmla="*/ 150 h 425"/>
                <a:gd name="T6" fmla="*/ 766 w 305"/>
                <a:gd name="T7" fmla="*/ 231 h 425"/>
                <a:gd name="T8" fmla="*/ 685 w 305"/>
                <a:gd name="T9" fmla="*/ 259 h 425"/>
                <a:gd name="T10" fmla="*/ 685 w 305"/>
                <a:gd name="T11" fmla="*/ 273 h 425"/>
                <a:gd name="T12" fmla="*/ 606 w 305"/>
                <a:gd name="T13" fmla="*/ 273 h 425"/>
                <a:gd name="T14" fmla="*/ 566 w 305"/>
                <a:gd name="T15" fmla="*/ 300 h 425"/>
                <a:gd name="T16" fmla="*/ 566 w 305"/>
                <a:gd name="T17" fmla="*/ 342 h 425"/>
                <a:gd name="T18" fmla="*/ 585 w 305"/>
                <a:gd name="T19" fmla="*/ 354 h 425"/>
                <a:gd name="T20" fmla="*/ 525 w 305"/>
                <a:gd name="T21" fmla="*/ 410 h 425"/>
                <a:gd name="T22" fmla="*/ 485 w 305"/>
                <a:gd name="T23" fmla="*/ 410 h 425"/>
                <a:gd name="T24" fmla="*/ 485 w 305"/>
                <a:gd name="T25" fmla="*/ 464 h 425"/>
                <a:gd name="T26" fmla="*/ 485 w 305"/>
                <a:gd name="T27" fmla="*/ 479 h 425"/>
                <a:gd name="T28" fmla="*/ 485 w 305"/>
                <a:gd name="T29" fmla="*/ 518 h 425"/>
                <a:gd name="T30" fmla="*/ 444 w 305"/>
                <a:gd name="T31" fmla="*/ 546 h 425"/>
                <a:gd name="T32" fmla="*/ 422 w 305"/>
                <a:gd name="T33" fmla="*/ 614 h 425"/>
                <a:gd name="T34" fmla="*/ 404 w 305"/>
                <a:gd name="T35" fmla="*/ 656 h 425"/>
                <a:gd name="T36" fmla="*/ 404 w 305"/>
                <a:gd name="T37" fmla="*/ 669 h 425"/>
                <a:gd name="T38" fmla="*/ 384 w 305"/>
                <a:gd name="T39" fmla="*/ 710 h 425"/>
                <a:gd name="T40" fmla="*/ 343 w 305"/>
                <a:gd name="T41" fmla="*/ 710 h 425"/>
                <a:gd name="T42" fmla="*/ 322 w 305"/>
                <a:gd name="T43" fmla="*/ 696 h 425"/>
                <a:gd name="T44" fmla="*/ 162 w 305"/>
                <a:gd name="T45" fmla="*/ 723 h 425"/>
                <a:gd name="T46" fmla="*/ 141 w 305"/>
                <a:gd name="T47" fmla="*/ 710 h 425"/>
                <a:gd name="T48" fmla="*/ 202 w 305"/>
                <a:gd name="T49" fmla="*/ 629 h 425"/>
                <a:gd name="T50" fmla="*/ 141 w 305"/>
                <a:gd name="T51" fmla="*/ 614 h 425"/>
                <a:gd name="T52" fmla="*/ 101 w 305"/>
                <a:gd name="T53" fmla="*/ 629 h 425"/>
                <a:gd name="T54" fmla="*/ 61 w 305"/>
                <a:gd name="T55" fmla="*/ 614 h 425"/>
                <a:gd name="T56" fmla="*/ 61 w 305"/>
                <a:gd name="T57" fmla="*/ 546 h 425"/>
                <a:gd name="T58" fmla="*/ 101 w 305"/>
                <a:gd name="T59" fmla="*/ 533 h 425"/>
                <a:gd name="T60" fmla="*/ 122 w 305"/>
                <a:gd name="T61" fmla="*/ 533 h 425"/>
                <a:gd name="T62" fmla="*/ 122 w 305"/>
                <a:gd name="T63" fmla="*/ 492 h 425"/>
                <a:gd name="T64" fmla="*/ 83 w 305"/>
                <a:gd name="T65" fmla="*/ 492 h 425"/>
                <a:gd name="T66" fmla="*/ 83 w 305"/>
                <a:gd name="T67" fmla="*/ 464 h 425"/>
                <a:gd name="T68" fmla="*/ 41 w 305"/>
                <a:gd name="T69" fmla="*/ 451 h 425"/>
                <a:gd name="T70" fmla="*/ 41 w 305"/>
                <a:gd name="T71" fmla="*/ 368 h 425"/>
                <a:gd name="T72" fmla="*/ 0 w 305"/>
                <a:gd name="T73" fmla="*/ 342 h 425"/>
                <a:gd name="T74" fmla="*/ 20 w 305"/>
                <a:gd name="T75" fmla="*/ 300 h 425"/>
                <a:gd name="T76" fmla="*/ 83 w 305"/>
                <a:gd name="T77" fmla="*/ 259 h 425"/>
                <a:gd name="T78" fmla="*/ 83 w 305"/>
                <a:gd name="T79" fmla="*/ 218 h 425"/>
                <a:gd name="T80" fmla="*/ 61 w 305"/>
                <a:gd name="T81" fmla="*/ 206 h 425"/>
                <a:gd name="T82" fmla="*/ 83 w 305"/>
                <a:gd name="T83" fmla="*/ 178 h 425"/>
                <a:gd name="T84" fmla="*/ 41 w 305"/>
                <a:gd name="T85" fmla="*/ 136 h 425"/>
                <a:gd name="T86" fmla="*/ 83 w 305"/>
                <a:gd name="T87" fmla="*/ 109 h 425"/>
                <a:gd name="T88" fmla="*/ 141 w 305"/>
                <a:gd name="T89" fmla="*/ 96 h 425"/>
                <a:gd name="T90" fmla="*/ 283 w 305"/>
                <a:gd name="T91" fmla="*/ 41 h 425"/>
                <a:gd name="T92" fmla="*/ 362 w 305"/>
                <a:gd name="T93" fmla="*/ 13 h 425"/>
                <a:gd name="T94" fmla="*/ 422 w 305"/>
                <a:gd name="T95" fmla="*/ 13 h 425"/>
                <a:gd name="T96" fmla="*/ 463 w 305"/>
                <a:gd name="T97" fmla="*/ 0 h 425"/>
                <a:gd name="T98" fmla="*/ 485 w 305"/>
                <a:gd name="T99" fmla="*/ 13 h 425"/>
                <a:gd name="T100" fmla="*/ 463 w 305"/>
                <a:gd name="T101" fmla="*/ 27 h 425"/>
                <a:gd name="T102" fmla="*/ 463 w 305"/>
                <a:gd name="T103" fmla="*/ 56 h 425"/>
                <a:gd name="T104" fmla="*/ 525 w 305"/>
                <a:gd name="T105" fmla="*/ 56 h 425"/>
                <a:gd name="T106" fmla="*/ 525 w 305"/>
                <a:gd name="T107" fmla="*/ 27 h 425"/>
                <a:gd name="T108" fmla="*/ 546 w 305"/>
                <a:gd name="T109" fmla="*/ 0 h 425"/>
                <a:gd name="T110" fmla="*/ 585 w 305"/>
                <a:gd name="T111" fmla="*/ 27 h 425"/>
                <a:gd name="T112" fmla="*/ 606 w 305"/>
                <a:gd name="T113" fmla="*/ 56 h 425"/>
                <a:gd name="T114" fmla="*/ 685 w 305"/>
                <a:gd name="T115" fmla="*/ 56 h 425"/>
                <a:gd name="T116" fmla="*/ 685 w 305"/>
                <a:gd name="T117" fmla="*/ 69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24"/>
            <p:cNvSpPr/>
            <p:nvPr/>
          </p:nvSpPr>
          <p:spPr bwMode="gray">
            <a:xfrm>
              <a:off x="4465339" y="4206010"/>
              <a:ext cx="594104" cy="714717"/>
            </a:xfrm>
            <a:custGeom>
              <a:avLst/>
              <a:gdLst>
                <a:gd name="T0" fmla="*/ 841 w 353"/>
                <a:gd name="T1" fmla="*/ 178 h 417"/>
                <a:gd name="T2" fmla="*/ 860 w 353"/>
                <a:gd name="T3" fmla="*/ 218 h 417"/>
                <a:gd name="T4" fmla="*/ 781 w 353"/>
                <a:gd name="T5" fmla="*/ 300 h 417"/>
                <a:gd name="T6" fmla="*/ 799 w 353"/>
                <a:gd name="T7" fmla="*/ 367 h 417"/>
                <a:gd name="T8" fmla="*/ 799 w 353"/>
                <a:gd name="T9" fmla="*/ 451 h 417"/>
                <a:gd name="T10" fmla="*/ 819 w 353"/>
                <a:gd name="T11" fmla="*/ 491 h 417"/>
                <a:gd name="T12" fmla="*/ 880 w 353"/>
                <a:gd name="T13" fmla="*/ 532 h 417"/>
                <a:gd name="T14" fmla="*/ 819 w 353"/>
                <a:gd name="T15" fmla="*/ 546 h 417"/>
                <a:gd name="T16" fmla="*/ 799 w 353"/>
                <a:gd name="T17" fmla="*/ 626 h 417"/>
                <a:gd name="T18" fmla="*/ 681 w 353"/>
                <a:gd name="T19" fmla="*/ 682 h 417"/>
                <a:gd name="T20" fmla="*/ 560 w 353"/>
                <a:gd name="T21" fmla="*/ 640 h 417"/>
                <a:gd name="T22" fmla="*/ 539 w 353"/>
                <a:gd name="T23" fmla="*/ 695 h 417"/>
                <a:gd name="T24" fmla="*/ 480 w 353"/>
                <a:gd name="T25" fmla="*/ 710 h 417"/>
                <a:gd name="T26" fmla="*/ 422 w 353"/>
                <a:gd name="T27" fmla="*/ 655 h 417"/>
                <a:gd name="T28" fmla="*/ 381 w 353"/>
                <a:gd name="T29" fmla="*/ 682 h 417"/>
                <a:gd name="T30" fmla="*/ 360 w 353"/>
                <a:gd name="T31" fmla="*/ 601 h 417"/>
                <a:gd name="T32" fmla="*/ 381 w 353"/>
                <a:gd name="T33" fmla="*/ 532 h 417"/>
                <a:gd name="T34" fmla="*/ 360 w 353"/>
                <a:gd name="T35" fmla="*/ 491 h 417"/>
                <a:gd name="T36" fmla="*/ 239 w 353"/>
                <a:gd name="T37" fmla="*/ 532 h 417"/>
                <a:gd name="T38" fmla="*/ 160 w 353"/>
                <a:gd name="T39" fmla="*/ 517 h 417"/>
                <a:gd name="T40" fmla="*/ 79 w 353"/>
                <a:gd name="T41" fmla="*/ 532 h 417"/>
                <a:gd name="T42" fmla="*/ 60 w 353"/>
                <a:gd name="T43" fmla="*/ 517 h 417"/>
                <a:gd name="T44" fmla="*/ 41 w 353"/>
                <a:gd name="T45" fmla="*/ 451 h 417"/>
                <a:gd name="T46" fmla="*/ 60 w 353"/>
                <a:gd name="T47" fmla="*/ 408 h 417"/>
                <a:gd name="T48" fmla="*/ 0 w 353"/>
                <a:gd name="T49" fmla="*/ 382 h 417"/>
                <a:gd name="T50" fmla="*/ 60 w 353"/>
                <a:gd name="T51" fmla="*/ 286 h 417"/>
                <a:gd name="T52" fmla="*/ 60 w 353"/>
                <a:gd name="T53" fmla="*/ 231 h 417"/>
                <a:gd name="T54" fmla="*/ 60 w 353"/>
                <a:gd name="T55" fmla="*/ 206 h 417"/>
                <a:gd name="T56" fmla="*/ 121 w 353"/>
                <a:gd name="T57" fmla="*/ 56 h 417"/>
                <a:gd name="T58" fmla="*/ 259 w 353"/>
                <a:gd name="T59" fmla="*/ 69 h 417"/>
                <a:gd name="T60" fmla="*/ 281 w 353"/>
                <a:gd name="T61" fmla="*/ 0 h 417"/>
                <a:gd name="T62" fmla="*/ 459 w 353"/>
                <a:gd name="T63" fmla="*/ 27 h 417"/>
                <a:gd name="T64" fmla="*/ 620 w 353"/>
                <a:gd name="T65" fmla="*/ 69 h 417"/>
                <a:gd name="T66" fmla="*/ 722 w 353"/>
                <a:gd name="T67" fmla="*/ 56 h 417"/>
                <a:gd name="T68" fmla="*/ 759 w 353"/>
                <a:gd name="T69" fmla="*/ 13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25"/>
            <p:cNvSpPr/>
            <p:nvPr/>
          </p:nvSpPr>
          <p:spPr bwMode="gray">
            <a:xfrm>
              <a:off x="4413495" y="3799361"/>
              <a:ext cx="822498" cy="545280"/>
            </a:xfrm>
            <a:custGeom>
              <a:avLst/>
              <a:gdLst>
                <a:gd name="T0" fmla="*/ 1216 w 489"/>
                <a:gd name="T1" fmla="*/ 404 h 321"/>
                <a:gd name="T2" fmla="*/ 1116 w 489"/>
                <a:gd name="T3" fmla="*/ 430 h 321"/>
                <a:gd name="T4" fmla="*/ 977 w 489"/>
                <a:gd name="T5" fmla="*/ 483 h 321"/>
                <a:gd name="T6" fmla="*/ 918 w 489"/>
                <a:gd name="T7" fmla="*/ 495 h 321"/>
                <a:gd name="T8" fmla="*/ 879 w 489"/>
                <a:gd name="T9" fmla="*/ 522 h 321"/>
                <a:gd name="T10" fmla="*/ 819 w 489"/>
                <a:gd name="T11" fmla="*/ 522 h 321"/>
                <a:gd name="T12" fmla="*/ 837 w 489"/>
                <a:gd name="T13" fmla="*/ 444 h 321"/>
                <a:gd name="T14" fmla="*/ 797 w 489"/>
                <a:gd name="T15" fmla="*/ 444 h 321"/>
                <a:gd name="T16" fmla="*/ 718 w 489"/>
                <a:gd name="T17" fmla="*/ 471 h 321"/>
                <a:gd name="T18" fmla="*/ 697 w 489"/>
                <a:gd name="T19" fmla="*/ 458 h 321"/>
                <a:gd name="T20" fmla="*/ 598 w 489"/>
                <a:gd name="T21" fmla="*/ 458 h 321"/>
                <a:gd name="T22" fmla="*/ 559 w 489"/>
                <a:gd name="T23" fmla="*/ 417 h 321"/>
                <a:gd name="T24" fmla="*/ 459 w 489"/>
                <a:gd name="T25" fmla="*/ 417 h 321"/>
                <a:gd name="T26" fmla="*/ 360 w 489"/>
                <a:gd name="T27" fmla="*/ 391 h 321"/>
                <a:gd name="T28" fmla="*/ 319 w 489"/>
                <a:gd name="T29" fmla="*/ 404 h 321"/>
                <a:gd name="T30" fmla="*/ 339 w 489"/>
                <a:gd name="T31" fmla="*/ 458 h 321"/>
                <a:gd name="T32" fmla="*/ 278 w 489"/>
                <a:gd name="T33" fmla="*/ 444 h 321"/>
                <a:gd name="T34" fmla="*/ 199 w 489"/>
                <a:gd name="T35" fmla="*/ 444 h 321"/>
                <a:gd name="T36" fmla="*/ 121 w 489"/>
                <a:gd name="T37" fmla="*/ 522 h 321"/>
                <a:gd name="T38" fmla="*/ 20 w 489"/>
                <a:gd name="T39" fmla="*/ 444 h 321"/>
                <a:gd name="T40" fmla="*/ 0 w 489"/>
                <a:gd name="T41" fmla="*/ 444 h 321"/>
                <a:gd name="T42" fmla="*/ 20 w 489"/>
                <a:gd name="T43" fmla="*/ 417 h 321"/>
                <a:gd name="T44" fmla="*/ 41 w 489"/>
                <a:gd name="T45" fmla="*/ 404 h 321"/>
                <a:gd name="T46" fmla="*/ 0 w 489"/>
                <a:gd name="T47" fmla="*/ 378 h 321"/>
                <a:gd name="T48" fmla="*/ 0 w 489"/>
                <a:gd name="T49" fmla="*/ 365 h 321"/>
                <a:gd name="T50" fmla="*/ 41 w 489"/>
                <a:gd name="T51" fmla="*/ 340 h 321"/>
                <a:gd name="T52" fmla="*/ 179 w 489"/>
                <a:gd name="T53" fmla="*/ 340 h 321"/>
                <a:gd name="T54" fmla="*/ 239 w 489"/>
                <a:gd name="T55" fmla="*/ 314 h 321"/>
                <a:gd name="T56" fmla="*/ 278 w 489"/>
                <a:gd name="T57" fmla="*/ 300 h 321"/>
                <a:gd name="T58" fmla="*/ 278 w 489"/>
                <a:gd name="T59" fmla="*/ 260 h 321"/>
                <a:gd name="T60" fmla="*/ 199 w 489"/>
                <a:gd name="T61" fmla="*/ 196 h 321"/>
                <a:gd name="T62" fmla="*/ 179 w 489"/>
                <a:gd name="T63" fmla="*/ 130 h 321"/>
                <a:gd name="T64" fmla="*/ 218 w 489"/>
                <a:gd name="T65" fmla="*/ 92 h 321"/>
                <a:gd name="T66" fmla="*/ 218 w 489"/>
                <a:gd name="T67" fmla="*/ 66 h 321"/>
                <a:gd name="T68" fmla="*/ 179 w 489"/>
                <a:gd name="T69" fmla="*/ 13 h 321"/>
                <a:gd name="T70" fmla="*/ 319 w 489"/>
                <a:gd name="T71" fmla="*/ 13 h 321"/>
                <a:gd name="T72" fmla="*/ 360 w 489"/>
                <a:gd name="T73" fmla="*/ 26 h 321"/>
                <a:gd name="T74" fmla="*/ 418 w 489"/>
                <a:gd name="T75" fmla="*/ 0 h 321"/>
                <a:gd name="T76" fmla="*/ 519 w 489"/>
                <a:gd name="T77" fmla="*/ 117 h 321"/>
                <a:gd name="T78" fmla="*/ 697 w 489"/>
                <a:gd name="T79" fmla="*/ 117 h 321"/>
                <a:gd name="T80" fmla="*/ 736 w 489"/>
                <a:gd name="T81" fmla="*/ 130 h 321"/>
                <a:gd name="T82" fmla="*/ 778 w 489"/>
                <a:gd name="T83" fmla="*/ 117 h 321"/>
                <a:gd name="T84" fmla="*/ 837 w 489"/>
                <a:gd name="T85" fmla="*/ 143 h 321"/>
                <a:gd name="T86" fmla="*/ 837 w 489"/>
                <a:gd name="T87" fmla="*/ 184 h 321"/>
                <a:gd name="T88" fmla="*/ 879 w 489"/>
                <a:gd name="T89" fmla="*/ 208 h 321"/>
                <a:gd name="T90" fmla="*/ 898 w 489"/>
                <a:gd name="T91" fmla="*/ 184 h 321"/>
                <a:gd name="T92" fmla="*/ 935 w 489"/>
                <a:gd name="T93" fmla="*/ 208 h 321"/>
                <a:gd name="T94" fmla="*/ 1017 w 489"/>
                <a:gd name="T95" fmla="*/ 208 h 321"/>
                <a:gd name="T96" fmla="*/ 1036 w 489"/>
                <a:gd name="T97" fmla="*/ 196 h 321"/>
                <a:gd name="T98" fmla="*/ 1157 w 489"/>
                <a:gd name="T99" fmla="*/ 248 h 321"/>
                <a:gd name="T100" fmla="*/ 1178 w 489"/>
                <a:gd name="T101" fmla="*/ 314 h 321"/>
                <a:gd name="T102" fmla="*/ 1178 w 489"/>
                <a:gd name="T103" fmla="*/ 352 h 321"/>
                <a:gd name="T104" fmla="*/ 1216 w 489"/>
                <a:gd name="T105" fmla="*/ 404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6"/>
            <p:cNvSpPr/>
            <p:nvPr/>
          </p:nvSpPr>
          <p:spPr bwMode="gray">
            <a:xfrm>
              <a:off x="5072054" y="3606818"/>
              <a:ext cx="512835" cy="657725"/>
            </a:xfrm>
            <a:custGeom>
              <a:avLst/>
              <a:gdLst>
                <a:gd name="T0" fmla="*/ 218 w 305"/>
                <a:gd name="T1" fmla="*/ 0 h 385"/>
                <a:gd name="T2" fmla="*/ 319 w 305"/>
                <a:gd name="T3" fmla="*/ 53 h 385"/>
                <a:gd name="T4" fmla="*/ 438 w 305"/>
                <a:gd name="T5" fmla="*/ 109 h 385"/>
                <a:gd name="T6" fmla="*/ 498 w 305"/>
                <a:gd name="T7" fmla="*/ 161 h 385"/>
                <a:gd name="T8" fmla="*/ 598 w 305"/>
                <a:gd name="T9" fmla="*/ 227 h 385"/>
                <a:gd name="T10" fmla="*/ 676 w 305"/>
                <a:gd name="T11" fmla="*/ 241 h 385"/>
                <a:gd name="T12" fmla="*/ 619 w 305"/>
                <a:gd name="T13" fmla="*/ 241 h 385"/>
                <a:gd name="T14" fmla="*/ 577 w 305"/>
                <a:gd name="T15" fmla="*/ 295 h 385"/>
                <a:gd name="T16" fmla="*/ 619 w 305"/>
                <a:gd name="T17" fmla="*/ 375 h 385"/>
                <a:gd name="T18" fmla="*/ 718 w 305"/>
                <a:gd name="T19" fmla="*/ 416 h 385"/>
                <a:gd name="T20" fmla="*/ 718 w 305"/>
                <a:gd name="T21" fmla="*/ 497 h 385"/>
                <a:gd name="T22" fmla="*/ 697 w 305"/>
                <a:gd name="T23" fmla="*/ 538 h 385"/>
                <a:gd name="T24" fmla="*/ 656 w 305"/>
                <a:gd name="T25" fmla="*/ 523 h 385"/>
                <a:gd name="T26" fmla="*/ 676 w 305"/>
                <a:gd name="T27" fmla="*/ 578 h 385"/>
                <a:gd name="T28" fmla="*/ 656 w 305"/>
                <a:gd name="T29" fmla="*/ 604 h 385"/>
                <a:gd name="T30" fmla="*/ 559 w 305"/>
                <a:gd name="T31" fmla="*/ 643 h 385"/>
                <a:gd name="T32" fmla="*/ 458 w 305"/>
                <a:gd name="T33" fmla="*/ 643 h 385"/>
                <a:gd name="T34" fmla="*/ 377 w 305"/>
                <a:gd name="T35" fmla="*/ 618 h 385"/>
                <a:gd name="T36" fmla="*/ 319 w 305"/>
                <a:gd name="T37" fmla="*/ 643 h 385"/>
                <a:gd name="T38" fmla="*/ 338 w 305"/>
                <a:gd name="T39" fmla="*/ 604 h 385"/>
                <a:gd name="T40" fmla="*/ 300 w 305"/>
                <a:gd name="T41" fmla="*/ 618 h 385"/>
                <a:gd name="T42" fmla="*/ 199 w 305"/>
                <a:gd name="T43" fmla="*/ 523 h 385"/>
                <a:gd name="T44" fmla="*/ 179 w 305"/>
                <a:gd name="T45" fmla="*/ 443 h 385"/>
                <a:gd name="T46" fmla="*/ 179 w 305"/>
                <a:gd name="T47" fmla="*/ 363 h 385"/>
                <a:gd name="T48" fmla="*/ 179 w 305"/>
                <a:gd name="T49" fmla="*/ 267 h 385"/>
                <a:gd name="T50" fmla="*/ 60 w 305"/>
                <a:gd name="T51" fmla="*/ 255 h 385"/>
                <a:gd name="T52" fmla="*/ 0 w 305"/>
                <a:gd name="T53" fmla="*/ 227 h 385"/>
                <a:gd name="T54" fmla="*/ 79 w 305"/>
                <a:gd name="T55" fmla="*/ 202 h 385"/>
                <a:gd name="T56" fmla="*/ 101 w 305"/>
                <a:gd name="T57" fmla="*/ 67 h 385"/>
                <a:gd name="T58" fmla="*/ 179 w 305"/>
                <a:gd name="T59" fmla="*/ 94 h 385"/>
                <a:gd name="T60" fmla="*/ 259 w 305"/>
                <a:gd name="T61" fmla="*/ 80 h 385"/>
                <a:gd name="T62" fmla="*/ 199 w 305"/>
                <a:gd name="T63" fmla="*/ 27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27"/>
            <p:cNvSpPr/>
            <p:nvPr/>
          </p:nvSpPr>
          <p:spPr bwMode="gray">
            <a:xfrm>
              <a:off x="4615266" y="3401953"/>
              <a:ext cx="634739" cy="614595"/>
            </a:xfrm>
            <a:custGeom>
              <a:avLst/>
              <a:gdLst>
                <a:gd name="T0" fmla="*/ 500 w 377"/>
                <a:gd name="T1" fmla="*/ 13 h 361"/>
                <a:gd name="T2" fmla="*/ 621 w 377"/>
                <a:gd name="T3" fmla="*/ 0 h 361"/>
                <a:gd name="T4" fmla="*/ 661 w 377"/>
                <a:gd name="T5" fmla="*/ 27 h 361"/>
                <a:gd name="T6" fmla="*/ 761 w 377"/>
                <a:gd name="T7" fmla="*/ 40 h 361"/>
                <a:gd name="T8" fmla="*/ 803 w 377"/>
                <a:gd name="T9" fmla="*/ 27 h 361"/>
                <a:gd name="T10" fmla="*/ 842 w 377"/>
                <a:gd name="T11" fmla="*/ 27 h 361"/>
                <a:gd name="T12" fmla="*/ 701 w 377"/>
                <a:gd name="T13" fmla="*/ 105 h 361"/>
                <a:gd name="T14" fmla="*/ 681 w 377"/>
                <a:gd name="T15" fmla="*/ 144 h 361"/>
                <a:gd name="T16" fmla="*/ 701 w 377"/>
                <a:gd name="T17" fmla="*/ 158 h 361"/>
                <a:gd name="T18" fmla="*/ 722 w 377"/>
                <a:gd name="T19" fmla="*/ 158 h 361"/>
                <a:gd name="T20" fmla="*/ 803 w 377"/>
                <a:gd name="T21" fmla="*/ 210 h 361"/>
                <a:gd name="T22" fmla="*/ 881 w 377"/>
                <a:gd name="T23" fmla="*/ 210 h 361"/>
                <a:gd name="T24" fmla="*/ 881 w 377"/>
                <a:gd name="T25" fmla="*/ 239 h 361"/>
                <a:gd name="T26" fmla="*/ 941 w 377"/>
                <a:gd name="T27" fmla="*/ 252 h 361"/>
                <a:gd name="T28" fmla="*/ 941 w 377"/>
                <a:gd name="T29" fmla="*/ 279 h 361"/>
                <a:gd name="T30" fmla="*/ 881 w 377"/>
                <a:gd name="T31" fmla="*/ 316 h 361"/>
                <a:gd name="T32" fmla="*/ 881 w 377"/>
                <a:gd name="T33" fmla="*/ 292 h 361"/>
                <a:gd name="T34" fmla="*/ 821 w 377"/>
                <a:gd name="T35" fmla="*/ 265 h 361"/>
                <a:gd name="T36" fmla="*/ 782 w 377"/>
                <a:gd name="T37" fmla="*/ 265 h 361"/>
                <a:gd name="T38" fmla="*/ 782 w 377"/>
                <a:gd name="T39" fmla="*/ 344 h 361"/>
                <a:gd name="T40" fmla="*/ 761 w 377"/>
                <a:gd name="T41" fmla="*/ 396 h 361"/>
                <a:gd name="T42" fmla="*/ 701 w 377"/>
                <a:gd name="T43" fmla="*/ 396 h 361"/>
                <a:gd name="T44" fmla="*/ 681 w 377"/>
                <a:gd name="T45" fmla="*/ 409 h 361"/>
                <a:gd name="T46" fmla="*/ 722 w 377"/>
                <a:gd name="T47" fmla="*/ 422 h 361"/>
                <a:gd name="T48" fmla="*/ 743 w 377"/>
                <a:gd name="T49" fmla="*/ 450 h 361"/>
                <a:gd name="T50" fmla="*/ 803 w 377"/>
                <a:gd name="T51" fmla="*/ 474 h 361"/>
                <a:gd name="T52" fmla="*/ 860 w 377"/>
                <a:gd name="T53" fmla="*/ 462 h 361"/>
                <a:gd name="T54" fmla="*/ 881 w 377"/>
                <a:gd name="T55" fmla="*/ 554 h 361"/>
                <a:gd name="T56" fmla="*/ 761 w 377"/>
                <a:gd name="T57" fmla="*/ 594 h 361"/>
                <a:gd name="T58" fmla="*/ 743 w 377"/>
                <a:gd name="T59" fmla="*/ 580 h 361"/>
                <a:gd name="T60" fmla="*/ 722 w 377"/>
                <a:gd name="T61" fmla="*/ 594 h 361"/>
                <a:gd name="T62" fmla="*/ 643 w 377"/>
                <a:gd name="T63" fmla="*/ 594 h 361"/>
                <a:gd name="T64" fmla="*/ 601 w 377"/>
                <a:gd name="T65" fmla="*/ 567 h 361"/>
                <a:gd name="T66" fmla="*/ 582 w 377"/>
                <a:gd name="T67" fmla="*/ 594 h 361"/>
                <a:gd name="T68" fmla="*/ 542 w 377"/>
                <a:gd name="T69" fmla="*/ 567 h 361"/>
                <a:gd name="T70" fmla="*/ 542 w 377"/>
                <a:gd name="T71" fmla="*/ 527 h 361"/>
                <a:gd name="T72" fmla="*/ 482 w 377"/>
                <a:gd name="T73" fmla="*/ 501 h 361"/>
                <a:gd name="T74" fmla="*/ 440 w 377"/>
                <a:gd name="T75" fmla="*/ 514 h 361"/>
                <a:gd name="T76" fmla="*/ 401 w 377"/>
                <a:gd name="T77" fmla="*/ 501 h 361"/>
                <a:gd name="T78" fmla="*/ 221 w 377"/>
                <a:gd name="T79" fmla="*/ 487 h 361"/>
                <a:gd name="T80" fmla="*/ 121 w 377"/>
                <a:gd name="T81" fmla="*/ 382 h 361"/>
                <a:gd name="T82" fmla="*/ 41 w 377"/>
                <a:gd name="T83" fmla="*/ 303 h 361"/>
                <a:gd name="T84" fmla="*/ 0 w 377"/>
                <a:gd name="T85" fmla="*/ 210 h 361"/>
                <a:gd name="T86" fmla="*/ 79 w 377"/>
                <a:gd name="T87" fmla="*/ 210 h 361"/>
                <a:gd name="T88" fmla="*/ 281 w 377"/>
                <a:gd name="T89" fmla="*/ 130 h 361"/>
                <a:gd name="T90" fmla="*/ 341 w 377"/>
                <a:gd name="T91" fmla="*/ 130 h 361"/>
                <a:gd name="T92" fmla="*/ 422 w 377"/>
                <a:gd name="T93" fmla="*/ 130 h 361"/>
                <a:gd name="T94" fmla="*/ 482 w 377"/>
                <a:gd name="T95" fmla="*/ 80 h 361"/>
                <a:gd name="T96" fmla="*/ 500 w 377"/>
                <a:gd name="T97" fmla="*/ 13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28"/>
            <p:cNvSpPr/>
            <p:nvPr/>
          </p:nvSpPr>
          <p:spPr bwMode="invGray">
            <a:xfrm>
              <a:off x="4602655" y="2842810"/>
              <a:ext cx="418956" cy="780952"/>
            </a:xfrm>
            <a:custGeom>
              <a:avLst/>
              <a:gdLst>
                <a:gd name="T0" fmla="*/ 519 w 249"/>
                <a:gd name="T1" fmla="*/ 565 h 457"/>
                <a:gd name="T2" fmla="*/ 498 w 249"/>
                <a:gd name="T3" fmla="*/ 632 h 457"/>
                <a:gd name="T4" fmla="*/ 438 w 249"/>
                <a:gd name="T5" fmla="*/ 687 h 457"/>
                <a:gd name="T6" fmla="*/ 339 w 249"/>
                <a:gd name="T7" fmla="*/ 673 h 457"/>
                <a:gd name="T8" fmla="*/ 199 w 249"/>
                <a:gd name="T9" fmla="*/ 724 h 457"/>
                <a:gd name="T10" fmla="*/ 101 w 249"/>
                <a:gd name="T11" fmla="*/ 765 h 457"/>
                <a:gd name="T12" fmla="*/ 20 w 249"/>
                <a:gd name="T13" fmla="*/ 765 h 457"/>
                <a:gd name="T14" fmla="*/ 0 w 249"/>
                <a:gd name="T15" fmla="*/ 752 h 457"/>
                <a:gd name="T16" fmla="*/ 41 w 249"/>
                <a:gd name="T17" fmla="*/ 646 h 457"/>
                <a:gd name="T18" fmla="*/ 60 w 249"/>
                <a:gd name="T19" fmla="*/ 619 h 457"/>
                <a:gd name="T20" fmla="*/ 20 w 249"/>
                <a:gd name="T21" fmla="*/ 551 h 457"/>
                <a:gd name="T22" fmla="*/ 41 w 249"/>
                <a:gd name="T23" fmla="*/ 444 h 457"/>
                <a:gd name="T24" fmla="*/ 60 w 249"/>
                <a:gd name="T25" fmla="*/ 376 h 457"/>
                <a:gd name="T26" fmla="*/ 79 w 249"/>
                <a:gd name="T27" fmla="*/ 349 h 457"/>
                <a:gd name="T28" fmla="*/ 41 w 249"/>
                <a:gd name="T29" fmla="*/ 323 h 457"/>
                <a:gd name="T30" fmla="*/ 79 w 249"/>
                <a:gd name="T31" fmla="*/ 270 h 457"/>
                <a:gd name="T32" fmla="*/ 138 w 249"/>
                <a:gd name="T33" fmla="*/ 189 h 457"/>
                <a:gd name="T34" fmla="*/ 138 w 249"/>
                <a:gd name="T35" fmla="*/ 135 h 457"/>
                <a:gd name="T36" fmla="*/ 179 w 249"/>
                <a:gd name="T37" fmla="*/ 135 h 457"/>
                <a:gd name="T38" fmla="*/ 300 w 249"/>
                <a:gd name="T39" fmla="*/ 41 h 457"/>
                <a:gd name="T40" fmla="*/ 360 w 249"/>
                <a:gd name="T41" fmla="*/ 27 h 457"/>
                <a:gd name="T42" fmla="*/ 421 w 249"/>
                <a:gd name="T43" fmla="*/ 0 h 457"/>
                <a:gd name="T44" fmla="*/ 438 w 249"/>
                <a:gd name="T45" fmla="*/ 13 h 457"/>
                <a:gd name="T46" fmla="*/ 538 w 249"/>
                <a:gd name="T47" fmla="*/ 0 h 457"/>
                <a:gd name="T48" fmla="*/ 598 w 249"/>
                <a:gd name="T49" fmla="*/ 41 h 457"/>
                <a:gd name="T50" fmla="*/ 538 w 249"/>
                <a:gd name="T51" fmla="*/ 54 h 457"/>
                <a:gd name="T52" fmla="*/ 519 w 249"/>
                <a:gd name="T53" fmla="*/ 80 h 457"/>
                <a:gd name="T54" fmla="*/ 598 w 249"/>
                <a:gd name="T55" fmla="*/ 80 h 457"/>
                <a:gd name="T56" fmla="*/ 620 w 249"/>
                <a:gd name="T57" fmla="*/ 149 h 457"/>
                <a:gd name="T58" fmla="*/ 580 w 249"/>
                <a:gd name="T59" fmla="*/ 202 h 457"/>
                <a:gd name="T60" fmla="*/ 538 w 249"/>
                <a:gd name="T61" fmla="*/ 175 h 457"/>
                <a:gd name="T62" fmla="*/ 480 w 249"/>
                <a:gd name="T63" fmla="*/ 202 h 457"/>
                <a:gd name="T64" fmla="*/ 498 w 249"/>
                <a:gd name="T65" fmla="*/ 229 h 457"/>
                <a:gd name="T66" fmla="*/ 459 w 249"/>
                <a:gd name="T67" fmla="*/ 270 h 457"/>
                <a:gd name="T68" fmla="*/ 560 w 249"/>
                <a:gd name="T69" fmla="*/ 363 h 457"/>
                <a:gd name="T70" fmla="*/ 480 w 249"/>
                <a:gd name="T71" fmla="*/ 510 h 457"/>
                <a:gd name="T72" fmla="*/ 519 w 249"/>
                <a:gd name="T73" fmla="*/ 565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29"/>
            <p:cNvSpPr/>
            <p:nvPr/>
          </p:nvSpPr>
          <p:spPr bwMode="gray">
            <a:xfrm>
              <a:off x="4157077" y="2978360"/>
              <a:ext cx="540859" cy="1038189"/>
            </a:xfrm>
            <a:custGeom>
              <a:avLst/>
              <a:gdLst>
                <a:gd name="T0" fmla="*/ 806 w 321"/>
                <a:gd name="T1" fmla="*/ 797 h 609"/>
                <a:gd name="T2" fmla="*/ 744 w 321"/>
                <a:gd name="T3" fmla="*/ 825 h 609"/>
                <a:gd name="T4" fmla="*/ 705 w 321"/>
                <a:gd name="T5" fmla="*/ 811 h 609"/>
                <a:gd name="T6" fmla="*/ 562 w 321"/>
                <a:gd name="T7" fmla="*/ 811 h 609"/>
                <a:gd name="T8" fmla="*/ 605 w 321"/>
                <a:gd name="T9" fmla="*/ 863 h 609"/>
                <a:gd name="T10" fmla="*/ 562 w 321"/>
                <a:gd name="T11" fmla="*/ 930 h 609"/>
                <a:gd name="T12" fmla="*/ 583 w 321"/>
                <a:gd name="T13" fmla="*/ 1010 h 609"/>
                <a:gd name="T14" fmla="*/ 503 w 321"/>
                <a:gd name="T15" fmla="*/ 996 h 609"/>
                <a:gd name="T16" fmla="*/ 384 w 321"/>
                <a:gd name="T17" fmla="*/ 943 h 609"/>
                <a:gd name="T18" fmla="*/ 240 w 321"/>
                <a:gd name="T19" fmla="*/ 916 h 609"/>
                <a:gd name="T20" fmla="*/ 141 w 321"/>
                <a:gd name="T21" fmla="*/ 863 h 609"/>
                <a:gd name="T22" fmla="*/ 41 w 321"/>
                <a:gd name="T23" fmla="*/ 863 h 609"/>
                <a:gd name="T24" fmla="*/ 41 w 321"/>
                <a:gd name="T25" fmla="*/ 851 h 609"/>
                <a:gd name="T26" fmla="*/ 0 w 321"/>
                <a:gd name="T27" fmla="*/ 838 h 609"/>
                <a:gd name="T28" fmla="*/ 20 w 321"/>
                <a:gd name="T29" fmla="*/ 825 h 609"/>
                <a:gd name="T30" fmla="*/ 20 w 321"/>
                <a:gd name="T31" fmla="*/ 784 h 609"/>
                <a:gd name="T32" fmla="*/ 0 w 321"/>
                <a:gd name="T33" fmla="*/ 771 h 609"/>
                <a:gd name="T34" fmla="*/ 41 w 321"/>
                <a:gd name="T35" fmla="*/ 758 h 609"/>
                <a:gd name="T36" fmla="*/ 121 w 321"/>
                <a:gd name="T37" fmla="*/ 758 h 609"/>
                <a:gd name="T38" fmla="*/ 121 w 321"/>
                <a:gd name="T39" fmla="*/ 572 h 609"/>
                <a:gd name="T40" fmla="*/ 221 w 321"/>
                <a:gd name="T41" fmla="*/ 572 h 609"/>
                <a:gd name="T42" fmla="*/ 221 w 321"/>
                <a:gd name="T43" fmla="*/ 597 h 609"/>
                <a:gd name="T44" fmla="*/ 281 w 321"/>
                <a:gd name="T45" fmla="*/ 597 h 609"/>
                <a:gd name="T46" fmla="*/ 281 w 321"/>
                <a:gd name="T47" fmla="*/ 545 h 609"/>
                <a:gd name="T48" fmla="*/ 402 w 321"/>
                <a:gd name="T49" fmla="*/ 545 h 609"/>
                <a:gd name="T50" fmla="*/ 422 w 321"/>
                <a:gd name="T51" fmla="*/ 466 h 609"/>
                <a:gd name="T52" fmla="*/ 422 w 321"/>
                <a:gd name="T53" fmla="*/ 411 h 609"/>
                <a:gd name="T54" fmla="*/ 362 w 321"/>
                <a:gd name="T55" fmla="*/ 385 h 609"/>
                <a:gd name="T56" fmla="*/ 281 w 321"/>
                <a:gd name="T57" fmla="*/ 345 h 609"/>
                <a:gd name="T58" fmla="*/ 240 w 321"/>
                <a:gd name="T59" fmla="*/ 307 h 609"/>
                <a:gd name="T60" fmla="*/ 260 w 321"/>
                <a:gd name="T61" fmla="*/ 239 h 609"/>
                <a:gd name="T62" fmla="*/ 301 w 321"/>
                <a:gd name="T63" fmla="*/ 214 h 609"/>
                <a:gd name="T64" fmla="*/ 362 w 321"/>
                <a:gd name="T65" fmla="*/ 239 h 609"/>
                <a:gd name="T66" fmla="*/ 444 w 321"/>
                <a:gd name="T67" fmla="*/ 239 h 609"/>
                <a:gd name="T68" fmla="*/ 463 w 321"/>
                <a:gd name="T69" fmla="*/ 199 h 609"/>
                <a:gd name="T70" fmla="*/ 503 w 321"/>
                <a:gd name="T71" fmla="*/ 199 h 609"/>
                <a:gd name="T72" fmla="*/ 483 w 321"/>
                <a:gd name="T73" fmla="*/ 145 h 609"/>
                <a:gd name="T74" fmla="*/ 622 w 321"/>
                <a:gd name="T75" fmla="*/ 53 h 609"/>
                <a:gd name="T76" fmla="*/ 622 w 321"/>
                <a:gd name="T77" fmla="*/ 27 h 609"/>
                <a:gd name="T78" fmla="*/ 705 w 321"/>
                <a:gd name="T79" fmla="*/ 27 h 609"/>
                <a:gd name="T80" fmla="*/ 723 w 321"/>
                <a:gd name="T81" fmla="*/ 41 h 609"/>
                <a:gd name="T82" fmla="*/ 744 w 321"/>
                <a:gd name="T83" fmla="*/ 13 h 609"/>
                <a:gd name="T84" fmla="*/ 765 w 321"/>
                <a:gd name="T85" fmla="*/ 0 h 609"/>
                <a:gd name="T86" fmla="*/ 806 w 321"/>
                <a:gd name="T87" fmla="*/ 41 h 609"/>
                <a:gd name="T88" fmla="*/ 806 w 321"/>
                <a:gd name="T89" fmla="*/ 53 h 609"/>
                <a:gd name="T90" fmla="*/ 705 w 321"/>
                <a:gd name="T91" fmla="*/ 186 h 609"/>
                <a:gd name="T92" fmla="*/ 744 w 321"/>
                <a:gd name="T93" fmla="*/ 214 h 609"/>
                <a:gd name="T94" fmla="*/ 705 w 321"/>
                <a:gd name="T95" fmla="*/ 307 h 609"/>
                <a:gd name="T96" fmla="*/ 684 w 321"/>
                <a:gd name="T97" fmla="*/ 411 h 609"/>
                <a:gd name="T98" fmla="*/ 723 w 321"/>
                <a:gd name="T99" fmla="*/ 479 h 609"/>
                <a:gd name="T100" fmla="*/ 663 w 321"/>
                <a:gd name="T101" fmla="*/ 597 h 609"/>
                <a:gd name="T102" fmla="*/ 684 w 321"/>
                <a:gd name="T103" fmla="*/ 623 h 609"/>
                <a:gd name="T104" fmla="*/ 723 w 321"/>
                <a:gd name="T105" fmla="*/ 716 h 609"/>
                <a:gd name="T106" fmla="*/ 806 w 321"/>
                <a:gd name="T107" fmla="*/ 79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30"/>
            <p:cNvSpPr/>
            <p:nvPr/>
          </p:nvSpPr>
          <p:spPr bwMode="invGray">
            <a:xfrm>
              <a:off x="4056191" y="2992223"/>
              <a:ext cx="295651" cy="534498"/>
            </a:xfrm>
            <a:custGeom>
              <a:avLst/>
              <a:gdLst>
                <a:gd name="T0" fmla="*/ 423 w 177"/>
                <a:gd name="T1" fmla="*/ 201 h 313"/>
                <a:gd name="T2" fmla="*/ 386 w 177"/>
                <a:gd name="T3" fmla="*/ 173 h 313"/>
                <a:gd name="T4" fmla="*/ 288 w 177"/>
                <a:gd name="T5" fmla="*/ 149 h 313"/>
                <a:gd name="T6" fmla="*/ 327 w 177"/>
                <a:gd name="T7" fmla="*/ 53 h 313"/>
                <a:gd name="T8" fmla="*/ 309 w 177"/>
                <a:gd name="T9" fmla="*/ 0 h 313"/>
                <a:gd name="T10" fmla="*/ 175 w 177"/>
                <a:gd name="T11" fmla="*/ 93 h 313"/>
                <a:gd name="T12" fmla="*/ 154 w 177"/>
                <a:gd name="T13" fmla="*/ 187 h 313"/>
                <a:gd name="T14" fmla="*/ 97 w 177"/>
                <a:gd name="T15" fmla="*/ 201 h 313"/>
                <a:gd name="T16" fmla="*/ 20 w 177"/>
                <a:gd name="T17" fmla="*/ 241 h 313"/>
                <a:gd name="T18" fmla="*/ 0 w 177"/>
                <a:gd name="T19" fmla="*/ 280 h 313"/>
                <a:gd name="T20" fmla="*/ 97 w 177"/>
                <a:gd name="T21" fmla="*/ 322 h 313"/>
                <a:gd name="T22" fmla="*/ 97 w 177"/>
                <a:gd name="T23" fmla="*/ 375 h 313"/>
                <a:gd name="T24" fmla="*/ 116 w 177"/>
                <a:gd name="T25" fmla="*/ 402 h 313"/>
                <a:gd name="T26" fmla="*/ 97 w 177"/>
                <a:gd name="T27" fmla="*/ 442 h 313"/>
                <a:gd name="T28" fmla="*/ 116 w 177"/>
                <a:gd name="T29" fmla="*/ 468 h 313"/>
                <a:gd name="T30" fmla="*/ 230 w 177"/>
                <a:gd name="T31" fmla="*/ 523 h 313"/>
                <a:gd name="T32" fmla="*/ 272 w 177"/>
                <a:gd name="T33" fmla="*/ 523 h 313"/>
                <a:gd name="T34" fmla="*/ 272 w 177"/>
                <a:gd name="T35" fmla="*/ 497 h 313"/>
                <a:gd name="T36" fmla="*/ 309 w 177"/>
                <a:gd name="T37" fmla="*/ 456 h 313"/>
                <a:gd name="T38" fmla="*/ 288 w 177"/>
                <a:gd name="T39" fmla="*/ 402 h 313"/>
                <a:gd name="T40" fmla="*/ 272 w 177"/>
                <a:gd name="T41" fmla="*/ 402 h 313"/>
                <a:gd name="T42" fmla="*/ 250 w 177"/>
                <a:gd name="T43" fmla="*/ 349 h 313"/>
                <a:gd name="T44" fmla="*/ 288 w 177"/>
                <a:gd name="T45" fmla="*/ 349 h 313"/>
                <a:gd name="T46" fmla="*/ 288 w 177"/>
                <a:gd name="T47" fmla="*/ 294 h 313"/>
                <a:gd name="T48" fmla="*/ 327 w 177"/>
                <a:gd name="T49" fmla="*/ 294 h 313"/>
                <a:gd name="T50" fmla="*/ 365 w 177"/>
                <a:gd name="T51" fmla="*/ 308 h 313"/>
                <a:gd name="T52" fmla="*/ 386 w 177"/>
                <a:gd name="T53" fmla="*/ 227 h 313"/>
                <a:gd name="T54" fmla="*/ 423 w 177"/>
                <a:gd name="T55" fmla="*/ 201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31"/>
            <p:cNvSpPr/>
            <p:nvPr/>
          </p:nvSpPr>
          <p:spPr bwMode="invGray">
            <a:xfrm>
              <a:off x="2998293" y="2460806"/>
              <a:ext cx="1443225" cy="1434056"/>
            </a:xfrm>
            <a:custGeom>
              <a:avLst/>
              <a:gdLst>
                <a:gd name="T0" fmla="*/ 1584 w 857"/>
                <a:gd name="T1" fmla="*/ 798 h 841"/>
                <a:gd name="T2" fmla="*/ 1686 w 857"/>
                <a:gd name="T3" fmla="*/ 890 h 841"/>
                <a:gd name="T4" fmla="*/ 1686 w 857"/>
                <a:gd name="T5" fmla="*/ 943 h 841"/>
                <a:gd name="T6" fmla="*/ 1847 w 857"/>
                <a:gd name="T7" fmla="*/ 1038 h 841"/>
                <a:gd name="T8" fmla="*/ 1865 w 857"/>
                <a:gd name="T9" fmla="*/ 997 h 841"/>
                <a:gd name="T10" fmla="*/ 1885 w 857"/>
                <a:gd name="T11" fmla="*/ 917 h 841"/>
                <a:gd name="T12" fmla="*/ 1847 w 857"/>
                <a:gd name="T13" fmla="*/ 866 h 841"/>
                <a:gd name="T14" fmla="*/ 1885 w 857"/>
                <a:gd name="T15" fmla="*/ 811 h 841"/>
                <a:gd name="T16" fmla="*/ 2005 w 857"/>
                <a:gd name="T17" fmla="*/ 851 h 841"/>
                <a:gd name="T18" fmla="*/ 2148 w 857"/>
                <a:gd name="T19" fmla="*/ 917 h 841"/>
                <a:gd name="T20" fmla="*/ 2005 w 857"/>
                <a:gd name="T21" fmla="*/ 1052 h 841"/>
                <a:gd name="T22" fmla="*/ 1946 w 857"/>
                <a:gd name="T23" fmla="*/ 1104 h 841"/>
                <a:gd name="T24" fmla="*/ 1847 w 857"/>
                <a:gd name="T25" fmla="*/ 1077 h 841"/>
                <a:gd name="T26" fmla="*/ 1766 w 857"/>
                <a:gd name="T27" fmla="*/ 1250 h 841"/>
                <a:gd name="T28" fmla="*/ 1745 w 857"/>
                <a:gd name="T29" fmla="*/ 1291 h 841"/>
                <a:gd name="T30" fmla="*/ 1726 w 857"/>
                <a:gd name="T31" fmla="*/ 1343 h 841"/>
                <a:gd name="T32" fmla="*/ 1584 w 857"/>
                <a:gd name="T33" fmla="*/ 1397 h 841"/>
                <a:gd name="T34" fmla="*/ 1487 w 857"/>
                <a:gd name="T35" fmla="*/ 1263 h 841"/>
                <a:gd name="T36" fmla="*/ 1445 w 857"/>
                <a:gd name="T37" fmla="*/ 1250 h 841"/>
                <a:gd name="T38" fmla="*/ 1324 w 857"/>
                <a:gd name="T39" fmla="*/ 1156 h 841"/>
                <a:gd name="T40" fmla="*/ 1244 w 857"/>
                <a:gd name="T41" fmla="*/ 1182 h 841"/>
                <a:gd name="T42" fmla="*/ 1224 w 857"/>
                <a:gd name="T43" fmla="*/ 1210 h 841"/>
                <a:gd name="T44" fmla="*/ 1203 w 857"/>
                <a:gd name="T45" fmla="*/ 1291 h 841"/>
                <a:gd name="T46" fmla="*/ 1165 w 857"/>
                <a:gd name="T47" fmla="*/ 1238 h 841"/>
                <a:gd name="T48" fmla="*/ 1043 w 857"/>
                <a:gd name="T49" fmla="*/ 1210 h 841"/>
                <a:gd name="T50" fmla="*/ 1023 w 857"/>
                <a:gd name="T51" fmla="*/ 1145 h 841"/>
                <a:gd name="T52" fmla="*/ 1144 w 857"/>
                <a:gd name="T53" fmla="*/ 1156 h 841"/>
                <a:gd name="T54" fmla="*/ 1224 w 857"/>
                <a:gd name="T55" fmla="*/ 1118 h 841"/>
                <a:gd name="T56" fmla="*/ 1165 w 857"/>
                <a:gd name="T57" fmla="*/ 1064 h 841"/>
                <a:gd name="T58" fmla="*/ 1264 w 857"/>
                <a:gd name="T59" fmla="*/ 997 h 841"/>
                <a:gd name="T60" fmla="*/ 1344 w 857"/>
                <a:gd name="T61" fmla="*/ 943 h 841"/>
                <a:gd name="T62" fmla="*/ 1203 w 857"/>
                <a:gd name="T63" fmla="*/ 679 h 841"/>
                <a:gd name="T64" fmla="*/ 1023 w 857"/>
                <a:gd name="T65" fmla="*/ 599 h 841"/>
                <a:gd name="T66" fmla="*/ 861 w 857"/>
                <a:gd name="T67" fmla="*/ 559 h 841"/>
                <a:gd name="T68" fmla="*/ 703 w 857"/>
                <a:gd name="T69" fmla="*/ 518 h 841"/>
                <a:gd name="T70" fmla="*/ 522 w 857"/>
                <a:gd name="T71" fmla="*/ 559 h 841"/>
                <a:gd name="T72" fmla="*/ 121 w 857"/>
                <a:gd name="T73" fmla="*/ 399 h 841"/>
                <a:gd name="T74" fmla="*/ 20 w 857"/>
                <a:gd name="T75" fmla="*/ 266 h 841"/>
                <a:gd name="T76" fmla="*/ 121 w 857"/>
                <a:gd name="T77" fmla="*/ 252 h 841"/>
                <a:gd name="T78" fmla="*/ 281 w 857"/>
                <a:gd name="T79" fmla="*/ 159 h 841"/>
                <a:gd name="T80" fmla="*/ 341 w 857"/>
                <a:gd name="T81" fmla="*/ 106 h 841"/>
                <a:gd name="T82" fmla="*/ 542 w 857"/>
                <a:gd name="T83" fmla="*/ 53 h 841"/>
                <a:gd name="T84" fmla="*/ 582 w 857"/>
                <a:gd name="T85" fmla="*/ 0 h 841"/>
                <a:gd name="T86" fmla="*/ 722 w 857"/>
                <a:gd name="T87" fmla="*/ 122 h 841"/>
                <a:gd name="T88" fmla="*/ 743 w 857"/>
                <a:gd name="T89" fmla="*/ 214 h 841"/>
                <a:gd name="T90" fmla="*/ 782 w 857"/>
                <a:gd name="T91" fmla="*/ 293 h 841"/>
                <a:gd name="T92" fmla="*/ 844 w 857"/>
                <a:gd name="T93" fmla="*/ 320 h 841"/>
                <a:gd name="T94" fmla="*/ 1023 w 857"/>
                <a:gd name="T95" fmla="*/ 293 h 841"/>
                <a:gd name="T96" fmla="*/ 1023 w 857"/>
                <a:gd name="T97" fmla="*/ 359 h 841"/>
                <a:gd name="T98" fmla="*/ 964 w 857"/>
                <a:gd name="T99" fmla="*/ 424 h 841"/>
                <a:gd name="T100" fmla="*/ 1083 w 857"/>
                <a:gd name="T101" fmla="*/ 546 h 841"/>
                <a:gd name="T102" fmla="*/ 1244 w 857"/>
                <a:gd name="T103" fmla="*/ 572 h 841"/>
                <a:gd name="T104" fmla="*/ 1324 w 857"/>
                <a:gd name="T105" fmla="*/ 531 h 841"/>
                <a:gd name="T106" fmla="*/ 1465 w 857"/>
                <a:gd name="T107" fmla="*/ 531 h 841"/>
                <a:gd name="T108" fmla="*/ 1565 w 857"/>
                <a:gd name="T109" fmla="*/ 559 h 841"/>
                <a:gd name="T110" fmla="*/ 1445 w 857"/>
                <a:gd name="T111" fmla="*/ 651 h 841"/>
                <a:gd name="T112" fmla="*/ 1505 w 857"/>
                <a:gd name="T113" fmla="*/ 758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32"/>
            <p:cNvSpPr/>
            <p:nvPr/>
          </p:nvSpPr>
          <p:spPr bwMode="invGray">
            <a:xfrm>
              <a:off x="3456482" y="1136115"/>
              <a:ext cx="2397436" cy="2117966"/>
            </a:xfrm>
            <a:custGeom>
              <a:avLst/>
              <a:gdLst>
                <a:gd name="T0" fmla="*/ 41 w 1425"/>
                <a:gd name="T1" fmla="*/ 1497 h 1241"/>
                <a:gd name="T2" fmla="*/ 158 w 1425"/>
                <a:gd name="T3" fmla="*/ 1617 h 1241"/>
                <a:gd name="T4" fmla="*/ 339 w 1425"/>
                <a:gd name="T5" fmla="*/ 1629 h 1241"/>
                <a:gd name="T6" fmla="*/ 279 w 1425"/>
                <a:gd name="T7" fmla="*/ 1722 h 1241"/>
                <a:gd name="T8" fmla="*/ 538 w 1425"/>
                <a:gd name="T9" fmla="*/ 1885 h 1241"/>
                <a:gd name="T10" fmla="*/ 639 w 1425"/>
                <a:gd name="T11" fmla="*/ 1829 h 1241"/>
                <a:gd name="T12" fmla="*/ 879 w 1425"/>
                <a:gd name="T13" fmla="*/ 1843 h 1241"/>
                <a:gd name="T14" fmla="*/ 819 w 1425"/>
                <a:gd name="T15" fmla="*/ 2070 h 1241"/>
                <a:gd name="T16" fmla="*/ 1058 w 1425"/>
                <a:gd name="T17" fmla="*/ 2004 h 1241"/>
                <a:gd name="T18" fmla="*/ 1240 w 1425"/>
                <a:gd name="T19" fmla="*/ 1856 h 1241"/>
                <a:gd name="T20" fmla="*/ 1396 w 1425"/>
                <a:gd name="T21" fmla="*/ 2043 h 1241"/>
                <a:gd name="T22" fmla="*/ 1498 w 1425"/>
                <a:gd name="T23" fmla="*/ 2004 h 1241"/>
                <a:gd name="T24" fmla="*/ 1657 w 1425"/>
                <a:gd name="T25" fmla="*/ 1856 h 1241"/>
                <a:gd name="T26" fmla="*/ 1758 w 1425"/>
                <a:gd name="T27" fmla="*/ 1829 h 1241"/>
                <a:gd name="T28" fmla="*/ 1837 w 1425"/>
                <a:gd name="T29" fmla="*/ 1829 h 1241"/>
                <a:gd name="T30" fmla="*/ 1998 w 1425"/>
                <a:gd name="T31" fmla="*/ 1712 h 1241"/>
                <a:gd name="T32" fmla="*/ 2155 w 1425"/>
                <a:gd name="T33" fmla="*/ 1684 h 1241"/>
                <a:gd name="T34" fmla="*/ 2236 w 1425"/>
                <a:gd name="T35" fmla="*/ 1536 h 1241"/>
                <a:gd name="T36" fmla="*/ 2355 w 1425"/>
                <a:gd name="T37" fmla="*/ 1522 h 1241"/>
                <a:gd name="T38" fmla="*/ 2515 w 1425"/>
                <a:gd name="T39" fmla="*/ 1456 h 1241"/>
                <a:gd name="T40" fmla="*/ 2715 w 1425"/>
                <a:gd name="T41" fmla="*/ 1376 h 1241"/>
                <a:gd name="T42" fmla="*/ 2814 w 1425"/>
                <a:gd name="T43" fmla="*/ 1536 h 1241"/>
                <a:gd name="T44" fmla="*/ 2933 w 1425"/>
                <a:gd name="T45" fmla="*/ 1482 h 1241"/>
                <a:gd name="T46" fmla="*/ 2933 w 1425"/>
                <a:gd name="T47" fmla="*/ 1403 h 1241"/>
                <a:gd name="T48" fmla="*/ 3374 w 1425"/>
                <a:gd name="T49" fmla="*/ 1310 h 1241"/>
                <a:gd name="T50" fmla="*/ 3434 w 1425"/>
                <a:gd name="T51" fmla="*/ 1217 h 1241"/>
                <a:gd name="T52" fmla="*/ 3274 w 1425"/>
                <a:gd name="T53" fmla="*/ 1122 h 1241"/>
                <a:gd name="T54" fmla="*/ 3155 w 1425"/>
                <a:gd name="T55" fmla="*/ 934 h 1241"/>
                <a:gd name="T56" fmla="*/ 3334 w 1425"/>
                <a:gd name="T57" fmla="*/ 934 h 1241"/>
                <a:gd name="T58" fmla="*/ 3374 w 1425"/>
                <a:gd name="T59" fmla="*/ 788 h 1241"/>
                <a:gd name="T60" fmla="*/ 3233 w 1425"/>
                <a:gd name="T61" fmla="*/ 721 h 1241"/>
                <a:gd name="T62" fmla="*/ 3472 w 1425"/>
                <a:gd name="T63" fmla="*/ 493 h 1241"/>
                <a:gd name="T64" fmla="*/ 3554 w 1425"/>
                <a:gd name="T65" fmla="*/ 214 h 1241"/>
                <a:gd name="T66" fmla="*/ 3355 w 1425"/>
                <a:gd name="T67" fmla="*/ 214 h 1241"/>
                <a:gd name="T68" fmla="*/ 3155 w 1425"/>
                <a:gd name="T69" fmla="*/ 122 h 1241"/>
                <a:gd name="T70" fmla="*/ 2974 w 1425"/>
                <a:gd name="T71" fmla="*/ 109 h 1241"/>
                <a:gd name="T72" fmla="*/ 2914 w 1425"/>
                <a:gd name="T73" fmla="*/ 0 h 1241"/>
                <a:gd name="T74" fmla="*/ 2896 w 1425"/>
                <a:gd name="T75" fmla="*/ 109 h 1241"/>
                <a:gd name="T76" fmla="*/ 2814 w 1425"/>
                <a:gd name="T77" fmla="*/ 280 h 1241"/>
                <a:gd name="T78" fmla="*/ 2795 w 1425"/>
                <a:gd name="T79" fmla="*/ 401 h 1241"/>
                <a:gd name="T80" fmla="*/ 2476 w 1425"/>
                <a:gd name="T81" fmla="*/ 466 h 1241"/>
                <a:gd name="T82" fmla="*/ 2476 w 1425"/>
                <a:gd name="T83" fmla="*/ 721 h 1241"/>
                <a:gd name="T84" fmla="*/ 2634 w 1425"/>
                <a:gd name="T85" fmla="*/ 695 h 1241"/>
                <a:gd name="T86" fmla="*/ 2836 w 1425"/>
                <a:gd name="T87" fmla="*/ 748 h 1241"/>
                <a:gd name="T88" fmla="*/ 2836 w 1425"/>
                <a:gd name="T89" fmla="*/ 841 h 1241"/>
                <a:gd name="T90" fmla="*/ 2596 w 1425"/>
                <a:gd name="T91" fmla="*/ 895 h 1241"/>
                <a:gd name="T92" fmla="*/ 2476 w 1425"/>
                <a:gd name="T93" fmla="*/ 988 h 1241"/>
                <a:gd name="T94" fmla="*/ 2155 w 1425"/>
                <a:gd name="T95" fmla="*/ 1109 h 1241"/>
                <a:gd name="T96" fmla="*/ 1897 w 1425"/>
                <a:gd name="T97" fmla="*/ 1082 h 1241"/>
                <a:gd name="T98" fmla="*/ 1916 w 1425"/>
                <a:gd name="T99" fmla="*/ 1255 h 1241"/>
                <a:gd name="T100" fmla="*/ 1596 w 1425"/>
                <a:gd name="T101" fmla="*/ 1415 h 1241"/>
                <a:gd name="T102" fmla="*/ 1139 w 1425"/>
                <a:gd name="T103" fmla="*/ 1469 h 1241"/>
                <a:gd name="T104" fmla="*/ 879 w 1425"/>
                <a:gd name="T105" fmla="*/ 1482 h 1241"/>
                <a:gd name="T106" fmla="*/ 620 w 1425"/>
                <a:gd name="T107" fmla="*/ 1441 h 1241"/>
                <a:gd name="T108" fmla="*/ 239 w 1425"/>
                <a:gd name="T109" fmla="*/ 136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33"/>
            <p:cNvSpPr/>
            <p:nvPr/>
          </p:nvSpPr>
          <p:spPr bwMode="invGray">
            <a:xfrm>
              <a:off x="1248207" y="1491933"/>
              <a:ext cx="2142419" cy="1762148"/>
            </a:xfrm>
            <a:custGeom>
              <a:avLst/>
              <a:gdLst>
                <a:gd name="T0" fmla="*/ 3140 w 1273"/>
                <a:gd name="T1" fmla="*/ 960 h 1033"/>
                <a:gd name="T2" fmla="*/ 3099 w 1273"/>
                <a:gd name="T3" fmla="*/ 1052 h 1033"/>
                <a:gd name="T4" fmla="*/ 2939 w 1273"/>
                <a:gd name="T5" fmla="*/ 1052 h 1033"/>
                <a:gd name="T6" fmla="*/ 2879 w 1273"/>
                <a:gd name="T7" fmla="*/ 1105 h 1033"/>
                <a:gd name="T8" fmla="*/ 2699 w 1273"/>
                <a:gd name="T9" fmla="*/ 1199 h 1033"/>
                <a:gd name="T10" fmla="*/ 2620 w 1273"/>
                <a:gd name="T11" fmla="*/ 1213 h 1033"/>
                <a:gd name="T12" fmla="*/ 2339 w 1273"/>
                <a:gd name="T13" fmla="*/ 1373 h 1033"/>
                <a:gd name="T14" fmla="*/ 2200 w 1273"/>
                <a:gd name="T15" fmla="*/ 1467 h 1033"/>
                <a:gd name="T16" fmla="*/ 2300 w 1273"/>
                <a:gd name="T17" fmla="*/ 1571 h 1033"/>
                <a:gd name="T18" fmla="*/ 2222 w 1273"/>
                <a:gd name="T19" fmla="*/ 1653 h 1033"/>
                <a:gd name="T20" fmla="*/ 2239 w 1273"/>
                <a:gd name="T21" fmla="*/ 1720 h 1033"/>
                <a:gd name="T22" fmla="*/ 2101 w 1273"/>
                <a:gd name="T23" fmla="*/ 1692 h 1033"/>
                <a:gd name="T24" fmla="*/ 2018 w 1273"/>
                <a:gd name="T25" fmla="*/ 1666 h 1033"/>
                <a:gd name="T26" fmla="*/ 1841 w 1273"/>
                <a:gd name="T27" fmla="*/ 1598 h 1033"/>
                <a:gd name="T28" fmla="*/ 1500 w 1273"/>
                <a:gd name="T29" fmla="*/ 1640 h 1033"/>
                <a:gd name="T30" fmla="*/ 1282 w 1273"/>
                <a:gd name="T31" fmla="*/ 1653 h 1033"/>
                <a:gd name="T32" fmla="*/ 1079 w 1273"/>
                <a:gd name="T33" fmla="*/ 1585 h 1033"/>
                <a:gd name="T34" fmla="*/ 920 w 1273"/>
                <a:gd name="T35" fmla="*/ 1598 h 1033"/>
                <a:gd name="T36" fmla="*/ 681 w 1273"/>
                <a:gd name="T37" fmla="*/ 1545 h 1033"/>
                <a:gd name="T38" fmla="*/ 539 w 1273"/>
                <a:gd name="T39" fmla="*/ 1640 h 1033"/>
                <a:gd name="T40" fmla="*/ 381 w 1273"/>
                <a:gd name="T41" fmla="*/ 1571 h 1033"/>
                <a:gd name="T42" fmla="*/ 259 w 1273"/>
                <a:gd name="T43" fmla="*/ 1440 h 1033"/>
                <a:gd name="T44" fmla="*/ 138 w 1273"/>
                <a:gd name="T45" fmla="*/ 1332 h 1033"/>
                <a:gd name="T46" fmla="*/ 160 w 1273"/>
                <a:gd name="T47" fmla="*/ 1291 h 1033"/>
                <a:gd name="T48" fmla="*/ 101 w 1273"/>
                <a:gd name="T49" fmla="*/ 1187 h 1033"/>
                <a:gd name="T50" fmla="*/ 0 w 1273"/>
                <a:gd name="T51" fmla="*/ 1146 h 1033"/>
                <a:gd name="T52" fmla="*/ 79 w 1273"/>
                <a:gd name="T53" fmla="*/ 1146 h 1033"/>
                <a:gd name="T54" fmla="*/ 79 w 1273"/>
                <a:gd name="T55" fmla="*/ 1026 h 1033"/>
                <a:gd name="T56" fmla="*/ 60 w 1273"/>
                <a:gd name="T57" fmla="*/ 947 h 1033"/>
                <a:gd name="T58" fmla="*/ 0 w 1273"/>
                <a:gd name="T59" fmla="*/ 867 h 1033"/>
                <a:gd name="T60" fmla="*/ 221 w 1273"/>
                <a:gd name="T61" fmla="*/ 773 h 1033"/>
                <a:gd name="T62" fmla="*/ 339 w 1273"/>
                <a:gd name="T63" fmla="*/ 760 h 1033"/>
                <a:gd name="T64" fmla="*/ 381 w 1273"/>
                <a:gd name="T65" fmla="*/ 800 h 1033"/>
                <a:gd name="T66" fmla="*/ 500 w 1273"/>
                <a:gd name="T67" fmla="*/ 800 h 1033"/>
                <a:gd name="T68" fmla="*/ 759 w 1273"/>
                <a:gd name="T69" fmla="*/ 760 h 1033"/>
                <a:gd name="T70" fmla="*/ 1041 w 1273"/>
                <a:gd name="T71" fmla="*/ 708 h 1033"/>
                <a:gd name="T72" fmla="*/ 1059 w 1273"/>
                <a:gd name="T73" fmla="*/ 627 h 1033"/>
                <a:gd name="T74" fmla="*/ 1179 w 1273"/>
                <a:gd name="T75" fmla="*/ 388 h 1033"/>
                <a:gd name="T76" fmla="*/ 1140 w 1273"/>
                <a:gd name="T77" fmla="*/ 332 h 1033"/>
                <a:gd name="T78" fmla="*/ 1480 w 1273"/>
                <a:gd name="T79" fmla="*/ 374 h 1033"/>
                <a:gd name="T80" fmla="*/ 1660 w 1273"/>
                <a:gd name="T81" fmla="*/ 159 h 1033"/>
                <a:gd name="T82" fmla="*/ 1959 w 1273"/>
                <a:gd name="T83" fmla="*/ 214 h 1033"/>
                <a:gd name="T84" fmla="*/ 1959 w 1273"/>
                <a:gd name="T85" fmla="*/ 135 h 1033"/>
                <a:gd name="T86" fmla="*/ 2101 w 1273"/>
                <a:gd name="T87" fmla="*/ 66 h 1033"/>
                <a:gd name="T88" fmla="*/ 2200 w 1273"/>
                <a:gd name="T89" fmla="*/ 0 h 1033"/>
                <a:gd name="T90" fmla="*/ 2319 w 1273"/>
                <a:gd name="T91" fmla="*/ 27 h 1033"/>
                <a:gd name="T92" fmla="*/ 2319 w 1273"/>
                <a:gd name="T93" fmla="*/ 80 h 1033"/>
                <a:gd name="T94" fmla="*/ 2401 w 1273"/>
                <a:gd name="T95" fmla="*/ 186 h 1033"/>
                <a:gd name="T96" fmla="*/ 2560 w 1273"/>
                <a:gd name="T97" fmla="*/ 239 h 1033"/>
                <a:gd name="T98" fmla="*/ 2599 w 1273"/>
                <a:gd name="T99" fmla="*/ 414 h 1033"/>
                <a:gd name="T100" fmla="*/ 2539 w 1273"/>
                <a:gd name="T101" fmla="*/ 559 h 1033"/>
                <a:gd name="T102" fmla="*/ 2782 w 1273"/>
                <a:gd name="T103" fmla="*/ 615 h 1033"/>
                <a:gd name="T104" fmla="*/ 3021 w 1273"/>
                <a:gd name="T105" fmla="*/ 732 h 1033"/>
                <a:gd name="T106" fmla="*/ 3082 w 1273"/>
                <a:gd name="T107" fmla="*/ 800 h 1033"/>
                <a:gd name="T108" fmla="*/ 3179 w 1273"/>
                <a:gd name="T109" fmla="*/ 9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34"/>
            <p:cNvSpPr/>
            <p:nvPr/>
          </p:nvSpPr>
          <p:spPr bwMode="invGray">
            <a:xfrm>
              <a:off x="5706793" y="4726645"/>
              <a:ext cx="214382" cy="440537"/>
            </a:xfrm>
            <a:custGeom>
              <a:avLst/>
              <a:gdLst>
                <a:gd name="T0" fmla="*/ 55 w 129"/>
                <a:gd name="T1" fmla="*/ 395 h 257"/>
                <a:gd name="T2" fmla="*/ 75 w 129"/>
                <a:gd name="T3" fmla="*/ 424 h 257"/>
                <a:gd name="T4" fmla="*/ 130 w 129"/>
                <a:gd name="T5" fmla="*/ 437 h 257"/>
                <a:gd name="T6" fmla="*/ 151 w 129"/>
                <a:gd name="T7" fmla="*/ 382 h 257"/>
                <a:gd name="T8" fmla="*/ 243 w 129"/>
                <a:gd name="T9" fmla="*/ 315 h 257"/>
                <a:gd name="T10" fmla="*/ 243 w 129"/>
                <a:gd name="T11" fmla="*/ 218 h 257"/>
                <a:gd name="T12" fmla="*/ 280 w 129"/>
                <a:gd name="T13" fmla="*/ 164 h 257"/>
                <a:gd name="T14" fmla="*/ 300 w 129"/>
                <a:gd name="T15" fmla="*/ 122 h 257"/>
                <a:gd name="T16" fmla="*/ 263 w 129"/>
                <a:gd name="T17" fmla="*/ 96 h 257"/>
                <a:gd name="T18" fmla="*/ 243 w 129"/>
                <a:gd name="T19" fmla="*/ 0 h 257"/>
                <a:gd name="T20" fmla="*/ 151 w 129"/>
                <a:gd name="T21" fmla="*/ 41 h 257"/>
                <a:gd name="T22" fmla="*/ 114 w 129"/>
                <a:gd name="T23" fmla="*/ 41 h 257"/>
                <a:gd name="T24" fmla="*/ 130 w 129"/>
                <a:gd name="T25" fmla="*/ 69 h 257"/>
                <a:gd name="T26" fmla="*/ 55 w 129"/>
                <a:gd name="T27" fmla="*/ 122 h 257"/>
                <a:gd name="T28" fmla="*/ 55 w 129"/>
                <a:gd name="T29" fmla="*/ 191 h 257"/>
                <a:gd name="T30" fmla="*/ 0 w 129"/>
                <a:gd name="T31" fmla="*/ 231 h 257"/>
                <a:gd name="T32" fmla="*/ 18 w 129"/>
                <a:gd name="T33" fmla="*/ 286 h 257"/>
                <a:gd name="T34" fmla="*/ 38 w 129"/>
                <a:gd name="T35" fmla="*/ 382 h 257"/>
                <a:gd name="T36" fmla="*/ 55 w 129"/>
                <a:gd name="T37" fmla="*/ 395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8" name="矩形 3"/>
          <p:cNvSpPr>
            <a:spLocks noChangeArrowheads="1"/>
          </p:cNvSpPr>
          <p:nvPr/>
        </p:nvSpPr>
        <p:spPr bwMode="auto">
          <a:xfrm>
            <a:off x="3961002" y="386568"/>
            <a:ext cx="1253490" cy="40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业务数据</a:t>
            </a:r>
            <a:endParaRPr lang="zh-CN" altLang="en-US" sz="2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9" name="文本框 37"/>
          <p:cNvSpPr txBox="1"/>
          <p:nvPr/>
        </p:nvSpPr>
        <p:spPr>
          <a:xfrm>
            <a:off x="5807923" y="548685"/>
            <a:ext cx="1731005" cy="236220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Business Data</a:t>
            </a:r>
            <a:endParaRPr lang="zh-CN" altLang="en-US" sz="11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组合 69"/>
          <p:cNvGrpSpPr/>
          <p:nvPr/>
        </p:nvGrpSpPr>
        <p:grpSpPr>
          <a:xfrm>
            <a:off x="3562128" y="427662"/>
            <a:ext cx="197506" cy="296260"/>
            <a:chOff x="5284519" y="1508166"/>
            <a:chExt cx="213756" cy="427512"/>
          </a:xfrm>
        </p:grpSpPr>
        <p:cxnSp>
          <p:nvCxnSpPr>
            <p:cNvPr id="71" name="直接连接符 70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Picture 2" descr="C:\Users\weiyp\Desktop\公司LOGO\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6315" y="4688840"/>
            <a:ext cx="478790" cy="440690"/>
          </a:xfrm>
          <a:prstGeom prst="rect">
            <a:avLst/>
          </a:prstGeom>
          <a:noFill/>
        </p:spPr>
      </p:pic>
      <p:grpSp>
        <p:nvGrpSpPr>
          <p:cNvPr id="64" name="组合 54"/>
          <p:cNvGrpSpPr/>
          <p:nvPr/>
        </p:nvGrpSpPr>
        <p:grpSpPr>
          <a:xfrm>
            <a:off x="1829999" y="1242667"/>
            <a:ext cx="2186377" cy="1475133"/>
            <a:chOff x="1681296" y="2393529"/>
            <a:chExt cx="1418190" cy="948058"/>
          </a:xfrm>
          <a:solidFill>
            <a:schemeClr val="accent2"/>
          </a:solidFill>
        </p:grpSpPr>
        <p:sp>
          <p:nvSpPr>
            <p:cNvPr id="65" name="椭圆 64"/>
            <p:cNvSpPr/>
            <p:nvPr/>
          </p:nvSpPr>
          <p:spPr>
            <a:xfrm>
              <a:off x="2566086" y="2808187"/>
              <a:ext cx="533400" cy="533400"/>
            </a:xfrm>
            <a:prstGeom prst="ellipse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1681296" y="2393529"/>
              <a:ext cx="511252" cy="216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组合 54"/>
          <p:cNvGrpSpPr/>
          <p:nvPr/>
        </p:nvGrpSpPr>
        <p:grpSpPr>
          <a:xfrm>
            <a:off x="970208" y="2042160"/>
            <a:ext cx="1261182" cy="829945"/>
            <a:chOff x="1678413" y="2235200"/>
            <a:chExt cx="818064" cy="533400"/>
          </a:xfrm>
        </p:grpSpPr>
        <p:sp>
          <p:nvSpPr>
            <p:cNvPr id="74" name="椭圆 73"/>
            <p:cNvSpPr/>
            <p:nvPr/>
          </p:nvSpPr>
          <p:spPr>
            <a:xfrm>
              <a:off x="1963077" y="2235200"/>
              <a:ext cx="533400" cy="533400"/>
            </a:xfrm>
            <a:prstGeom prst="ellipse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678413" y="2388223"/>
              <a:ext cx="511252" cy="216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alt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组合 54"/>
          <p:cNvGrpSpPr/>
          <p:nvPr/>
        </p:nvGrpSpPr>
        <p:grpSpPr>
          <a:xfrm>
            <a:off x="2786380" y="3245485"/>
            <a:ext cx="822325" cy="829945"/>
            <a:chOff x="1676400" y="2235200"/>
            <a:chExt cx="533400" cy="533400"/>
          </a:xfrm>
        </p:grpSpPr>
        <p:sp>
          <p:nvSpPr>
            <p:cNvPr id="80" name="椭圆 79"/>
            <p:cNvSpPr/>
            <p:nvPr/>
          </p:nvSpPr>
          <p:spPr>
            <a:xfrm>
              <a:off x="1676400" y="2235200"/>
              <a:ext cx="533400" cy="533400"/>
            </a:xfrm>
            <a:prstGeom prst="ellipse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1678413" y="2388223"/>
              <a:ext cx="511252" cy="216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alt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组合 54"/>
          <p:cNvGrpSpPr/>
          <p:nvPr/>
        </p:nvGrpSpPr>
        <p:grpSpPr>
          <a:xfrm>
            <a:off x="5085715" y="2286635"/>
            <a:ext cx="822325" cy="829945"/>
            <a:chOff x="1676400" y="2235200"/>
            <a:chExt cx="533400" cy="533400"/>
          </a:xfrm>
        </p:grpSpPr>
        <p:sp>
          <p:nvSpPr>
            <p:cNvPr id="91" name="椭圆 90"/>
            <p:cNvSpPr/>
            <p:nvPr/>
          </p:nvSpPr>
          <p:spPr>
            <a:xfrm>
              <a:off x="1676400" y="2235200"/>
              <a:ext cx="533400" cy="533400"/>
            </a:xfrm>
            <a:prstGeom prst="ellipse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1678413" y="2388223"/>
              <a:ext cx="511252" cy="216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r>
                <a:rPr lang="en-US" altLang="zh-CN" sz="16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/30</a:t>
              </a:r>
            </a:p>
          </p:txBody>
        </p:sp>
      </p:grpSp>
      <p:grpSp>
        <p:nvGrpSpPr>
          <p:cNvPr id="107" name="组合 54"/>
          <p:cNvGrpSpPr/>
          <p:nvPr/>
        </p:nvGrpSpPr>
        <p:grpSpPr>
          <a:xfrm>
            <a:off x="1290248" y="804546"/>
            <a:ext cx="1401517" cy="3029558"/>
            <a:chOff x="1681296" y="663160"/>
            <a:chExt cx="909092" cy="1947076"/>
          </a:xfrm>
          <a:solidFill>
            <a:schemeClr val="accent2"/>
          </a:solidFill>
        </p:grpSpPr>
        <p:sp>
          <p:nvSpPr>
            <p:cNvPr id="108" name="椭圆 107"/>
            <p:cNvSpPr/>
            <p:nvPr/>
          </p:nvSpPr>
          <p:spPr>
            <a:xfrm>
              <a:off x="2056988" y="663160"/>
              <a:ext cx="533400" cy="533400"/>
            </a:xfrm>
            <a:prstGeom prst="ellipse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3900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1681296" y="2393529"/>
              <a:ext cx="511252" cy="216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0" name="组合 54"/>
          <p:cNvGrpSpPr/>
          <p:nvPr/>
        </p:nvGrpSpPr>
        <p:grpSpPr>
          <a:xfrm>
            <a:off x="4366895" y="1060450"/>
            <a:ext cx="822325" cy="829945"/>
            <a:chOff x="1676400" y="2235200"/>
            <a:chExt cx="533400" cy="533400"/>
          </a:xfrm>
          <a:solidFill>
            <a:schemeClr val="accent2"/>
          </a:solidFill>
        </p:grpSpPr>
        <p:sp>
          <p:nvSpPr>
            <p:cNvPr id="111" name="椭圆 110"/>
            <p:cNvSpPr/>
            <p:nvPr/>
          </p:nvSpPr>
          <p:spPr>
            <a:xfrm>
              <a:off x="1676400" y="2235200"/>
              <a:ext cx="533400" cy="533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1681296" y="2393529"/>
              <a:ext cx="511252" cy="216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3" name="组合 54"/>
          <p:cNvGrpSpPr/>
          <p:nvPr/>
        </p:nvGrpSpPr>
        <p:grpSpPr>
          <a:xfrm>
            <a:off x="4390390" y="3319145"/>
            <a:ext cx="822325" cy="829945"/>
            <a:chOff x="1676400" y="2235200"/>
            <a:chExt cx="533400" cy="533400"/>
          </a:xfrm>
          <a:solidFill>
            <a:schemeClr val="accent2"/>
          </a:solidFill>
        </p:grpSpPr>
        <p:sp>
          <p:nvSpPr>
            <p:cNvPr id="114" name="椭圆 113"/>
            <p:cNvSpPr/>
            <p:nvPr/>
          </p:nvSpPr>
          <p:spPr>
            <a:xfrm>
              <a:off x="1676400" y="2235200"/>
              <a:ext cx="533400" cy="5334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矩形 114"/>
            <p:cNvSpPr/>
            <p:nvPr/>
          </p:nvSpPr>
          <p:spPr>
            <a:xfrm>
              <a:off x="1681296" y="2393529"/>
              <a:ext cx="511252" cy="216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组合 54"/>
          <p:cNvGrpSpPr/>
          <p:nvPr/>
        </p:nvGrpSpPr>
        <p:grpSpPr>
          <a:xfrm>
            <a:off x="6941820" y="996950"/>
            <a:ext cx="822325" cy="829945"/>
            <a:chOff x="1676400" y="2235200"/>
            <a:chExt cx="533400" cy="533400"/>
          </a:xfrm>
        </p:grpSpPr>
        <p:sp>
          <p:nvSpPr>
            <p:cNvPr id="120" name="椭圆 119"/>
            <p:cNvSpPr/>
            <p:nvPr/>
          </p:nvSpPr>
          <p:spPr>
            <a:xfrm>
              <a:off x="1676400" y="2235200"/>
              <a:ext cx="533400" cy="533400"/>
            </a:xfrm>
            <a:prstGeom prst="ellipse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矩形 120"/>
            <p:cNvSpPr/>
            <p:nvPr/>
          </p:nvSpPr>
          <p:spPr>
            <a:xfrm>
              <a:off x="1678413" y="2388223"/>
              <a:ext cx="511252" cy="216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2" name="TextBox 5"/>
          <p:cNvSpPr txBox="1"/>
          <p:nvPr/>
        </p:nvSpPr>
        <p:spPr>
          <a:xfrm>
            <a:off x="6744344" y="1957257"/>
            <a:ext cx="1426210" cy="30543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b="0" dirty="0"/>
              <a:t>西部第一的规模</a:t>
            </a:r>
          </a:p>
        </p:txBody>
      </p:sp>
      <p:sp>
        <p:nvSpPr>
          <p:cNvPr id="123" name="TextBox 5"/>
          <p:cNvSpPr txBox="1"/>
          <p:nvPr/>
        </p:nvSpPr>
        <p:spPr>
          <a:xfrm>
            <a:off x="6725929" y="2521137"/>
            <a:ext cx="1604010" cy="30543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b="0" dirty="0"/>
              <a:t>一座为核心的城市</a:t>
            </a:r>
          </a:p>
        </p:txBody>
      </p:sp>
      <p:sp>
        <p:nvSpPr>
          <p:cNvPr id="124" name="TextBox 5"/>
          <p:cNvSpPr txBox="1"/>
          <p:nvPr/>
        </p:nvSpPr>
        <p:spPr>
          <a:xfrm>
            <a:off x="6745614" y="3078032"/>
            <a:ext cx="1248410" cy="30543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b="0" dirty="0"/>
              <a:t>一个战略目标</a:t>
            </a:r>
          </a:p>
        </p:txBody>
      </p:sp>
      <p:sp>
        <p:nvSpPr>
          <p:cNvPr id="126" name="TextBox 5"/>
          <p:cNvSpPr txBox="1"/>
          <p:nvPr/>
        </p:nvSpPr>
        <p:spPr>
          <a:xfrm>
            <a:off x="1357004" y="2877372"/>
            <a:ext cx="892810" cy="30543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b="0" dirty="0"/>
              <a:t>服务人口</a:t>
            </a:r>
          </a:p>
        </p:txBody>
      </p:sp>
      <p:sp>
        <p:nvSpPr>
          <p:cNvPr id="127" name="TextBox 5"/>
          <p:cNvSpPr txBox="1"/>
          <p:nvPr/>
        </p:nvSpPr>
        <p:spPr>
          <a:xfrm>
            <a:off x="3206759" y="2779582"/>
            <a:ext cx="892810" cy="30543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b="0" dirty="0"/>
              <a:t>水务规模</a:t>
            </a:r>
          </a:p>
        </p:txBody>
      </p:sp>
      <p:sp>
        <p:nvSpPr>
          <p:cNvPr id="129" name="TextBox 5"/>
          <p:cNvSpPr txBox="1"/>
          <p:nvPr/>
        </p:nvSpPr>
        <p:spPr>
          <a:xfrm>
            <a:off x="1710064" y="1597212"/>
            <a:ext cx="1248410" cy="30543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b="0" dirty="0" smtClean="0"/>
              <a:t>垃圾处理</a:t>
            </a:r>
            <a:r>
              <a:rPr lang="zh-CN" altLang="en-US" sz="1400" b="0" dirty="0"/>
              <a:t>规模</a:t>
            </a:r>
          </a:p>
        </p:txBody>
      </p:sp>
      <p:sp>
        <p:nvSpPr>
          <p:cNvPr id="131" name="TextBox 5"/>
          <p:cNvSpPr txBox="1"/>
          <p:nvPr/>
        </p:nvSpPr>
        <p:spPr>
          <a:xfrm>
            <a:off x="2752099" y="4033072"/>
            <a:ext cx="892810" cy="30543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b="0" dirty="0"/>
              <a:t>全国省市</a:t>
            </a:r>
          </a:p>
        </p:txBody>
      </p:sp>
      <p:sp>
        <p:nvSpPr>
          <p:cNvPr id="132" name="TextBox 5"/>
          <p:cNvSpPr txBox="1"/>
          <p:nvPr/>
        </p:nvSpPr>
        <p:spPr>
          <a:xfrm>
            <a:off x="4391034" y="4103557"/>
            <a:ext cx="892810" cy="30543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b="0" dirty="0"/>
              <a:t>利润总额</a:t>
            </a:r>
          </a:p>
        </p:txBody>
      </p:sp>
      <p:sp>
        <p:nvSpPr>
          <p:cNvPr id="133" name="TextBox 5"/>
          <p:cNvSpPr txBox="1"/>
          <p:nvPr/>
        </p:nvSpPr>
        <p:spPr>
          <a:xfrm>
            <a:off x="4364364" y="1884232"/>
            <a:ext cx="892810" cy="30543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b="0" dirty="0"/>
              <a:t>营业收入</a:t>
            </a:r>
          </a:p>
        </p:txBody>
      </p:sp>
      <p:sp>
        <p:nvSpPr>
          <p:cNvPr id="134" name="TextBox 5"/>
          <p:cNvSpPr txBox="1"/>
          <p:nvPr/>
        </p:nvSpPr>
        <p:spPr>
          <a:xfrm>
            <a:off x="5097789" y="3076762"/>
            <a:ext cx="892810" cy="30543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b="0" dirty="0"/>
              <a:t>运营经验</a:t>
            </a:r>
          </a:p>
        </p:txBody>
      </p:sp>
      <p:sp>
        <p:nvSpPr>
          <p:cNvPr id="135" name="TextBox 5"/>
          <p:cNvSpPr txBox="1"/>
          <p:nvPr/>
        </p:nvSpPr>
        <p:spPr>
          <a:xfrm>
            <a:off x="5857884" y="4089587"/>
            <a:ext cx="2990215" cy="36703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800" dirty="0"/>
              <a:t>5-10</a:t>
            </a:r>
            <a:r>
              <a:rPr lang="zh-CN" altLang="en-US" sz="1800" dirty="0"/>
              <a:t>年全球同行业知名企业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lizzy\PPT-by lizzy\自制PNG\白色多边形背景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5297"/>
          <a:stretch>
            <a:fillRect/>
          </a:stretch>
        </p:blipFill>
        <p:spPr bwMode="auto">
          <a:xfrm flipV="1">
            <a:off x="0" y="2872311"/>
            <a:ext cx="9144000" cy="2299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5"/>
          <p:cNvSpPr txBox="1"/>
          <p:nvPr/>
        </p:nvSpPr>
        <p:spPr>
          <a:xfrm>
            <a:off x="1067444" y="2933252"/>
            <a:ext cx="1959610" cy="52070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面临的机遇</a:t>
            </a:r>
            <a:endParaRPr lang="zh-CN" altLang="en-US" dirty="0"/>
          </a:p>
        </p:txBody>
      </p:sp>
      <p:sp>
        <p:nvSpPr>
          <p:cNvPr id="14" name="TextBox 18"/>
          <p:cNvSpPr txBox="1"/>
          <p:nvPr/>
        </p:nvSpPr>
        <p:spPr>
          <a:xfrm>
            <a:off x="316267" y="2363352"/>
            <a:ext cx="2974864" cy="459105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PART  02</a:t>
            </a:r>
            <a:endParaRPr lang="zh-CN" altLang="en-US" sz="2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grpSp>
        <p:nvGrpSpPr>
          <p:cNvPr id="2" name="组合 27"/>
          <p:cNvGrpSpPr/>
          <p:nvPr/>
        </p:nvGrpSpPr>
        <p:grpSpPr>
          <a:xfrm>
            <a:off x="1181745" y="1095360"/>
            <a:ext cx="1206000" cy="1206000"/>
            <a:chOff x="4840168" y="2373480"/>
            <a:chExt cx="522572" cy="522572"/>
          </a:xfrm>
        </p:grpSpPr>
        <p:sp>
          <p:nvSpPr>
            <p:cNvPr id="29" name="矩形 28"/>
            <p:cNvSpPr/>
            <p:nvPr/>
          </p:nvSpPr>
          <p:spPr>
            <a:xfrm>
              <a:off x="4840168" y="2373480"/>
              <a:ext cx="522572" cy="5225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70"/>
            </a:p>
          </p:txBody>
        </p:sp>
        <p:sp>
          <p:nvSpPr>
            <p:cNvPr id="30" name="Freeform 55"/>
            <p:cNvSpPr>
              <a:spLocks noEditPoints="1"/>
            </p:cNvSpPr>
            <p:nvPr/>
          </p:nvSpPr>
          <p:spPr bwMode="auto">
            <a:xfrm>
              <a:off x="4955059" y="2481562"/>
              <a:ext cx="292790" cy="306409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rgbClr val="1F8EB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pic>
        <p:nvPicPr>
          <p:cNvPr id="18" name="Picture 2" descr="C:\Users\weiyp\Desktop\公司LOGO\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6315" y="4688840"/>
            <a:ext cx="478790" cy="4406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4376571" y="386568"/>
            <a:ext cx="1266999" cy="40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行业机遇</a:t>
            </a:r>
            <a:endParaRPr lang="zh-CN" altLang="en-US" sz="2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" name="组合 13"/>
          <p:cNvGrpSpPr/>
          <p:nvPr/>
        </p:nvGrpSpPr>
        <p:grpSpPr>
          <a:xfrm>
            <a:off x="3977697" y="427662"/>
            <a:ext cx="197506" cy="296260"/>
            <a:chOff x="5284519" y="1508166"/>
            <a:chExt cx="213756" cy="42751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32"/>
          <p:cNvSpPr/>
          <p:nvPr/>
        </p:nvSpPr>
        <p:spPr>
          <a:xfrm>
            <a:off x="-7620" y="0"/>
            <a:ext cx="1421704" cy="51435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7619" y="1114817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zh-CN" altLang="en-US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-7620" y="1704271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公司的优势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-5531" y="3496850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发展路径</a:t>
            </a:r>
            <a:endParaRPr lang="zh-CN" altLang="en-US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-7620" y="2905309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总体发展思路与战略定位</a:t>
            </a:r>
            <a:endParaRPr lang="zh-CN" altLang="en-US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-7620" y="2304789"/>
            <a:ext cx="1421704" cy="594986"/>
          </a:xfrm>
          <a:prstGeom prst="rect">
            <a:avLst/>
          </a:prstGeom>
          <a:solidFill>
            <a:srgbClr val="1F8EB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面临的机遇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7"/>
          <p:cNvSpPr txBox="1"/>
          <p:nvPr/>
        </p:nvSpPr>
        <p:spPr>
          <a:xfrm>
            <a:off x="5868883" y="602025"/>
            <a:ext cx="2490257" cy="238521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endParaRPr lang="zh-CN" altLang="en-US" sz="11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C:\Users\weiyp\Desktop\公司LOGO\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6315" y="4688840"/>
            <a:ext cx="478790" cy="440690"/>
          </a:xfrm>
          <a:prstGeom prst="rect">
            <a:avLst/>
          </a:prstGeom>
          <a:noFill/>
        </p:spPr>
      </p:pic>
      <p:grpSp>
        <p:nvGrpSpPr>
          <p:cNvPr id="64" name="组合 54"/>
          <p:cNvGrpSpPr/>
          <p:nvPr/>
        </p:nvGrpSpPr>
        <p:grpSpPr>
          <a:xfrm>
            <a:off x="1412875" y="1715770"/>
            <a:ext cx="1307465" cy="1244600"/>
            <a:chOff x="1676400" y="2235200"/>
            <a:chExt cx="533400" cy="533400"/>
          </a:xfrm>
          <a:solidFill>
            <a:schemeClr val="accent2"/>
          </a:solidFill>
        </p:grpSpPr>
        <p:sp>
          <p:nvSpPr>
            <p:cNvPr id="65" name="椭圆 64"/>
            <p:cNvSpPr/>
            <p:nvPr/>
          </p:nvSpPr>
          <p:spPr>
            <a:xfrm>
              <a:off x="1676400" y="2235200"/>
              <a:ext cx="533400" cy="533400"/>
            </a:xfrm>
            <a:prstGeom prst="ellipse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1681296" y="2350311"/>
              <a:ext cx="511252" cy="3556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生态文明</a:t>
              </a:r>
            </a:p>
            <a:p>
              <a:pPr algn="ctr"/>
              <a:endPara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美丽中国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627292" y="1462180"/>
            <a:ext cx="721516" cy="721516"/>
            <a:chOff x="4341368" y="2343128"/>
            <a:chExt cx="962021" cy="962021"/>
          </a:xfrm>
        </p:grpSpPr>
        <p:sp>
          <p:nvSpPr>
            <p:cNvPr id="4" name="泪滴形 3"/>
            <p:cNvSpPr/>
            <p:nvPr/>
          </p:nvSpPr>
          <p:spPr>
            <a:xfrm rot="8100000">
              <a:off x="4341368" y="2343128"/>
              <a:ext cx="962021" cy="962021"/>
            </a:xfrm>
            <a:prstGeom prst="teardrop">
              <a:avLst/>
            </a:prstGeom>
            <a:solidFill>
              <a:srgbClr val="43C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412016" y="2642709"/>
              <a:ext cx="820724" cy="334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baseline="-3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水十条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633007" y="2413410"/>
            <a:ext cx="721516" cy="721516"/>
            <a:chOff x="4341368" y="2343128"/>
            <a:chExt cx="962021" cy="962021"/>
          </a:xfrm>
        </p:grpSpPr>
        <p:sp>
          <p:nvSpPr>
            <p:cNvPr id="7" name="泪滴形 6"/>
            <p:cNvSpPr/>
            <p:nvPr/>
          </p:nvSpPr>
          <p:spPr>
            <a:xfrm rot="8100000">
              <a:off x="4341368" y="2343128"/>
              <a:ext cx="962021" cy="962021"/>
            </a:xfrm>
            <a:prstGeom prst="teardrop">
              <a:avLst/>
            </a:prstGeom>
            <a:solidFill>
              <a:srgbClr val="43C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412016" y="2642709"/>
              <a:ext cx="820724" cy="334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baseline="-3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河长制</a:t>
              </a:r>
            </a:p>
          </p:txBody>
        </p:sp>
      </p:grpSp>
      <p:sp>
        <p:nvSpPr>
          <p:cNvPr id="14" name="右中括号 13"/>
          <p:cNvSpPr/>
          <p:nvPr/>
        </p:nvSpPr>
        <p:spPr>
          <a:xfrm>
            <a:off x="4545965" y="1514475"/>
            <a:ext cx="203835" cy="33591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左中括号 16"/>
          <p:cNvSpPr/>
          <p:nvPr/>
        </p:nvSpPr>
        <p:spPr>
          <a:xfrm>
            <a:off x="3395345" y="1513840"/>
            <a:ext cx="191135" cy="335915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5"/>
          <p:cNvSpPr txBox="1"/>
          <p:nvPr/>
        </p:nvSpPr>
        <p:spPr>
          <a:xfrm>
            <a:off x="3374399" y="1500057"/>
            <a:ext cx="1400810" cy="33591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b="0" dirty="0"/>
              <a:t>明确各级职责</a:t>
            </a:r>
          </a:p>
        </p:txBody>
      </p:sp>
      <p:sp>
        <p:nvSpPr>
          <p:cNvPr id="21" name="右中括号 20"/>
          <p:cNvSpPr/>
          <p:nvPr/>
        </p:nvSpPr>
        <p:spPr>
          <a:xfrm>
            <a:off x="4552950" y="2201545"/>
            <a:ext cx="203835" cy="33591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左中括号 40"/>
          <p:cNvSpPr/>
          <p:nvPr/>
        </p:nvSpPr>
        <p:spPr>
          <a:xfrm>
            <a:off x="3402330" y="2200910"/>
            <a:ext cx="191135" cy="335915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5"/>
          <p:cNvSpPr txBox="1"/>
          <p:nvPr/>
        </p:nvSpPr>
        <p:spPr>
          <a:xfrm>
            <a:off x="3402339" y="2201097"/>
            <a:ext cx="1400810" cy="33591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b="0" dirty="0"/>
              <a:t>加强污染防治</a:t>
            </a:r>
          </a:p>
        </p:txBody>
      </p:sp>
      <p:sp>
        <p:nvSpPr>
          <p:cNvPr id="46" name="右中括号 45"/>
          <p:cNvSpPr/>
          <p:nvPr/>
        </p:nvSpPr>
        <p:spPr>
          <a:xfrm>
            <a:off x="4545965" y="2898140"/>
            <a:ext cx="203835" cy="33591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左中括号 46"/>
          <p:cNvSpPr/>
          <p:nvPr/>
        </p:nvSpPr>
        <p:spPr>
          <a:xfrm>
            <a:off x="3395345" y="2897505"/>
            <a:ext cx="191135" cy="335915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5"/>
          <p:cNvSpPr txBox="1"/>
          <p:nvPr/>
        </p:nvSpPr>
        <p:spPr>
          <a:xfrm>
            <a:off x="3395354" y="2939602"/>
            <a:ext cx="1400810" cy="33591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b="0" dirty="0"/>
              <a:t>强化考核问责</a:t>
            </a:r>
          </a:p>
        </p:txBody>
      </p:sp>
      <p:sp>
        <p:nvSpPr>
          <p:cNvPr id="49" name="TextBox 13"/>
          <p:cNvSpPr txBox="1"/>
          <p:nvPr/>
        </p:nvSpPr>
        <p:spPr>
          <a:xfrm>
            <a:off x="1467485" y="3827780"/>
            <a:ext cx="1051560" cy="33718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治理效果</a:t>
            </a:r>
          </a:p>
        </p:txBody>
      </p:sp>
      <p:sp>
        <p:nvSpPr>
          <p:cNvPr id="50" name="TextBox 13"/>
          <p:cNvSpPr txBox="1"/>
          <p:nvPr/>
        </p:nvSpPr>
        <p:spPr>
          <a:xfrm>
            <a:off x="3600450" y="3827780"/>
            <a:ext cx="1130935" cy="33718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协同治理</a:t>
            </a:r>
          </a:p>
        </p:txBody>
      </p:sp>
      <p:sp>
        <p:nvSpPr>
          <p:cNvPr id="51" name="TextBox 13"/>
          <p:cNvSpPr txBox="1"/>
          <p:nvPr/>
        </p:nvSpPr>
        <p:spPr>
          <a:xfrm>
            <a:off x="2559685" y="3827780"/>
            <a:ext cx="1012825" cy="33718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整体设计</a:t>
            </a:r>
          </a:p>
        </p:txBody>
      </p:sp>
      <p:graphicFrame>
        <p:nvGraphicFramePr>
          <p:cNvPr id="52" name="图表 51"/>
          <p:cNvGraphicFramePr/>
          <p:nvPr/>
        </p:nvGraphicFramePr>
        <p:xfrm>
          <a:off x="4907915" y="1513840"/>
          <a:ext cx="2443480" cy="269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6" name="图表 55"/>
          <p:cNvGraphicFramePr/>
          <p:nvPr/>
        </p:nvGraphicFramePr>
        <p:xfrm>
          <a:off x="7004050" y="574675"/>
          <a:ext cx="1520825" cy="3987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7" name="TextBox 5"/>
          <p:cNvSpPr txBox="1"/>
          <p:nvPr/>
        </p:nvSpPr>
        <p:spPr>
          <a:xfrm>
            <a:off x="7358389" y="3248212"/>
            <a:ext cx="1520190" cy="33591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b="0" dirty="0"/>
              <a:t>控源截污</a:t>
            </a:r>
            <a:r>
              <a:rPr lang="en-US" altLang="zh-CN" sz="1600" b="0" dirty="0"/>
              <a:t>1</a:t>
            </a:r>
            <a:r>
              <a:rPr lang="zh-CN" altLang="en-US" sz="1600" b="0" dirty="0"/>
              <a:t>万亿</a:t>
            </a:r>
          </a:p>
        </p:txBody>
      </p:sp>
      <p:sp>
        <p:nvSpPr>
          <p:cNvPr id="58" name="TextBox 5"/>
          <p:cNvSpPr txBox="1"/>
          <p:nvPr/>
        </p:nvSpPr>
        <p:spPr>
          <a:xfrm>
            <a:off x="7348229" y="1637217"/>
            <a:ext cx="1471930" cy="33591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b="0" dirty="0"/>
              <a:t>其他</a:t>
            </a:r>
            <a:r>
              <a:rPr lang="en-US" altLang="zh-CN" sz="1600" b="0" dirty="0"/>
              <a:t>5000</a:t>
            </a:r>
            <a:r>
              <a:rPr lang="zh-CN" altLang="en-US" sz="1600" b="0" dirty="0"/>
              <a:t>亿元</a:t>
            </a:r>
          </a:p>
        </p:txBody>
      </p:sp>
      <p:sp>
        <p:nvSpPr>
          <p:cNvPr id="59" name="TextBox 5"/>
          <p:cNvSpPr txBox="1"/>
          <p:nvPr/>
        </p:nvSpPr>
        <p:spPr>
          <a:xfrm>
            <a:off x="7312669" y="2326827"/>
            <a:ext cx="1675130" cy="335915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b="0" dirty="0"/>
              <a:t>生态景观</a:t>
            </a:r>
            <a:r>
              <a:rPr lang="en-US" sz="1600" b="0" dirty="0"/>
              <a:t>5000</a:t>
            </a:r>
            <a:r>
              <a:rPr lang="zh-CN" altLang="en-US" sz="1600" b="0" dirty="0"/>
              <a:t>亿</a:t>
            </a:r>
          </a:p>
        </p:txBody>
      </p:sp>
      <p:sp>
        <p:nvSpPr>
          <p:cNvPr id="60" name="矩形 59"/>
          <p:cNvSpPr/>
          <p:nvPr/>
        </p:nvSpPr>
        <p:spPr>
          <a:xfrm>
            <a:off x="5310603" y="1115193"/>
            <a:ext cx="1202690" cy="28257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全国水体治理</a:t>
            </a:r>
          </a:p>
        </p:txBody>
      </p:sp>
      <p:sp>
        <p:nvSpPr>
          <p:cNvPr id="61" name="矩形 60"/>
          <p:cNvSpPr/>
          <p:nvPr/>
        </p:nvSpPr>
        <p:spPr>
          <a:xfrm>
            <a:off x="6904453" y="1115828"/>
            <a:ext cx="1202690" cy="28257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预计市场空间</a:t>
            </a:r>
          </a:p>
        </p:txBody>
      </p:sp>
      <p:sp>
        <p:nvSpPr>
          <p:cNvPr id="62" name="矩形 61"/>
          <p:cNvSpPr/>
          <p:nvPr/>
        </p:nvSpPr>
        <p:spPr>
          <a:xfrm>
            <a:off x="8009353" y="4001903"/>
            <a:ext cx="745490" cy="220980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/>
            <a:r>
              <a:rPr lang="en-US" altLang="zh-CN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E20</a:t>
            </a:r>
            <a:r>
              <a:rPr lang="zh-CN" alt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研究院</a:t>
            </a: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7416800" y="548005"/>
            <a:ext cx="795020" cy="26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全国市场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4376571" y="386568"/>
            <a:ext cx="1266999" cy="40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行业机遇</a:t>
            </a:r>
            <a:endParaRPr lang="zh-CN" altLang="en-US" sz="2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" name="组合 13"/>
          <p:cNvGrpSpPr/>
          <p:nvPr/>
        </p:nvGrpSpPr>
        <p:grpSpPr>
          <a:xfrm>
            <a:off x="3977697" y="427662"/>
            <a:ext cx="197506" cy="296260"/>
            <a:chOff x="5284519" y="1508166"/>
            <a:chExt cx="213756" cy="427512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32"/>
          <p:cNvSpPr/>
          <p:nvPr/>
        </p:nvSpPr>
        <p:spPr>
          <a:xfrm>
            <a:off x="-7620" y="0"/>
            <a:ext cx="1421704" cy="51435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-7619" y="1114817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zh-CN" altLang="en-US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-7620" y="1704271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公司的优势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-5531" y="3496850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发展路径</a:t>
            </a:r>
            <a:endParaRPr lang="zh-CN" altLang="en-US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-7620" y="2905309"/>
            <a:ext cx="1421704" cy="59498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总体发展思路与战略定位</a:t>
            </a:r>
            <a:endParaRPr lang="zh-CN" altLang="en-US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-7620" y="2304789"/>
            <a:ext cx="1421704" cy="594986"/>
          </a:xfrm>
          <a:prstGeom prst="rect">
            <a:avLst/>
          </a:prstGeom>
          <a:solidFill>
            <a:srgbClr val="1F8EB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面临的机遇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7"/>
          <p:cNvSpPr txBox="1"/>
          <p:nvPr/>
        </p:nvSpPr>
        <p:spPr>
          <a:xfrm>
            <a:off x="5868883" y="602025"/>
            <a:ext cx="2490257" cy="238521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endParaRPr lang="zh-CN" altLang="en-US" sz="1100" baseline="-3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C:\Users\weiyp\Desktop\公司LOGO\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6315" y="4688840"/>
            <a:ext cx="478790" cy="440690"/>
          </a:xfrm>
          <a:prstGeom prst="rect">
            <a:avLst/>
          </a:prstGeom>
          <a:noFill/>
        </p:spPr>
      </p:pic>
      <p:sp>
        <p:nvSpPr>
          <p:cNvPr id="19" name="二十四角星 18"/>
          <p:cNvSpPr/>
          <p:nvPr/>
        </p:nvSpPr>
        <p:spPr>
          <a:xfrm>
            <a:off x="2643505" y="1245870"/>
            <a:ext cx="1104900" cy="111506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945708" y="1610031"/>
            <a:ext cx="615543" cy="41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重拳治水</a:t>
            </a:r>
          </a:p>
        </p:txBody>
      </p:sp>
      <p:sp>
        <p:nvSpPr>
          <p:cNvPr id="25" name="二十四角星 24"/>
          <p:cNvSpPr/>
          <p:nvPr/>
        </p:nvSpPr>
        <p:spPr>
          <a:xfrm>
            <a:off x="1840865" y="2475865"/>
            <a:ext cx="1104900" cy="111506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二十四角星 25"/>
          <p:cNvSpPr/>
          <p:nvPr/>
        </p:nvSpPr>
        <p:spPr>
          <a:xfrm>
            <a:off x="3427730" y="2475865"/>
            <a:ext cx="1104900" cy="1115060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085918" y="2823516"/>
            <a:ext cx="615543" cy="41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2025</a:t>
            </a:r>
            <a:r>
              <a:rPr lang="zh-CN" altLang="en-US" sz="1600" b="1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规划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672783" y="2823516"/>
            <a:ext cx="615543" cy="41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三年行动计划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457190" y="1396365"/>
            <a:ext cx="2047875" cy="25082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 baseline="-3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新增污水处理能力</a:t>
            </a:r>
            <a:r>
              <a:rPr lang="en-US" altLang="zh-CN" sz="1600" b="1" baseline="-3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118</a:t>
            </a:r>
            <a:r>
              <a:rPr lang="zh-CN" altLang="en-US" sz="1600" b="1" baseline="-3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万吨</a:t>
            </a:r>
            <a:r>
              <a:rPr lang="en-US" altLang="zh-CN" sz="1600" b="1" baseline="-3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baseline="-3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日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457190" y="1818005"/>
            <a:ext cx="2047875" cy="25082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 baseline="-3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提标扩能污水处理</a:t>
            </a:r>
            <a:r>
              <a:rPr lang="en-US" altLang="zh-CN" sz="1600" b="1" baseline="-3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230</a:t>
            </a:r>
            <a:r>
              <a:rPr lang="zh-CN" altLang="en-US" sz="1600" b="1" baseline="-3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万吨</a:t>
            </a:r>
            <a:r>
              <a:rPr lang="en-US" altLang="zh-CN" sz="1600" b="1" baseline="-3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baseline="-3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日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457190" y="2259330"/>
            <a:ext cx="2047875" cy="25082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 baseline="-3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新增再生水利用</a:t>
            </a:r>
            <a:r>
              <a:rPr lang="en-US" altLang="zh-CN" sz="1600" b="1" baseline="-3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71</a:t>
            </a:r>
            <a:r>
              <a:rPr lang="zh-CN" altLang="en-US" sz="1600" b="1" baseline="-3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万吨</a:t>
            </a:r>
            <a:r>
              <a:rPr lang="en-US" altLang="zh-CN" sz="1600" b="1" baseline="-3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baseline="-3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日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457190" y="2684145"/>
            <a:ext cx="2047875" cy="25082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 baseline="-3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新增污泥无害化</a:t>
            </a:r>
            <a:r>
              <a:rPr lang="en-US" altLang="zh-CN" sz="1600" b="1" baseline="-3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610</a:t>
            </a:r>
            <a:r>
              <a:rPr lang="zh-CN" altLang="en-US" sz="1600" b="1" baseline="-3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吨</a:t>
            </a:r>
            <a:r>
              <a:rPr lang="en-US" altLang="zh-CN" sz="1600" b="1" baseline="-3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baseline="-3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日</a:t>
            </a: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1941195" y="3903980"/>
            <a:ext cx="5725160" cy="42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900" dirty="0" smtClean="0"/>
              <a:t>成都市十三次党代会明确提出，重拳治水，让城市看得见水、望得见山，要加快绿色发展、建设美丽中国典范城市。</a:t>
            </a:r>
            <a:r>
              <a:rPr lang="en-US" altLang="zh-CN" sz="900" dirty="0" smtClean="0"/>
              <a:t>2025</a:t>
            </a:r>
            <a:r>
              <a:rPr lang="zh-CN" altLang="en-US" sz="900" dirty="0" smtClean="0"/>
              <a:t>规划区域生态质量明显改善。水污染防治方案，制定三年计划。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7416800" y="548005"/>
            <a:ext cx="795020" cy="26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成都市场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1471</Words>
  <Application>Microsoft Office PowerPoint</Application>
  <PresentationFormat>全屏显示(16:9)</PresentationFormat>
  <Paragraphs>307</Paragraphs>
  <Slides>24</Slides>
  <Notes>24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32008</dc:title>
  <dc:creator>.</dc:creator>
  <cp:lastModifiedBy>user</cp:lastModifiedBy>
  <cp:revision>1576</cp:revision>
  <dcterms:created xsi:type="dcterms:W3CDTF">2014-10-29T09:18:00Z</dcterms:created>
  <dcterms:modified xsi:type="dcterms:W3CDTF">2017-07-06T07:01:48Z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