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57" r:id="rId3"/>
    <p:sldId id="259" r:id="rId4"/>
    <p:sldId id="260" r:id="rId5"/>
    <p:sldId id="280" r:id="rId6"/>
    <p:sldId id="272" r:id="rId7"/>
    <p:sldId id="273" r:id="rId8"/>
    <p:sldId id="277" r:id="rId9"/>
    <p:sldId id="281" r:id="rId10"/>
    <p:sldId id="279" r:id="rId11"/>
    <p:sldId id="278" r:id="rId12"/>
    <p:sldId id="282" r:id="rId13"/>
    <p:sldId id="268" r:id="rId14"/>
    <p:sldId id="274" r:id="rId15"/>
    <p:sldId id="276" r:id="rId16"/>
    <p:sldId id="283" r:id="rId17"/>
    <p:sldId id="275" r:id="rId18"/>
    <p:sldId id="262" r:id="rId19"/>
    <p:sldId id="285" r:id="rId20"/>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E202B"/>
    <a:srgbClr val="A72B37"/>
    <a:srgbClr val="EC3845"/>
    <a:srgbClr val="CC384A"/>
    <a:srgbClr val="FF5043"/>
    <a:srgbClr val="3B78F1"/>
    <a:srgbClr val="2468F0"/>
    <a:srgbClr val="0357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11" autoAdjust="0"/>
  </p:normalViewPr>
  <p:slideViewPr>
    <p:cSldViewPr>
      <p:cViewPr>
        <p:scale>
          <a:sx n="66" d="100"/>
          <a:sy n="66" d="100"/>
        </p:scale>
        <p:origin x="-1608"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72"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1E72FC-4C07-4442-B2E6-5D886F9B6DAF}" type="datetimeFigureOut">
              <a:rPr lang="zh-CN" altLang="en-US" smtClean="0"/>
              <a:pPr/>
              <a:t>2019/3/18</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91A029-85C7-43F7-8B7E-1E8030D5540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91A029-85C7-43F7-8B7E-1E8030D5540B}"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圆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CN" altLang="en-US" smtClean="0"/>
              <a:t>单击此处编辑母版标题样式</a:t>
            </a:r>
            <a:endParaRPr kumimoji="0" lang="en-US"/>
          </a:p>
        </p:txBody>
      </p:sp>
      <p:sp>
        <p:nvSpPr>
          <p:cNvPr id="20" name="副标题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19" name="日期占位符 18"/>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11" name="灯片编号占位符 10"/>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02920" y="530352"/>
            <a:ext cx="8183880" cy="4187952"/>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33404"/>
            <a:ext cx="1981200" cy="5257799"/>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33400" y="533402"/>
            <a:ext cx="5943600" cy="525780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502920" y="530352"/>
            <a:ext cx="8183880" cy="4187952"/>
          </a:xfrm>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圆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圆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nchor="b"/>
          <a:lstStyle>
            <a:lvl1pPr>
              <a:defRPr b="1"/>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单圆角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530820CF-B880-4189-942D-D702A7CBA730}" type="datetimeFigureOut">
              <a:rPr lang="zh-CN" altLang="en-US" smtClean="0"/>
              <a:pPr/>
              <a:t>2019/3/18</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3" name="图片占位符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CN" altLang="en-US" smtClean="0"/>
              <a:t>单击图标添加图片</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圆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标题占位符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CN" altLang="en-US" smtClean="0"/>
              <a:t>单击此处编辑母版标题样式</a:t>
            </a:r>
            <a:endParaRPr kumimoji="0" lang="en-US"/>
          </a:p>
        </p:txBody>
      </p:sp>
      <p:sp>
        <p:nvSpPr>
          <p:cNvPr id="4" name="文本占位符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5" name="日期占位符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30820CF-B880-4189-942D-D702A7CBA730}" type="datetimeFigureOut">
              <a:rPr lang="zh-CN" altLang="en-US" smtClean="0"/>
              <a:pPr/>
              <a:t>2019/3/18</a:t>
            </a:fld>
            <a:endParaRPr lang="zh-CN" altLang="en-US"/>
          </a:p>
        </p:txBody>
      </p:sp>
      <p:sp>
        <p:nvSpPr>
          <p:cNvPr id="18" name="页脚占位符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CN" altLang="en-US"/>
          </a:p>
        </p:txBody>
      </p:sp>
      <p:sp>
        <p:nvSpPr>
          <p:cNvPr id="5" name="灯片编号占位符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algn="ctr"/>
            <a:r>
              <a:rPr lang="zh-CN" altLang="en-US" sz="4000" dirty="0" smtClean="0">
                <a:solidFill>
                  <a:srgbClr val="C00000"/>
                </a:solidFill>
              </a:rPr>
              <a:t>宁波理工环境能源科技股份有限公司</a:t>
            </a:r>
            <a:r>
              <a:rPr lang="en-US" altLang="zh-CN" sz="4000" dirty="0" smtClean="0">
                <a:solidFill>
                  <a:srgbClr val="C00000"/>
                </a:solidFill>
              </a:rPr>
              <a:t/>
            </a:r>
            <a:br>
              <a:rPr lang="en-US" altLang="zh-CN" sz="4000" dirty="0" smtClean="0">
                <a:solidFill>
                  <a:srgbClr val="C00000"/>
                </a:solidFill>
              </a:rPr>
            </a:br>
            <a:r>
              <a:rPr lang="en-US" altLang="zh-CN" sz="4000" dirty="0" smtClean="0">
                <a:solidFill>
                  <a:srgbClr val="C00000"/>
                </a:solidFill>
              </a:rPr>
              <a:t/>
            </a:r>
            <a:br>
              <a:rPr lang="en-US" altLang="zh-CN" sz="4000" dirty="0" smtClean="0">
                <a:solidFill>
                  <a:srgbClr val="C00000"/>
                </a:solidFill>
              </a:rPr>
            </a:br>
            <a:r>
              <a:rPr lang="zh-CN" altLang="en-US" sz="4000" dirty="0" smtClean="0">
                <a:solidFill>
                  <a:srgbClr val="C00000"/>
                </a:solidFill>
              </a:rPr>
              <a:t>投资者交流会</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副标题 2"/>
          <p:cNvSpPr txBox="1">
            <a:spLocks/>
          </p:cNvSpPr>
          <p:nvPr/>
        </p:nvSpPr>
        <p:spPr>
          <a:xfrm>
            <a:off x="755576" y="5445224"/>
            <a:ext cx="7772400" cy="338336"/>
          </a:xfrm>
          <a:prstGeom prst="rect">
            <a:avLst/>
          </a:prstGeom>
        </p:spPr>
        <p:txBody>
          <a:bodyPr vert="horz" lIns="182880" tIns="0">
            <a:normAutofit/>
          </a:bodyPr>
          <a:lstStyle/>
          <a:p>
            <a:pPr marL="36576" lvl="0" algn="ctr">
              <a:buClr>
                <a:schemeClr val="accent1"/>
              </a:buClr>
              <a:buSzPct val="80000"/>
            </a:pPr>
            <a:r>
              <a:rPr kumimoji="0" lang="zh-CN" altLang="en-US"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宁波</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·2019</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年</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3</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月</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18</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日</a:t>
            </a:r>
            <a:endParaRPr kumimoji="0" lang="zh-CN" altLang="en-US"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47504"/>
          </a:xfrm>
        </p:spPr>
        <p:txBody>
          <a:bodyPr>
            <a:normAutofit fontScale="90000"/>
          </a:bodyPr>
          <a:lstStyle/>
          <a:p>
            <a:r>
              <a:rPr lang="zh-CN" altLang="en-US" dirty="0" smtClean="0">
                <a:solidFill>
                  <a:srgbClr val="C00000"/>
                </a:solidFill>
              </a:rPr>
              <a:t>土壤治理</a:t>
            </a:r>
            <a:r>
              <a:rPr lang="zh-CN" altLang="en-US" dirty="0" smtClean="0">
                <a:solidFill>
                  <a:srgbClr val="C00000"/>
                </a:solidFill>
              </a:rPr>
              <a:t>业务</a:t>
            </a:r>
            <a:endParaRPr lang="zh-CN" altLang="en-US" dirty="0"/>
          </a:p>
        </p:txBody>
      </p:sp>
      <p:sp>
        <p:nvSpPr>
          <p:cNvPr id="57" name="矩形 56"/>
          <p:cNvSpPr/>
          <p:nvPr/>
        </p:nvSpPr>
        <p:spPr>
          <a:xfrm>
            <a:off x="35496" y="2780928"/>
            <a:ext cx="873795" cy="64807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99592" y="3140968"/>
            <a:ext cx="82444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979712" y="304340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683568" y="3448967"/>
            <a:ext cx="1368152" cy="1677382"/>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湘潭锰矿地区重金属电解锰废渣及尾砂治理一期工程</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被环保部确定为全国重金属污染治理现场观摩样板工程和湖南省创“两型社会”示范性项目。征程</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等腰三角形 61"/>
          <p:cNvSpPr/>
          <p:nvPr/>
        </p:nvSpPr>
        <p:spPr>
          <a:xfrm>
            <a:off x="1979712" y="3284984"/>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347864" y="3035581"/>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220072" y="620688"/>
            <a:ext cx="1152128" cy="2292935"/>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湘潭市竹埠港工业园易家坪片区场地污染综合治理项目</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pPr>
              <a:spcBef>
                <a:spcPts val="600"/>
              </a:spcBef>
            </a:pPr>
            <a:r>
              <a:rPr lang="en-US" altLang="zh-CN" sz="1000" b="1" dirty="0" smtClean="0">
                <a:solidFill>
                  <a:schemeClr val="bg1"/>
                </a:solidFill>
                <a:latin typeface="微软雅黑" panose="020B0503020204020204" pitchFamily="34" charset="-122"/>
                <a:ea typeface="微软雅黑" panose="020B0503020204020204" pitchFamily="34" charset="-122"/>
              </a:rPr>
              <a:t>1.27</a:t>
            </a:r>
            <a:r>
              <a:rPr lang="zh-CN" altLang="en-US" sz="1000" b="1" dirty="0" smtClean="0">
                <a:solidFill>
                  <a:schemeClr val="bg1"/>
                </a:solidFill>
                <a:latin typeface="微软雅黑" panose="020B0503020204020204" pitchFamily="34" charset="-122"/>
                <a:ea typeface="微软雅黑" panose="020B0503020204020204" pitchFamily="34" charset="-122"/>
              </a:rPr>
              <a:t>亿</a:t>
            </a:r>
            <a:r>
              <a:rPr lang="zh-CN" altLang="zh-CN" sz="1000" b="1" dirty="0" smtClean="0">
                <a:solidFill>
                  <a:schemeClr val="bg1"/>
                </a:solidFill>
                <a:latin typeface="微软雅黑" panose="020B0503020204020204" pitchFamily="34" charset="-122"/>
                <a:ea typeface="微软雅黑" panose="020B0503020204020204" pitchFamily="34" charset="-122"/>
              </a:rPr>
              <a:t>元国家专项治理资金。</a:t>
            </a:r>
            <a:r>
              <a:rPr lang="zh-CN" altLang="en-US" sz="1000" b="1" dirty="0" smtClean="0">
                <a:solidFill>
                  <a:schemeClr val="bg1"/>
                </a:solidFill>
                <a:latin typeface="微软雅黑" panose="020B0503020204020204" pitchFamily="34" charset="-122"/>
                <a:ea typeface="微软雅黑" panose="020B0503020204020204" pitchFamily="34" charset="-122"/>
              </a:rPr>
              <a:t>完成湘潭市竹埠港工业园易家坪村片区内</a:t>
            </a:r>
            <a:r>
              <a:rPr lang="en-US" altLang="zh-CN" sz="1000" b="1" dirty="0" smtClean="0">
                <a:solidFill>
                  <a:schemeClr val="bg1"/>
                </a:solidFill>
                <a:latin typeface="微软雅黑" panose="020B0503020204020204" pitchFamily="34" charset="-122"/>
                <a:ea typeface="微软雅黑" panose="020B0503020204020204" pitchFamily="34" charset="-122"/>
              </a:rPr>
              <a:t>1.09</a:t>
            </a:r>
            <a:r>
              <a:rPr lang="zh-CN" altLang="en-US" sz="1000" b="1" dirty="0" smtClean="0">
                <a:solidFill>
                  <a:schemeClr val="bg1"/>
                </a:solidFill>
                <a:latin typeface="微软雅黑" panose="020B0503020204020204" pitchFamily="34" charset="-122"/>
                <a:ea typeface="微软雅黑" panose="020B0503020204020204" pitchFamily="34" charset="-122"/>
              </a:rPr>
              <a:t>平方公里重金属污染土壤与有机污染物苯土壤进行清理和修复。</a:t>
            </a:r>
          </a:p>
        </p:txBody>
      </p:sp>
      <p:sp>
        <p:nvSpPr>
          <p:cNvPr id="66" name="等腰三角形 65"/>
          <p:cNvSpPr/>
          <p:nvPr/>
        </p:nvSpPr>
        <p:spPr>
          <a:xfrm rot="10800000">
            <a:off x="3379208" y="2852709"/>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644008" y="304441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2123728" y="3449032"/>
            <a:ext cx="1080120" cy="2231380"/>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嘉禾县城关镇城南及肖家镇黄花水遗留含砷废渣综合治理</a:t>
            </a:r>
            <a:r>
              <a:rPr lang="en-US" altLang="zh-CN" sz="1200" b="1" dirty="0" smtClean="0">
                <a:solidFill>
                  <a:srgbClr val="FFFF00"/>
                </a:solidFill>
                <a:latin typeface="微软雅黑" panose="020B0503020204020204" pitchFamily="34" charset="-122"/>
                <a:ea typeface="微软雅黑" panose="020B0503020204020204" pitchFamily="34" charset="-122"/>
              </a:rPr>
              <a:t>EPC</a:t>
            </a:r>
            <a:r>
              <a:rPr lang="zh-CN" altLang="en-US" sz="1200" b="1" dirty="0" smtClean="0">
                <a:solidFill>
                  <a:srgbClr val="FFFF00"/>
                </a:solidFill>
                <a:latin typeface="微软雅黑" panose="020B0503020204020204" pitchFamily="34" charset="-122"/>
                <a:ea typeface="微软雅黑" panose="020B0503020204020204" pitchFamily="34" charset="-122"/>
              </a:rPr>
              <a:t>一期工程</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对露天堆置的砷冶炼废渣及含砷表土共计约</a:t>
            </a:r>
            <a:r>
              <a:rPr lang="en-US" altLang="zh-CN" sz="1000" b="1" dirty="0" smtClean="0">
                <a:solidFill>
                  <a:schemeClr val="bg1"/>
                </a:solidFill>
                <a:latin typeface="微软雅黑" panose="020B0503020204020204" pitchFamily="34" charset="-122"/>
                <a:ea typeface="微软雅黑" panose="020B0503020204020204" pitchFamily="34" charset="-122"/>
              </a:rPr>
              <a:t>20</a:t>
            </a:r>
            <a:r>
              <a:rPr lang="zh-CN" altLang="en-US" sz="1000" b="1" dirty="0" smtClean="0">
                <a:solidFill>
                  <a:schemeClr val="bg1"/>
                </a:solidFill>
                <a:latin typeface="微软雅黑" panose="020B0503020204020204" pitchFamily="34" charset="-122"/>
                <a:ea typeface="微软雅黑" panose="020B0503020204020204" pitchFamily="34" charset="-122"/>
              </a:rPr>
              <a:t>万吨进行安全填埋处置。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等腰三角形 68"/>
          <p:cNvSpPr/>
          <p:nvPr/>
        </p:nvSpPr>
        <p:spPr>
          <a:xfrm>
            <a:off x="4716016" y="3323613"/>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71" name="椭圆 70"/>
          <p:cNvSpPr/>
          <p:nvPr/>
        </p:nvSpPr>
        <p:spPr>
          <a:xfrm>
            <a:off x="6300192" y="3107816"/>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10800000">
            <a:off x="6300192" y="2924944"/>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bwMode="auto">
          <a:xfrm>
            <a:off x="1619672" y="2708920"/>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2015</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bwMode="auto">
          <a:xfrm>
            <a:off x="3059832" y="3284984"/>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bwMode="auto">
          <a:xfrm>
            <a:off x="4283968" y="2780928"/>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bwMode="auto">
          <a:xfrm>
            <a:off x="6012160" y="3327070"/>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2018</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5"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78" name="矩形 77"/>
          <p:cNvSpPr/>
          <p:nvPr/>
        </p:nvSpPr>
        <p:spPr>
          <a:xfrm>
            <a:off x="2771800" y="1252498"/>
            <a:ext cx="1440160" cy="1600438"/>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湘潭市雨湖区农村环境综合整治整区推进项目</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endParaRPr lang="en-US" altLang="zh-CN" sz="1200" b="1" dirty="0" smtClean="0">
              <a:solidFill>
                <a:schemeClr val="accent1"/>
              </a:solidFill>
              <a:latin typeface="微软雅黑" pitchFamily="34" charset="-122"/>
              <a:ea typeface="微软雅黑" pitchFamily="34" charset="-122"/>
            </a:endParaRPr>
          </a:p>
          <a:p>
            <a:r>
              <a:rPr lang="zh-CN" altLang="en-US" sz="1000" b="1" dirty="0" smtClean="0">
                <a:solidFill>
                  <a:schemeClr val="bg1"/>
                </a:solidFill>
                <a:latin typeface="微软雅黑" panose="020B0503020204020204" pitchFamily="34" charset="-122"/>
                <a:ea typeface="微软雅黑" panose="020B0503020204020204" pitchFamily="34" charset="-122"/>
              </a:rPr>
              <a:t>涉及</a:t>
            </a:r>
            <a:r>
              <a:rPr lang="zh-CN" altLang="zh-CN" sz="1000" b="1" dirty="0" smtClean="0">
                <a:solidFill>
                  <a:schemeClr val="bg1"/>
                </a:solidFill>
                <a:latin typeface="微软雅黑" panose="020B0503020204020204" pitchFamily="34" charset="-122"/>
                <a:ea typeface="微软雅黑" panose="020B0503020204020204" pitchFamily="34" charset="-122"/>
              </a:rPr>
              <a:t>饮用水水源地保护工程、生活污水处理工程、生活垃圾处理工程、畜禽养殖污染治理工程。</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6" name="矩形 115"/>
          <p:cNvSpPr/>
          <p:nvPr/>
        </p:nvSpPr>
        <p:spPr>
          <a:xfrm>
            <a:off x="7092280" y="3429000"/>
            <a:ext cx="1584176" cy="1523494"/>
          </a:xfrm>
          <a:prstGeom prst="rect">
            <a:avLst/>
          </a:prstGeom>
          <a:solidFill>
            <a:schemeClr val="accent2"/>
          </a:solidFill>
        </p:spPr>
        <p:txBody>
          <a:bodyPr wrap="square">
            <a:spAutoFit/>
          </a:bodyPr>
          <a:lstStyle/>
          <a:p>
            <a:r>
              <a:rPr lang="zh-CN" altLang="zh-CN" sz="1200" b="1" dirty="0" smtClean="0">
                <a:solidFill>
                  <a:srgbClr val="FFFF00"/>
                </a:solidFill>
                <a:latin typeface="微软雅黑" panose="020B0503020204020204" pitchFamily="34" charset="-122"/>
                <a:ea typeface="微软雅黑" panose="020B0503020204020204" pitchFamily="34" charset="-122"/>
              </a:rPr>
              <a:t>台州市三化化工有限公司和台州经纬化工有限公司污染场地修复工程项目</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zh-CN" sz="1000" b="1" dirty="0" smtClean="0">
                <a:solidFill>
                  <a:schemeClr val="bg1"/>
                </a:solidFill>
                <a:latin typeface="微软雅黑" panose="020B0503020204020204" pitchFamily="34" charset="-122"/>
                <a:ea typeface="微软雅黑" panose="020B0503020204020204" pitchFamily="34" charset="-122"/>
              </a:rPr>
              <a:t>土壤治理业务走出湖南的一大跨步，为公司土壤治理业务开展奠定了良好基础</a:t>
            </a:r>
            <a:r>
              <a:rPr lang="zh-CN" altLang="en-US" sz="1000" b="1" dirty="0" smtClean="0">
                <a:solidFill>
                  <a:schemeClr val="bg1"/>
                </a:solidFill>
                <a:latin typeface="微软雅黑" panose="020B0503020204020204" pitchFamily="34" charset="-122"/>
                <a:ea typeface="微软雅黑" panose="020B0503020204020204" pitchFamily="34" charset="-122"/>
              </a:rPr>
              <a:t>。</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pic>
        <p:nvPicPr>
          <p:cNvPr id="30" name="图片 3"/>
          <p:cNvPicPr>
            <a:picLocks noChangeAspect="1"/>
          </p:cNvPicPr>
          <p:nvPr/>
        </p:nvPicPr>
        <p:blipFill>
          <a:blip r:embed="rId4" cstate="print"/>
          <a:srcRect/>
          <a:stretch>
            <a:fillRect/>
          </a:stretch>
        </p:blipFill>
        <p:spPr bwMode="auto">
          <a:xfrm>
            <a:off x="107504" y="2852935"/>
            <a:ext cx="720080" cy="504057"/>
          </a:xfrm>
          <a:prstGeom prst="rect">
            <a:avLst/>
          </a:prstGeom>
          <a:noFill/>
          <a:ln w="9525">
            <a:noFill/>
            <a:miter lim="800000"/>
            <a:headEnd/>
            <a:tailEnd/>
          </a:ln>
        </p:spPr>
      </p:pic>
      <p:sp>
        <p:nvSpPr>
          <p:cNvPr id="31" name="矩形 30"/>
          <p:cNvSpPr/>
          <p:nvPr/>
        </p:nvSpPr>
        <p:spPr>
          <a:xfrm>
            <a:off x="4860032" y="4725144"/>
            <a:ext cx="1152128" cy="1200329"/>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湘潭市竹埠港地区企业遗留危险废物处置</a:t>
            </a:r>
            <a:r>
              <a:rPr lang="en-US" altLang="zh-CN" sz="1200" b="1" dirty="0" smtClean="0">
                <a:solidFill>
                  <a:srgbClr val="FFFF00"/>
                </a:solidFill>
                <a:latin typeface="微软雅黑" panose="020B0503020204020204" pitchFamily="34" charset="-122"/>
                <a:ea typeface="微软雅黑" panose="020B0503020204020204" pitchFamily="34" charset="-122"/>
              </a:rPr>
              <a:t>EPC</a:t>
            </a:r>
            <a:r>
              <a:rPr lang="zh-CN" altLang="en-US" sz="1200" b="1" dirty="0" smtClean="0">
                <a:solidFill>
                  <a:srgbClr val="FFFF00"/>
                </a:solidFill>
                <a:latin typeface="微软雅黑" panose="020B0503020204020204" pitchFamily="34" charset="-122"/>
                <a:ea typeface="微软雅黑" panose="020B0503020204020204" pitchFamily="34" charset="-122"/>
              </a:rPr>
              <a:t>项目顺利完工，通过验收。</a:t>
            </a:r>
            <a:endParaRPr lang="en-US" altLang="zh-CN" sz="1200" b="1" dirty="0" smtClean="0">
              <a:solidFill>
                <a:srgbClr val="FFFF00"/>
              </a:solidFill>
              <a:latin typeface="微软雅黑" panose="020B0503020204020204" pitchFamily="34" charset="-122"/>
              <a:ea typeface="微软雅黑" panose="020B0503020204020204" pitchFamily="34" charset="-122"/>
            </a:endParaRPr>
          </a:p>
        </p:txBody>
      </p:sp>
      <p:sp>
        <p:nvSpPr>
          <p:cNvPr id="32" name="矩形 31"/>
          <p:cNvSpPr/>
          <p:nvPr/>
        </p:nvSpPr>
        <p:spPr>
          <a:xfrm>
            <a:off x="4860032" y="3501008"/>
            <a:ext cx="1152128" cy="1200329"/>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湘潭锰矿地区重金属电解锰废渣及尾砂治理一期工程顺利完工，通过验收。</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sp>
        <p:nvSpPr>
          <p:cNvPr id="33" name="矩形 32"/>
          <p:cNvSpPr/>
          <p:nvPr/>
        </p:nvSpPr>
        <p:spPr>
          <a:xfrm>
            <a:off x="3779912" y="3515524"/>
            <a:ext cx="1008112" cy="1569660"/>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嘉禾县城关镇城南及肖家镇黄花水遗留含砷废渣综合治理</a:t>
            </a:r>
            <a:r>
              <a:rPr lang="en-US" altLang="zh-CN" sz="1200" b="1" dirty="0" smtClean="0">
                <a:solidFill>
                  <a:srgbClr val="FFFF00"/>
                </a:solidFill>
                <a:latin typeface="微软雅黑" panose="020B0503020204020204" pitchFamily="34" charset="-122"/>
                <a:ea typeface="微软雅黑" panose="020B0503020204020204" pitchFamily="34" charset="-122"/>
              </a:rPr>
              <a:t>EPC</a:t>
            </a:r>
            <a:r>
              <a:rPr lang="zh-CN" altLang="en-US" sz="1200" b="1" dirty="0" smtClean="0">
                <a:solidFill>
                  <a:srgbClr val="FFFF00"/>
                </a:solidFill>
                <a:latin typeface="微软雅黑" panose="020B0503020204020204" pitchFamily="34" charset="-122"/>
                <a:ea typeface="微软雅黑" panose="020B0503020204020204" pitchFamily="34" charset="-122"/>
              </a:rPr>
              <a:t>一期工程顺利完工，通过验收。</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sp>
        <p:nvSpPr>
          <p:cNvPr id="34" name="椭圆 33"/>
          <p:cNvSpPr/>
          <p:nvPr/>
        </p:nvSpPr>
        <p:spPr>
          <a:xfrm>
            <a:off x="7956376" y="304340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8003564" y="3284984"/>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bwMode="auto">
          <a:xfrm>
            <a:off x="7620524" y="2708920"/>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444208" y="1229851"/>
            <a:ext cx="1224136" cy="830997"/>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贵州铜仁万山区生活垃圾卫生填埋场修复工程。</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sp>
        <p:nvSpPr>
          <p:cNvPr id="38" name="矩形 37"/>
          <p:cNvSpPr/>
          <p:nvPr/>
        </p:nvSpPr>
        <p:spPr>
          <a:xfrm>
            <a:off x="6444208" y="2093947"/>
            <a:ext cx="1224136" cy="830997"/>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邵东县焦化厂历史遗留场地土壤修复治理项目。</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sp>
        <p:nvSpPr>
          <p:cNvPr id="39" name="矩形 38"/>
          <p:cNvSpPr/>
          <p:nvPr/>
        </p:nvSpPr>
        <p:spPr>
          <a:xfrm>
            <a:off x="6444208" y="548680"/>
            <a:ext cx="1224136" cy="646331"/>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湘潭锰矿地区综合整治四期工程。</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pic>
        <p:nvPicPr>
          <p:cNvPr id="40" name="Picture 2"/>
          <p:cNvPicPr>
            <a:picLocks noChangeArrowheads="1"/>
          </p:cNvPicPr>
          <p:nvPr/>
        </p:nvPicPr>
        <p:blipFill>
          <a:blip r:embed="rId5" cstate="print"/>
          <a:srcRect/>
          <a:stretch>
            <a:fillRect/>
          </a:stretch>
        </p:blipFill>
        <p:spPr bwMode="auto">
          <a:xfrm>
            <a:off x="683568" y="5157192"/>
            <a:ext cx="1368152" cy="692696"/>
          </a:xfrm>
          <a:prstGeom prst="rect">
            <a:avLst/>
          </a:prstGeom>
          <a:noFill/>
          <a:ln w="9525">
            <a:noFill/>
            <a:miter lim="800000"/>
            <a:headEnd/>
            <a:tailEnd/>
          </a:ln>
        </p:spPr>
      </p:pic>
      <p:pic>
        <p:nvPicPr>
          <p:cNvPr id="41" name="图片 10" descr="治理后3 .png"/>
          <p:cNvPicPr>
            <a:picLocks/>
          </p:cNvPicPr>
          <p:nvPr/>
        </p:nvPicPr>
        <p:blipFill>
          <a:blip r:embed="rId6" cstate="print"/>
          <a:srcRect/>
          <a:stretch>
            <a:fillRect/>
          </a:stretch>
        </p:blipFill>
        <p:spPr bwMode="auto">
          <a:xfrm>
            <a:off x="2771800" y="476672"/>
            <a:ext cx="1440160" cy="720080"/>
          </a:xfrm>
          <a:prstGeom prst="rect">
            <a:avLst/>
          </a:prstGeom>
          <a:noFill/>
          <a:ln w="9525">
            <a:noFill/>
            <a:miter lim="800000"/>
            <a:headEnd/>
            <a:tailEnd/>
          </a:ln>
        </p:spPr>
      </p:pic>
      <p:pic>
        <p:nvPicPr>
          <p:cNvPr id="42" name="Picture 8"/>
          <p:cNvPicPr>
            <a:picLocks noChangeAspect="1" noChangeArrowheads="1"/>
          </p:cNvPicPr>
          <p:nvPr/>
        </p:nvPicPr>
        <p:blipFill>
          <a:blip r:embed="rId7" cstate="print"/>
          <a:srcRect/>
          <a:stretch>
            <a:fillRect/>
          </a:stretch>
        </p:blipFill>
        <p:spPr bwMode="auto">
          <a:xfrm>
            <a:off x="3779912" y="5085184"/>
            <a:ext cx="992039" cy="723762"/>
          </a:xfrm>
          <a:prstGeom prst="rect">
            <a:avLst/>
          </a:prstGeom>
          <a:noFill/>
          <a:ln w="9525">
            <a:noFill/>
            <a:miter lim="800000"/>
            <a:headEnd/>
            <a:tailEnd/>
          </a:ln>
          <a:effectLst/>
        </p:spPr>
      </p:pic>
      <p:pic>
        <p:nvPicPr>
          <p:cNvPr id="31746" name="Picture 2"/>
          <p:cNvPicPr>
            <a:picLocks noChangeAspect="1" noChangeArrowheads="1"/>
          </p:cNvPicPr>
          <p:nvPr/>
        </p:nvPicPr>
        <p:blipFill>
          <a:blip r:embed="rId8" cstate="print"/>
          <a:srcRect/>
          <a:stretch>
            <a:fillRect/>
          </a:stretch>
        </p:blipFill>
        <p:spPr bwMode="auto">
          <a:xfrm>
            <a:off x="7092280" y="5013176"/>
            <a:ext cx="1584176" cy="891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土壤治理</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11"/>
          <p:cNvSpPr>
            <a:spLocks noGrp="1" noChangeArrowheads="1"/>
          </p:cNvSpPr>
          <p:nvPr>
            <p:ph idx="1"/>
          </p:nvPr>
        </p:nvSpPr>
        <p:spPr bwMode="auto">
          <a:xfrm>
            <a:off x="2051720" y="1268760"/>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a:buClr>
                <a:schemeClr val="accent2"/>
              </a:buClr>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重金属治理</a:t>
            </a:r>
          </a:p>
        </p:txBody>
      </p:sp>
      <p:sp>
        <p:nvSpPr>
          <p:cNvPr id="9" name="圆角矩形 11"/>
          <p:cNvSpPr txBox="1">
            <a:spLocks noChangeArrowheads="1"/>
          </p:cNvSpPr>
          <p:nvPr/>
        </p:nvSpPr>
        <p:spPr bwMode="auto">
          <a:xfrm>
            <a:off x="2051720" y="2060848"/>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土壤修复</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0" name="圆角矩形 11"/>
          <p:cNvSpPr txBox="1">
            <a:spLocks noChangeArrowheads="1"/>
          </p:cNvSpPr>
          <p:nvPr/>
        </p:nvSpPr>
        <p:spPr bwMode="auto">
          <a:xfrm>
            <a:off x="2051720" y="2852936"/>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废水治理</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1" name="圆角矩形 11"/>
          <p:cNvSpPr txBox="1">
            <a:spLocks noChangeArrowheads="1"/>
          </p:cNvSpPr>
          <p:nvPr/>
        </p:nvSpPr>
        <p:spPr bwMode="auto">
          <a:xfrm>
            <a:off x="2051720" y="3645024"/>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大气脱硫脱硝</a:t>
            </a:r>
          </a:p>
        </p:txBody>
      </p:sp>
      <p:sp>
        <p:nvSpPr>
          <p:cNvPr id="20" name="直接连接符 3"/>
          <p:cNvSpPr>
            <a:spLocks noChangeShapeType="1"/>
          </p:cNvSpPr>
          <p:nvPr/>
        </p:nvSpPr>
        <p:spPr bwMode="auto">
          <a:xfrm flipV="1">
            <a:off x="1043608" y="3213199"/>
            <a:ext cx="1008112" cy="1"/>
          </a:xfrm>
          <a:prstGeom prst="line">
            <a:avLst/>
          </a:prstGeom>
          <a:noFill/>
          <a:ln w="57150" cap="flat" cmpd="sng">
            <a:solidFill>
              <a:schemeClr val="accent2"/>
            </a:solidFill>
            <a:round/>
            <a:headEnd/>
            <a:tailEnd/>
          </a:ln>
        </p:spPr>
        <p:txBody>
          <a:bodyPr/>
          <a:lstStyle/>
          <a:p>
            <a:endParaRPr lang="zh-CN" altLang="en-US"/>
          </a:p>
        </p:txBody>
      </p:sp>
      <p:sp>
        <p:nvSpPr>
          <p:cNvPr id="21" name="直接连接符 4"/>
          <p:cNvSpPr>
            <a:spLocks noChangeShapeType="1"/>
          </p:cNvSpPr>
          <p:nvPr/>
        </p:nvSpPr>
        <p:spPr bwMode="auto">
          <a:xfrm>
            <a:off x="1043608" y="4005287"/>
            <a:ext cx="1008112" cy="0"/>
          </a:xfrm>
          <a:prstGeom prst="line">
            <a:avLst/>
          </a:prstGeom>
          <a:noFill/>
          <a:ln w="57150" cap="flat" cmpd="sng">
            <a:solidFill>
              <a:schemeClr val="accent2"/>
            </a:solidFill>
            <a:round/>
            <a:headEnd/>
            <a:tailEnd/>
          </a:ln>
        </p:spPr>
        <p:txBody>
          <a:bodyPr/>
          <a:lstStyle/>
          <a:p>
            <a:endParaRPr lang="zh-CN" altLang="en-US"/>
          </a:p>
        </p:txBody>
      </p:sp>
      <p:sp>
        <p:nvSpPr>
          <p:cNvPr id="22" name="直接连接符 5"/>
          <p:cNvSpPr>
            <a:spLocks noChangeShapeType="1"/>
          </p:cNvSpPr>
          <p:nvPr/>
        </p:nvSpPr>
        <p:spPr bwMode="auto">
          <a:xfrm flipV="1">
            <a:off x="1043608" y="2421111"/>
            <a:ext cx="1008112" cy="1"/>
          </a:xfrm>
          <a:prstGeom prst="line">
            <a:avLst/>
          </a:prstGeom>
          <a:noFill/>
          <a:ln w="57150" cap="flat" cmpd="sng">
            <a:solidFill>
              <a:schemeClr val="accent2"/>
            </a:solidFill>
            <a:round/>
            <a:headEnd/>
            <a:tailEnd/>
          </a:ln>
        </p:spPr>
        <p:txBody>
          <a:bodyPr/>
          <a:lstStyle/>
          <a:p>
            <a:endParaRPr lang="zh-CN" altLang="en-US"/>
          </a:p>
        </p:txBody>
      </p:sp>
      <p:sp>
        <p:nvSpPr>
          <p:cNvPr id="23" name="直接连接符 6"/>
          <p:cNvSpPr>
            <a:spLocks noChangeShapeType="1"/>
          </p:cNvSpPr>
          <p:nvPr/>
        </p:nvSpPr>
        <p:spPr bwMode="auto">
          <a:xfrm flipV="1">
            <a:off x="1043608" y="1629023"/>
            <a:ext cx="1008112" cy="1"/>
          </a:xfrm>
          <a:prstGeom prst="line">
            <a:avLst/>
          </a:prstGeom>
          <a:noFill/>
          <a:ln w="57150" cap="flat" cmpd="sng">
            <a:solidFill>
              <a:schemeClr val="accent2"/>
            </a:solidFill>
            <a:round/>
            <a:headEnd/>
            <a:tailEnd/>
          </a:ln>
        </p:spPr>
        <p:txBody>
          <a:bodyPr/>
          <a:lstStyle/>
          <a:p>
            <a:endParaRPr lang="zh-CN" altLang="en-US"/>
          </a:p>
        </p:txBody>
      </p:sp>
      <p:sp>
        <p:nvSpPr>
          <p:cNvPr id="28" name="直接连接符 11"/>
          <p:cNvSpPr>
            <a:spLocks noChangeShapeType="1"/>
          </p:cNvSpPr>
          <p:nvPr/>
        </p:nvSpPr>
        <p:spPr bwMode="auto">
          <a:xfrm rot="5400000">
            <a:off x="-540457" y="3213087"/>
            <a:ext cx="3168129" cy="0"/>
          </a:xfrm>
          <a:prstGeom prst="line">
            <a:avLst/>
          </a:prstGeom>
          <a:noFill/>
          <a:ln w="57150" cap="flat" cmpd="sng">
            <a:solidFill>
              <a:schemeClr val="accent2"/>
            </a:solidFill>
            <a:round/>
            <a:headEnd/>
            <a:tailEnd/>
          </a:ln>
        </p:spPr>
        <p:txBody>
          <a:bodyPr/>
          <a:lstStyle/>
          <a:p>
            <a:endParaRPr lang="zh-CN" altLang="en-US"/>
          </a:p>
        </p:txBody>
      </p:sp>
      <p:sp>
        <p:nvSpPr>
          <p:cNvPr id="14" name="直接连接符 4"/>
          <p:cNvSpPr>
            <a:spLocks noChangeShapeType="1"/>
          </p:cNvSpPr>
          <p:nvPr/>
        </p:nvSpPr>
        <p:spPr bwMode="auto">
          <a:xfrm>
            <a:off x="1043608" y="4797152"/>
            <a:ext cx="1008112" cy="0"/>
          </a:xfrm>
          <a:prstGeom prst="line">
            <a:avLst/>
          </a:prstGeom>
          <a:noFill/>
          <a:ln w="57150" cap="flat" cmpd="sng">
            <a:solidFill>
              <a:schemeClr val="accent2"/>
            </a:solidFill>
            <a:round/>
            <a:headEnd/>
            <a:tailEnd/>
          </a:ln>
        </p:spPr>
        <p:txBody>
          <a:bodyPr/>
          <a:lstStyle/>
          <a:p>
            <a:endParaRPr lang="zh-CN" altLang="en-US"/>
          </a:p>
        </p:txBody>
      </p:sp>
      <p:sp>
        <p:nvSpPr>
          <p:cNvPr id="15" name="圆角矩形 11"/>
          <p:cNvSpPr txBox="1">
            <a:spLocks noChangeArrowheads="1"/>
          </p:cNvSpPr>
          <p:nvPr/>
        </p:nvSpPr>
        <p:spPr bwMode="auto">
          <a:xfrm>
            <a:off x="2051720" y="4437112"/>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smtClean="0">
                <a:solidFill>
                  <a:srgbClr val="C00000"/>
                </a:solidFill>
                <a:effectLst>
                  <a:outerShdw blurRad="38100" dist="38100" dir="2700000" algn="tl">
                    <a:srgbClr val="000000">
                      <a:alpha val="43137"/>
                    </a:srgbClr>
                  </a:outerShdw>
                </a:effectLst>
                <a:sym typeface="微软雅黑" pitchFamily="34" charset="-122"/>
              </a:rPr>
              <a:t>农村环境综合治理</a:t>
            </a:r>
            <a:endParaRPr lang="zh-CN" altLang="en-US" sz="2000" dirty="0" smtClean="0">
              <a:solidFill>
                <a:srgbClr val="C00000"/>
              </a:solidFill>
              <a:effectLst>
                <a:outerShdw blurRad="38100" dist="38100" dir="2700000" algn="tl">
                  <a:srgbClr val="000000">
                    <a:alpha val="43137"/>
                  </a:srgbClr>
                </a:outerShdw>
              </a:effectLst>
              <a:sym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p:cBhvr>
                                        <p:cTn id="10" dur="500"/>
                                        <p:tgtEl>
                                          <p:spTgt spid="23"/>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2"/>
                                        </p:tgtEl>
                                        <p:attrNameLst>
                                          <p:attrName>style.visibility</p:attrName>
                                        </p:attrNameLst>
                                      </p:cBhvr>
                                      <p:to>
                                        <p:strVal val="visible"/>
                                      </p:to>
                                    </p:set>
                                    <p:animEffect>
                                      <p:cBhvr>
                                        <p:cTn id="13" dur="500"/>
                                        <p:tgtEl>
                                          <p:spTgt spid="22"/>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Effect>
                                      <p:cBhvr>
                                        <p:cTn id="16" dur="500"/>
                                        <p:tgtEl>
                                          <p:spTgt spid="20"/>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lvl="0" algn="ctr"/>
            <a:r>
              <a:rPr lang="zh-CN" altLang="en-US" sz="4000" dirty="0" smtClean="0">
                <a:solidFill>
                  <a:srgbClr val="C00000"/>
                </a:solidFill>
              </a:rPr>
              <a:t>电力监测</a:t>
            </a:r>
            <a:r>
              <a:rPr lang="zh-CN" altLang="en-US" sz="4000" dirty="0" smtClean="0">
                <a:solidFill>
                  <a:srgbClr val="C00000"/>
                </a:solidFill>
              </a:rPr>
              <a:t>业务</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47504"/>
          </a:xfrm>
        </p:spPr>
        <p:txBody>
          <a:bodyPr>
            <a:normAutofit fontScale="90000"/>
          </a:bodyPr>
          <a:lstStyle/>
          <a:p>
            <a:r>
              <a:rPr lang="zh-CN" altLang="en-US" dirty="0" smtClean="0">
                <a:solidFill>
                  <a:srgbClr val="C00000"/>
                </a:solidFill>
              </a:rPr>
              <a:t>电力监测</a:t>
            </a:r>
            <a:r>
              <a:rPr lang="zh-CN" altLang="en-US" dirty="0" smtClean="0">
                <a:solidFill>
                  <a:srgbClr val="C00000"/>
                </a:solidFill>
              </a:rPr>
              <a:t>业务</a:t>
            </a:r>
            <a:endParaRPr lang="zh-CN" altLang="en-US" dirty="0"/>
          </a:p>
        </p:txBody>
      </p:sp>
      <p:sp>
        <p:nvSpPr>
          <p:cNvPr id="57" name="矩形 56"/>
          <p:cNvSpPr/>
          <p:nvPr/>
        </p:nvSpPr>
        <p:spPr>
          <a:xfrm>
            <a:off x="35496" y="2636912"/>
            <a:ext cx="873795" cy="108012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Picture 4"/>
          <p:cNvPicPr>
            <a:picLocks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107504" y="2708920"/>
            <a:ext cx="719517" cy="93610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9" name="直接连接符 58"/>
          <p:cNvCxnSpPr/>
          <p:nvPr/>
        </p:nvCxnSpPr>
        <p:spPr>
          <a:xfrm>
            <a:off x="899592" y="3140968"/>
            <a:ext cx="82444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322308" y="304340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971600" y="3448967"/>
            <a:ext cx="1296144" cy="1184940"/>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MGA2000</a:t>
            </a:r>
            <a:r>
              <a:rPr lang="zh-CN" altLang="en-US" sz="1200" b="1" dirty="0">
                <a:solidFill>
                  <a:srgbClr val="FFFF00"/>
                </a:solidFill>
                <a:latin typeface="微软雅黑" panose="020B0503020204020204" pitchFamily="34" charset="-122"/>
                <a:ea typeface="微软雅黑" panose="020B0503020204020204" pitchFamily="34" charset="-122"/>
              </a:rPr>
              <a:t>变压器色谱在线监测系统</a:t>
            </a:r>
          </a:p>
          <a:p>
            <a:pPr>
              <a:spcBef>
                <a:spcPts val="600"/>
              </a:spcBef>
            </a:pPr>
            <a:r>
              <a:rPr lang="zh-CN" altLang="en-US" sz="1000" b="1" dirty="0">
                <a:solidFill>
                  <a:schemeClr val="bg1"/>
                </a:solidFill>
                <a:latin typeface="微软雅黑" panose="020B0503020204020204" pitchFamily="34" charset="-122"/>
                <a:ea typeface="微软雅黑" panose="020B0503020204020204" pitchFamily="34" charset="-122"/>
              </a:rPr>
              <a:t>获国家中小企业创新基金立项资助并于次年投入</a:t>
            </a:r>
            <a:r>
              <a:rPr lang="zh-CN" altLang="en-US" sz="1000" b="1" dirty="0" smtClean="0">
                <a:solidFill>
                  <a:schemeClr val="bg1"/>
                </a:solidFill>
                <a:latin typeface="微软雅黑" panose="020B0503020204020204" pitchFamily="34" charset="-122"/>
                <a:ea typeface="微软雅黑" panose="020B0503020204020204" pitchFamily="34" charset="-122"/>
              </a:rPr>
              <a:t>市场</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等腰三角形 61"/>
          <p:cNvSpPr/>
          <p:nvPr/>
        </p:nvSpPr>
        <p:spPr>
          <a:xfrm>
            <a:off x="1356992" y="3303419"/>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3" name="Picture 2" descr="田湾核电2"/>
          <p:cNvPicPr>
            <a:picLocks noChangeAspect="1" noChangeArrowheads="1"/>
          </p:cNvPicPr>
          <p:nvPr/>
        </p:nvPicPr>
        <p:blipFill>
          <a:blip r:embed="rId4" cstate="print"/>
          <a:srcRect/>
          <a:stretch>
            <a:fillRect/>
          </a:stretch>
        </p:blipFill>
        <p:spPr bwMode="auto">
          <a:xfrm>
            <a:off x="971600" y="4581128"/>
            <a:ext cx="1296144" cy="910808"/>
          </a:xfrm>
          <a:prstGeom prst="rect">
            <a:avLst/>
          </a:prstGeom>
          <a:noFill/>
          <a:ln w="9525">
            <a:noFill/>
            <a:miter lim="800000"/>
            <a:headEnd/>
            <a:tailEnd/>
          </a:ln>
        </p:spPr>
      </p:pic>
      <p:sp>
        <p:nvSpPr>
          <p:cNvPr id="64" name="椭圆 63"/>
          <p:cNvSpPr/>
          <p:nvPr/>
        </p:nvSpPr>
        <p:spPr>
          <a:xfrm>
            <a:off x="2452425" y="3035581"/>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835696" y="1667996"/>
            <a:ext cx="1080119" cy="1184940"/>
          </a:xfrm>
          <a:prstGeom prst="rect">
            <a:avLst/>
          </a:prstGeom>
          <a:solidFill>
            <a:schemeClr val="accent2"/>
          </a:solidFill>
        </p:spPr>
        <p:txBody>
          <a:bodyPr wrap="square">
            <a:spAutoFit/>
          </a:bodyPr>
          <a:lstStyle/>
          <a:p>
            <a:r>
              <a:rPr lang="zh-CN" altLang="en-US" sz="1200" b="1" dirty="0">
                <a:solidFill>
                  <a:srgbClr val="FFFF00"/>
                </a:solidFill>
                <a:latin typeface="微软雅黑" panose="020B0503020204020204" pitchFamily="34" charset="-122"/>
                <a:ea typeface="微软雅黑" panose="020B0503020204020204" pitchFamily="34" charset="-122"/>
              </a:rPr>
              <a:t>变电站集成式状态监测与评估</a:t>
            </a:r>
            <a:r>
              <a:rPr lang="zh-CN" altLang="en-US" sz="1200" b="1" dirty="0" smtClean="0">
                <a:solidFill>
                  <a:srgbClr val="FFFF00"/>
                </a:solidFill>
                <a:latin typeface="微软雅黑" panose="020B0503020204020204" pitchFamily="34" charset="-122"/>
                <a:ea typeface="微软雅黑" panose="020B0503020204020204" pitchFamily="34" charset="-122"/>
              </a:rPr>
              <a:t>系统</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获得</a:t>
            </a:r>
            <a:r>
              <a:rPr lang="zh-CN" altLang="en-US" sz="1000" b="1" dirty="0">
                <a:solidFill>
                  <a:schemeClr val="bg1"/>
                </a:solidFill>
                <a:latin typeface="微软雅黑" panose="020B0503020204020204" pitchFamily="34" charset="-122"/>
                <a:ea typeface="微软雅黑" panose="020B0503020204020204" pitchFamily="34" charset="-122"/>
              </a:rPr>
              <a:t>信息产业部电子信息产业发展基金立项资助</a:t>
            </a:r>
          </a:p>
        </p:txBody>
      </p:sp>
      <p:sp>
        <p:nvSpPr>
          <p:cNvPr id="66" name="等腰三角形 65"/>
          <p:cNvSpPr/>
          <p:nvPr/>
        </p:nvSpPr>
        <p:spPr>
          <a:xfrm rot="10800000">
            <a:off x="2475219" y="2852709"/>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203848" y="304441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2843808" y="3469161"/>
            <a:ext cx="1152128" cy="1031051"/>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IMM2000</a:t>
            </a:r>
            <a:r>
              <a:rPr lang="zh-CN" altLang="en-US" sz="1200" b="1" dirty="0">
                <a:solidFill>
                  <a:srgbClr val="FFFF00"/>
                </a:solidFill>
                <a:latin typeface="微软雅黑" panose="020B0503020204020204" pitchFamily="34" charset="-122"/>
                <a:ea typeface="微软雅黑" panose="020B0503020204020204" pitchFamily="34" charset="-122"/>
              </a:rPr>
              <a:t>容性设备绝缘在线监测系统</a:t>
            </a:r>
          </a:p>
          <a:p>
            <a:pPr>
              <a:spcBef>
                <a:spcPts val="600"/>
              </a:spcBef>
            </a:pPr>
            <a:r>
              <a:rPr lang="zh-CN" altLang="en-US" sz="1000" b="1" dirty="0">
                <a:solidFill>
                  <a:schemeClr val="bg1"/>
                </a:solidFill>
                <a:latin typeface="微软雅黑" panose="020B0503020204020204" pitchFamily="34" charset="-122"/>
                <a:ea typeface="微软雅黑" panose="020B0503020204020204" pitchFamily="34" charset="-122"/>
              </a:rPr>
              <a:t>实现对变压器的综合监测</a:t>
            </a:r>
          </a:p>
        </p:txBody>
      </p:sp>
      <p:sp>
        <p:nvSpPr>
          <p:cNvPr id="69" name="等腰三角形 68"/>
          <p:cNvSpPr/>
          <p:nvPr/>
        </p:nvSpPr>
        <p:spPr>
          <a:xfrm>
            <a:off x="3203848" y="3323613"/>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pic>
        <p:nvPicPr>
          <p:cNvPr id="70" name="Picture 4"/>
          <p:cNvPicPr>
            <a:picLocks noChangeAspect="1" noChangeArrowheads="1"/>
          </p:cNvPicPr>
          <p:nvPr/>
        </p:nvPicPr>
        <p:blipFill>
          <a:blip r:embed="rId5" cstate="print"/>
          <a:srcRect/>
          <a:stretch>
            <a:fillRect/>
          </a:stretch>
        </p:blipFill>
        <p:spPr bwMode="auto">
          <a:xfrm>
            <a:off x="2843808" y="4509120"/>
            <a:ext cx="1152128" cy="1017514"/>
          </a:xfrm>
          <a:prstGeom prst="rect">
            <a:avLst/>
          </a:prstGeom>
          <a:noFill/>
          <a:ln w="9525">
            <a:noFill/>
            <a:miter lim="800000"/>
            <a:headEnd/>
            <a:tailEnd/>
          </a:ln>
        </p:spPr>
      </p:pic>
      <p:sp>
        <p:nvSpPr>
          <p:cNvPr id="71" name="椭圆 70"/>
          <p:cNvSpPr/>
          <p:nvPr/>
        </p:nvSpPr>
        <p:spPr>
          <a:xfrm>
            <a:off x="4211960" y="3044322"/>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3635896" y="1556792"/>
            <a:ext cx="1368152" cy="1338828"/>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IEM2000</a:t>
            </a:r>
            <a:r>
              <a:rPr lang="en-US" altLang="zh-CN" sz="1200" b="1" dirty="0">
                <a:solidFill>
                  <a:srgbClr val="FFFF00"/>
                </a:solidFill>
                <a:latin typeface="微软雅黑" panose="020B0503020204020204" pitchFamily="34" charset="-122"/>
                <a:ea typeface="微软雅黑" panose="020B0503020204020204" pitchFamily="34" charset="-122"/>
              </a:rPr>
              <a:t> </a:t>
            </a:r>
            <a:r>
              <a:rPr lang="en-US" altLang="zh-CN" sz="1200" b="1" dirty="0" err="1">
                <a:solidFill>
                  <a:srgbClr val="FFFF00"/>
                </a:solidFill>
                <a:latin typeface="微软雅黑" panose="020B0503020204020204" pitchFamily="34" charset="-122"/>
                <a:ea typeface="微软雅黑" panose="020B0503020204020204" pitchFamily="34" charset="-122"/>
              </a:rPr>
              <a:t>SF6</a:t>
            </a:r>
            <a:r>
              <a:rPr lang="zh-CN" altLang="en-US" sz="1200" b="1" dirty="0">
                <a:solidFill>
                  <a:srgbClr val="FFFF00"/>
                </a:solidFill>
                <a:latin typeface="微软雅黑" panose="020B0503020204020204" pitchFamily="34" charset="-122"/>
                <a:ea typeface="微软雅黑" panose="020B0503020204020204" pitchFamily="34" charset="-122"/>
              </a:rPr>
              <a:t>气体密度微水在线监测系统</a:t>
            </a:r>
          </a:p>
          <a:p>
            <a:pPr>
              <a:spcBef>
                <a:spcPts val="600"/>
              </a:spcBef>
            </a:pPr>
            <a:r>
              <a:rPr lang="zh-CN" altLang="en-US" sz="1000" b="1" dirty="0">
                <a:solidFill>
                  <a:schemeClr val="bg1"/>
                </a:solidFill>
                <a:latin typeface="微软雅黑" panose="020B0503020204020204" pitchFamily="34" charset="-122"/>
                <a:ea typeface="微软雅黑" panose="020B0503020204020204" pitchFamily="34" charset="-122"/>
              </a:rPr>
              <a:t>从单一变压器监测发展到断路器、</a:t>
            </a:r>
            <a:r>
              <a:rPr lang="en-US" altLang="zh-CN" sz="1000" b="1" dirty="0">
                <a:solidFill>
                  <a:schemeClr val="bg1"/>
                </a:solidFill>
                <a:latin typeface="微软雅黑" panose="020B0503020204020204" pitchFamily="34" charset="-122"/>
                <a:ea typeface="微软雅黑" panose="020B0503020204020204" pitchFamily="34" charset="-122"/>
              </a:rPr>
              <a:t>GIS</a:t>
            </a:r>
            <a:r>
              <a:rPr lang="zh-CN" altLang="en-US" sz="1000" b="1" dirty="0">
                <a:solidFill>
                  <a:schemeClr val="bg1"/>
                </a:solidFill>
                <a:latin typeface="微软雅黑" panose="020B0503020204020204" pitchFamily="34" charset="-122"/>
                <a:ea typeface="微软雅黑" panose="020B0503020204020204" pitchFamily="34" charset="-122"/>
              </a:rPr>
              <a:t>等电力高压设备的在线监测</a:t>
            </a:r>
          </a:p>
        </p:txBody>
      </p:sp>
      <p:sp>
        <p:nvSpPr>
          <p:cNvPr id="73" name="等腰三角形 72"/>
          <p:cNvSpPr/>
          <p:nvPr/>
        </p:nvSpPr>
        <p:spPr>
          <a:xfrm rot="10800000">
            <a:off x="4211960" y="2861450"/>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220072" y="3042272"/>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4788024" y="3467020"/>
            <a:ext cx="1288769" cy="1031051"/>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MDD3000L</a:t>
            </a:r>
            <a:r>
              <a:rPr lang="zh-CN" altLang="en-US" sz="1200" b="1" dirty="0">
                <a:solidFill>
                  <a:srgbClr val="FFFF00"/>
                </a:solidFill>
                <a:latin typeface="微软雅黑" panose="020B0503020204020204" pitchFamily="34" charset="-122"/>
                <a:ea typeface="微软雅黑" panose="020B0503020204020204" pitchFamily="34" charset="-122"/>
              </a:rPr>
              <a:t>输电线路在线监测系统</a:t>
            </a: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实现输</a:t>
            </a:r>
            <a:r>
              <a:rPr lang="zh-CN" altLang="en-US" sz="1000" b="1" dirty="0">
                <a:solidFill>
                  <a:schemeClr val="bg1"/>
                </a:solidFill>
                <a:latin typeface="微软雅黑" panose="020B0503020204020204" pitchFamily="34" charset="-122"/>
                <a:ea typeface="微软雅黑" panose="020B0503020204020204" pitchFamily="34" charset="-122"/>
              </a:rPr>
              <a:t>变电在线监测系统全覆盖</a:t>
            </a:r>
          </a:p>
        </p:txBody>
      </p:sp>
      <p:sp>
        <p:nvSpPr>
          <p:cNvPr id="76" name="等腰三角形 75"/>
          <p:cNvSpPr/>
          <p:nvPr/>
        </p:nvSpPr>
        <p:spPr>
          <a:xfrm>
            <a:off x="5220072" y="3321472"/>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Picture 6" descr="E:\理工监测产品商务资料库\10、IEM2000A GIS微水在线监测系统产品资料\图片\IMG_5283.JPG"/>
          <p:cNvPicPr>
            <a:picLocks noChangeAspect="1" noChangeArrowheads="1"/>
          </p:cNvPicPr>
          <p:nvPr/>
        </p:nvPicPr>
        <p:blipFill>
          <a:blip r:embed="rId6" cstate="print"/>
          <a:srcRect/>
          <a:stretch>
            <a:fillRect/>
          </a:stretch>
        </p:blipFill>
        <p:spPr bwMode="auto">
          <a:xfrm>
            <a:off x="3635896" y="764703"/>
            <a:ext cx="1368152" cy="792089"/>
          </a:xfrm>
          <a:prstGeom prst="rect">
            <a:avLst/>
          </a:prstGeom>
          <a:noFill/>
          <a:ln w="9525">
            <a:noFill/>
            <a:miter lim="800000"/>
            <a:headEnd/>
            <a:tailEnd/>
          </a:ln>
        </p:spPr>
      </p:pic>
      <p:grpSp>
        <p:nvGrpSpPr>
          <p:cNvPr id="78" name="组合 77"/>
          <p:cNvGrpSpPr/>
          <p:nvPr/>
        </p:nvGrpSpPr>
        <p:grpSpPr>
          <a:xfrm>
            <a:off x="4788024" y="4559033"/>
            <a:ext cx="1298100" cy="886191"/>
            <a:chOff x="4774549" y="4081398"/>
            <a:chExt cx="890264" cy="608629"/>
          </a:xfrm>
        </p:grpSpPr>
        <p:pic>
          <p:nvPicPr>
            <p:cNvPr id="79" name="Picture 4" descr="DSC02030副本"/>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28513" y="4088616"/>
              <a:ext cx="235342" cy="174748"/>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80" name="虚尾箭头 79"/>
            <p:cNvSpPr/>
            <p:nvPr/>
          </p:nvSpPr>
          <p:spPr bwMode="auto">
            <a:xfrm rot="2372824">
              <a:off x="4986508" y="4304369"/>
              <a:ext cx="112685" cy="77933"/>
            </a:xfrm>
            <a:prstGeom prst="stripedRightArrow">
              <a:avLst/>
            </a:prstGeom>
            <a:solidFill>
              <a:schemeClr val="accent1"/>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zh-CN" altLang="en-US"/>
            </a:p>
          </p:txBody>
        </p:sp>
        <p:sp>
          <p:nvSpPr>
            <p:cNvPr id="81" name="加号 80"/>
            <p:cNvSpPr/>
            <p:nvPr/>
          </p:nvSpPr>
          <p:spPr bwMode="auto">
            <a:xfrm>
              <a:off x="5330728" y="4227934"/>
              <a:ext cx="105368" cy="146698"/>
            </a:xfrm>
            <a:prstGeom prst="mathPlus">
              <a:avLst/>
            </a:prstGeom>
            <a:solidFill>
              <a:schemeClr val="accent1"/>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zh-CN" altLang="en-US"/>
            </a:p>
          </p:txBody>
        </p:sp>
        <p:pic>
          <p:nvPicPr>
            <p:cNvPr id="82"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778334" y="4348775"/>
              <a:ext cx="195003" cy="34125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83" name="加号 82"/>
            <p:cNvSpPr/>
            <p:nvPr/>
          </p:nvSpPr>
          <p:spPr bwMode="auto">
            <a:xfrm>
              <a:off x="4973337" y="4436682"/>
              <a:ext cx="105368" cy="146698"/>
            </a:xfrm>
            <a:prstGeom prst="mathPlus">
              <a:avLst/>
            </a:prstGeom>
            <a:solidFill>
              <a:schemeClr val="accent1"/>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zh-CN" altLang="en-US"/>
            </a:p>
          </p:txBody>
        </p:sp>
        <p:pic>
          <p:nvPicPr>
            <p:cNvPr id="84" name="Picture 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774549" y="4091453"/>
              <a:ext cx="226467" cy="229216"/>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5" name="Picture 7"/>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072119" y="4320669"/>
              <a:ext cx="271651" cy="365601"/>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86" name="Picture 8"/>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458405" y="4081398"/>
              <a:ext cx="199577" cy="354775"/>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87" name="加号 86"/>
            <p:cNvSpPr/>
            <p:nvPr/>
          </p:nvSpPr>
          <p:spPr bwMode="auto">
            <a:xfrm>
              <a:off x="5343771" y="4413760"/>
              <a:ext cx="105368" cy="146698"/>
            </a:xfrm>
            <a:prstGeom prst="mathPlus">
              <a:avLst/>
            </a:prstGeom>
            <a:solidFill>
              <a:schemeClr val="accent1"/>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zh-CN" altLang="en-US"/>
            </a:p>
          </p:txBody>
        </p:sp>
        <p:pic>
          <p:nvPicPr>
            <p:cNvPr id="88" name="Picture 3" descr="CIMG1423"/>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434321" y="4445339"/>
              <a:ext cx="230492" cy="240931"/>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89" name="加号 88"/>
            <p:cNvSpPr/>
            <p:nvPr/>
          </p:nvSpPr>
          <p:spPr bwMode="auto">
            <a:xfrm>
              <a:off x="4981569" y="4263364"/>
              <a:ext cx="105368" cy="146698"/>
            </a:xfrm>
            <a:prstGeom prst="mathPlus">
              <a:avLst/>
            </a:prstGeom>
            <a:solidFill>
              <a:schemeClr val="accent1"/>
            </a:solidFill>
            <a:ln w="12700" cap="flat" cmpd="sng" algn="ctr">
              <a:solidFill>
                <a:schemeClr val="bg1">
                  <a:lumMod val="50000"/>
                </a:schemeClr>
              </a:solidFill>
              <a:prstDash val="solid"/>
              <a:round/>
              <a:headEnd type="none" w="med" len="med"/>
              <a:tailEnd type="none" w="med" len="med"/>
            </a:ln>
            <a:effectLst/>
          </p:spPr>
          <p:txBody>
            <a:bodyPr/>
            <a:lstStyle/>
            <a:p>
              <a:pPr>
                <a:defRPr/>
              </a:pPr>
              <a:endParaRPr lang="zh-CN" altLang="en-US"/>
            </a:p>
          </p:txBody>
        </p:sp>
        <p:pic>
          <p:nvPicPr>
            <p:cNvPr id="90" name="Picture 17" descr="C:\Users\Public\Pictures\振动\100_1132.JP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5286148" y="4089018"/>
              <a:ext cx="156405" cy="16325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91" name="椭圆 90"/>
          <p:cNvSpPr/>
          <p:nvPr/>
        </p:nvSpPr>
        <p:spPr>
          <a:xfrm>
            <a:off x="6372200" y="3043520"/>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5940152" y="1484784"/>
            <a:ext cx="1096142" cy="1369606"/>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MDS4000</a:t>
            </a:r>
            <a:r>
              <a:rPr lang="zh-CN" altLang="en-US" sz="1200" b="1" dirty="0">
                <a:solidFill>
                  <a:srgbClr val="FFFF00"/>
                </a:solidFill>
                <a:latin typeface="微软雅黑" panose="020B0503020204020204" pitchFamily="34" charset="-122"/>
                <a:ea typeface="微软雅黑" panose="020B0503020204020204" pitchFamily="34" charset="-122"/>
              </a:rPr>
              <a:t>变电设备状态监测与评估系统</a:t>
            </a:r>
          </a:p>
          <a:p>
            <a:pPr>
              <a:spcBef>
                <a:spcPts val="600"/>
              </a:spcBef>
            </a:pPr>
            <a:r>
              <a:rPr lang="zh-CN" altLang="en-US" sz="1000" b="1" dirty="0">
                <a:solidFill>
                  <a:schemeClr val="bg1"/>
                </a:solidFill>
                <a:latin typeface="微软雅黑" panose="020B0503020204020204" pitchFamily="34" charset="-122"/>
                <a:ea typeface="微软雅黑" panose="020B0503020204020204" pitchFamily="34" charset="-122"/>
              </a:rPr>
              <a:t>首个智能变电站在线监测解决方案</a:t>
            </a:r>
          </a:p>
        </p:txBody>
      </p:sp>
      <p:sp>
        <p:nvSpPr>
          <p:cNvPr id="93" name="等腰三角形 92"/>
          <p:cNvSpPr/>
          <p:nvPr/>
        </p:nvSpPr>
        <p:spPr>
          <a:xfrm rot="10800000">
            <a:off x="6372200" y="2860648"/>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4" name="Picture 4" descr="D:\所有产品相关图片\图片-MDS现场\兰溪安装图片\201010271808.jpg"/>
          <p:cNvPicPr>
            <a:picLocks noChangeAspect="1" noChangeArrowheads="1"/>
          </p:cNvPicPr>
          <p:nvPr/>
        </p:nvPicPr>
        <p:blipFill>
          <a:blip r:embed="rId14" cstate="print"/>
          <a:srcRect/>
          <a:stretch>
            <a:fillRect/>
          </a:stretch>
        </p:blipFill>
        <p:spPr bwMode="auto">
          <a:xfrm>
            <a:off x="5940152" y="692696"/>
            <a:ext cx="1080120" cy="792088"/>
          </a:xfrm>
          <a:prstGeom prst="rect">
            <a:avLst/>
          </a:prstGeom>
          <a:noFill/>
          <a:ln w="9525">
            <a:noFill/>
            <a:miter lim="800000"/>
            <a:headEnd/>
            <a:tailEnd/>
          </a:ln>
        </p:spPr>
      </p:pic>
      <p:sp>
        <p:nvSpPr>
          <p:cNvPr id="95" name="椭圆 94"/>
          <p:cNvSpPr/>
          <p:nvPr/>
        </p:nvSpPr>
        <p:spPr>
          <a:xfrm>
            <a:off x="7308304" y="3065010"/>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6955640" y="3489758"/>
            <a:ext cx="1216760" cy="1338828"/>
          </a:xfrm>
          <a:prstGeom prst="rect">
            <a:avLst/>
          </a:prstGeom>
          <a:solidFill>
            <a:schemeClr val="accent2"/>
          </a:solidFill>
        </p:spPr>
        <p:txBody>
          <a:bodyPr wrap="square">
            <a:spAutoFit/>
          </a:bodyPr>
          <a:lstStyle/>
          <a:p>
            <a:r>
              <a:rPr lang="en-US" altLang="zh-CN" sz="1200" b="1" dirty="0" err="1">
                <a:solidFill>
                  <a:srgbClr val="FFFF00"/>
                </a:solidFill>
                <a:latin typeface="微软雅黑" panose="020B0503020204020204" pitchFamily="34" charset="-122"/>
                <a:ea typeface="微软雅黑" panose="020B0503020204020204" pitchFamily="34" charset="-122"/>
              </a:rPr>
              <a:t>ADS4000</a:t>
            </a:r>
            <a:r>
              <a:rPr lang="en-US" altLang="zh-CN" sz="1200" b="1" dirty="0">
                <a:solidFill>
                  <a:srgbClr val="FFFF00"/>
                </a:solidFill>
                <a:latin typeface="微软雅黑" panose="020B0503020204020204" pitchFamily="34" charset="-122"/>
                <a:ea typeface="微软雅黑" panose="020B0503020204020204" pitchFamily="34" charset="-122"/>
              </a:rPr>
              <a:t> </a:t>
            </a:r>
            <a:r>
              <a:rPr lang="zh-CN" altLang="en-US" sz="1200" b="1" dirty="0">
                <a:solidFill>
                  <a:srgbClr val="FFFF00"/>
                </a:solidFill>
                <a:latin typeface="微软雅黑" panose="020B0503020204020204" pitchFamily="34" charset="-122"/>
                <a:ea typeface="微软雅黑" panose="020B0503020204020204" pitchFamily="34" charset="-122"/>
              </a:rPr>
              <a:t>输变电设备安全决策预警平台</a:t>
            </a:r>
          </a:p>
          <a:p>
            <a:pPr>
              <a:spcBef>
                <a:spcPts val="600"/>
              </a:spcBef>
            </a:pPr>
            <a:r>
              <a:rPr lang="zh-CN" altLang="en-US" sz="1000" b="1" dirty="0">
                <a:solidFill>
                  <a:schemeClr val="bg1"/>
                </a:solidFill>
                <a:latin typeface="微软雅黑" panose="020B0503020204020204" pitchFamily="34" charset="-122"/>
                <a:ea typeface="微软雅黑" panose="020B0503020204020204" pitchFamily="34" charset="-122"/>
              </a:rPr>
              <a:t>智能电网在线监测专家，实现电网设备的状态监测与运行管理</a:t>
            </a:r>
          </a:p>
        </p:txBody>
      </p:sp>
      <p:sp>
        <p:nvSpPr>
          <p:cNvPr id="97" name="等腰三角形 96"/>
          <p:cNvSpPr/>
          <p:nvPr/>
        </p:nvSpPr>
        <p:spPr>
          <a:xfrm>
            <a:off x="7308304" y="3344210"/>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Picture 2" descr="WE)[U31(YUAAGYP}XJ%RFS8"/>
          <p:cNvPicPr>
            <a:picLocks noChangeAspect="1" noChangeArrowheads="1"/>
          </p:cNvPicPr>
          <p:nvPr/>
        </p:nvPicPr>
        <p:blipFill>
          <a:blip r:embed="rId15" cstate="print"/>
          <a:srcRect b="12280"/>
          <a:stretch>
            <a:fillRect/>
          </a:stretch>
        </p:blipFill>
        <p:spPr bwMode="auto">
          <a:xfrm>
            <a:off x="6955640" y="4797152"/>
            <a:ext cx="1216760" cy="763469"/>
          </a:xfrm>
          <a:prstGeom prst="rect">
            <a:avLst/>
          </a:prstGeom>
          <a:noFill/>
          <a:ln w="9525">
            <a:noFill/>
            <a:miter lim="800000"/>
            <a:headEnd/>
            <a:tailEnd/>
          </a:ln>
        </p:spPr>
      </p:pic>
      <p:sp>
        <p:nvSpPr>
          <p:cNvPr id="99" name="矩形 98"/>
          <p:cNvSpPr/>
          <p:nvPr/>
        </p:nvSpPr>
        <p:spPr bwMode="auto">
          <a:xfrm>
            <a:off x="971600" y="2780928"/>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2001</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bwMode="auto">
          <a:xfrm>
            <a:off x="2129074" y="3255802"/>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2004</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bwMode="auto">
          <a:xfrm>
            <a:off x="2843808" y="2780928"/>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2005</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bwMode="auto">
          <a:xfrm>
            <a:off x="3923928" y="3263576"/>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2007</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bwMode="auto">
          <a:xfrm>
            <a:off x="4860032" y="2775542"/>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2010</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bwMode="auto">
          <a:xfrm>
            <a:off x="6084168" y="3276983"/>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2010</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5" name="矩形 104"/>
          <p:cNvSpPr/>
          <p:nvPr/>
        </p:nvSpPr>
        <p:spPr bwMode="auto">
          <a:xfrm>
            <a:off x="6876256" y="2787866"/>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2013</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6" name="矩形 105"/>
          <p:cNvSpPr/>
          <p:nvPr/>
        </p:nvSpPr>
        <p:spPr>
          <a:xfrm>
            <a:off x="827584" y="5445224"/>
            <a:ext cx="2191339" cy="400110"/>
          </a:xfrm>
          <a:prstGeom prst="rect">
            <a:avLst/>
          </a:prstGeom>
        </p:spPr>
        <p:txBody>
          <a:bodyPr wrap="square">
            <a:spAutoFit/>
          </a:bodyPr>
          <a:lstStyle/>
          <a:p>
            <a:pPr marL="171450" indent="-171450">
              <a:buFont typeface="Wingdings" pitchFamily="2" charset="2"/>
              <a:buChar char="Ø"/>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MGA</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列入国家火炬计划</a:t>
            </a:r>
            <a:endPar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buFont typeface="Wingdings" pitchFamily="2" charset="2"/>
              <a:buChar char="Ø"/>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MGA</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列入国家重点新产品</a:t>
            </a:r>
            <a:endParaRPr lang="zh-CN" altLang="en-US" sz="1000" b="1" dirty="0">
              <a:solidFill>
                <a:schemeClr val="tx1">
                  <a:lumMod val="85000"/>
                  <a:lumOff val="15000"/>
                </a:schemeClr>
              </a:solidFill>
            </a:endParaRPr>
          </a:p>
        </p:txBody>
      </p:sp>
      <p:sp>
        <p:nvSpPr>
          <p:cNvPr id="107" name="矩形 106"/>
          <p:cNvSpPr/>
          <p:nvPr/>
        </p:nvSpPr>
        <p:spPr>
          <a:xfrm>
            <a:off x="2843808" y="5517232"/>
            <a:ext cx="2191339" cy="246221"/>
          </a:xfrm>
          <a:prstGeom prst="rect">
            <a:avLst/>
          </a:prstGeom>
        </p:spPr>
        <p:txBody>
          <a:bodyPr wrap="square">
            <a:spAutoFit/>
          </a:bodyPr>
          <a:lstStyle/>
          <a:p>
            <a:pPr marL="171450" indent="-171450">
              <a:buFont typeface="Wingdings" pitchFamily="2" charset="2"/>
              <a:buChar char="Ø"/>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IMM</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列入国家火炬计划</a:t>
            </a:r>
            <a:endPar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3347864" y="404664"/>
            <a:ext cx="2016224" cy="400110"/>
          </a:xfrm>
          <a:prstGeom prst="rect">
            <a:avLst/>
          </a:prstGeom>
        </p:spPr>
        <p:txBody>
          <a:bodyPr wrap="square">
            <a:spAutoFit/>
          </a:bodyPr>
          <a:lstStyle/>
          <a:p>
            <a:pPr marL="171450" indent="-171450">
              <a:buFont typeface="Wingdings" pitchFamily="2" charset="2"/>
              <a:buChar char="Ø"/>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PDM</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列入市自主创新产品</a:t>
            </a:r>
            <a:endPar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buFont typeface="Wingdings" pitchFamily="2" charset="2"/>
              <a:buChar char="Ø"/>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IEM</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列入国家重点新产品</a:t>
            </a: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000" b="1" dirty="0">
              <a:solidFill>
                <a:schemeClr val="tx1">
                  <a:lumMod val="85000"/>
                  <a:lumOff val="15000"/>
                </a:schemeClr>
              </a:solidFill>
            </a:endParaRPr>
          </a:p>
        </p:txBody>
      </p:sp>
      <p:sp>
        <p:nvSpPr>
          <p:cNvPr id="109" name="矩形 108"/>
          <p:cNvSpPr/>
          <p:nvPr/>
        </p:nvSpPr>
        <p:spPr>
          <a:xfrm>
            <a:off x="4572000" y="5445224"/>
            <a:ext cx="3169457" cy="400110"/>
          </a:xfrm>
          <a:prstGeom prst="rect">
            <a:avLst/>
          </a:prstGeom>
        </p:spPr>
        <p:txBody>
          <a:bodyPr wrap="none">
            <a:spAutoFit/>
          </a:bodyPr>
          <a:lstStyle/>
          <a:p>
            <a:pPr marL="171450" indent="-171450">
              <a:buFont typeface="Wingdings" pitchFamily="2" charset="2"/>
              <a:buChar char="Ø"/>
            </a:pPr>
            <a:r>
              <a:rPr lang="zh-CN"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智能</a:t>
            </a:r>
            <a:r>
              <a:rPr lang="zh-CN" altLang="zh-CN" sz="1000" b="1" dirty="0">
                <a:solidFill>
                  <a:schemeClr val="tx1">
                    <a:lumMod val="85000"/>
                    <a:lumOff val="15000"/>
                  </a:schemeClr>
                </a:solidFill>
                <a:latin typeface="微软雅黑" panose="020B0503020204020204" pitchFamily="34" charset="-122"/>
                <a:ea typeface="微软雅黑" panose="020B0503020204020204" pitchFamily="34" charset="-122"/>
              </a:rPr>
              <a:t>巡检</a:t>
            </a:r>
            <a:r>
              <a:rPr lang="zh-CN"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系统</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列入国家火炬计划</a:t>
            </a:r>
            <a:endParaRPr lang="en-US" altLang="zh-CN" sz="1000" b="1" dirty="0">
              <a:solidFill>
                <a:schemeClr val="tx1">
                  <a:lumMod val="85000"/>
                  <a:lumOff val="15000"/>
                </a:schemeClr>
              </a:solidFill>
              <a:latin typeface="微软雅黑" panose="020B0503020204020204" pitchFamily="34" charset="-122"/>
              <a:ea typeface="微软雅黑" panose="020B0503020204020204" pitchFamily="34" charset="-122"/>
            </a:endParaRPr>
          </a:p>
          <a:p>
            <a:pPr marL="171450" indent="-171450">
              <a:buFont typeface="Wingdings" pitchFamily="2" charset="2"/>
              <a:buChar char="Ø"/>
            </a:pPr>
            <a:r>
              <a:rPr lang="zh-CN"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通用</a:t>
            </a:r>
            <a:r>
              <a:rPr lang="zh-CN" altLang="zh-CN" sz="1000" b="1" dirty="0">
                <a:solidFill>
                  <a:schemeClr val="tx1">
                    <a:lumMod val="85000"/>
                    <a:lumOff val="15000"/>
                  </a:schemeClr>
                </a:solidFill>
                <a:latin typeface="微软雅黑" panose="020B0503020204020204" pitchFamily="34" charset="-122"/>
                <a:ea typeface="微软雅黑" panose="020B0503020204020204" pitchFamily="34" charset="-122"/>
              </a:rPr>
              <a:t>电力实时数据分析</a:t>
            </a:r>
            <a:r>
              <a:rPr lang="zh-CN"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平台</a:t>
            </a:r>
            <a:r>
              <a:rPr lang="zh-CN" altLang="en-US" sz="1000" b="1" dirty="0" smtClean="0">
                <a:solidFill>
                  <a:schemeClr val="tx1">
                    <a:lumMod val="85000"/>
                    <a:lumOff val="15000"/>
                  </a:schemeClr>
                </a:solidFill>
                <a:latin typeface="微软雅黑" panose="020B0503020204020204" pitchFamily="34" charset="-122"/>
                <a:ea typeface="微软雅黑" panose="020B0503020204020204" pitchFamily="34" charset="-122"/>
              </a:rPr>
              <a:t>列入国家火炬计划</a:t>
            </a: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rPr>
              <a:t>……</a:t>
            </a:r>
          </a:p>
        </p:txBody>
      </p:sp>
      <p:sp>
        <p:nvSpPr>
          <p:cNvPr id="113" name="椭圆 112"/>
          <p:cNvSpPr/>
          <p:nvPr/>
        </p:nvSpPr>
        <p:spPr>
          <a:xfrm>
            <a:off x="8316416" y="3035808"/>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10800000">
            <a:off x="8363604" y="2852936"/>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Picture 3" descr="D:\图片\1 拷贝.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111" name="矩形 110"/>
          <p:cNvSpPr/>
          <p:nvPr/>
        </p:nvSpPr>
        <p:spPr>
          <a:xfrm>
            <a:off x="7668344" y="908720"/>
            <a:ext cx="1152128" cy="1938992"/>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研发成功新一代</a:t>
            </a:r>
            <a:r>
              <a:rPr lang="en-US" altLang="zh-CN" sz="1200" b="1" dirty="0" smtClean="0">
                <a:solidFill>
                  <a:srgbClr val="FFFF00"/>
                </a:solidFill>
                <a:latin typeface="微软雅黑" panose="020B0503020204020204" pitchFamily="34" charset="-122"/>
                <a:ea typeface="微软雅黑" panose="020B0503020204020204" pitchFamily="34" charset="-122"/>
              </a:rPr>
              <a:t>MGA2000</a:t>
            </a:r>
            <a:r>
              <a:rPr lang="zh-CN" altLang="en-US" sz="1200" b="1" dirty="0" smtClean="0">
                <a:solidFill>
                  <a:srgbClr val="FFFF00"/>
                </a:solidFill>
                <a:latin typeface="微软雅黑" panose="020B0503020204020204" pitchFamily="34" charset="-122"/>
                <a:ea typeface="微软雅黑" panose="020B0503020204020204" pitchFamily="34" charset="-122"/>
              </a:rPr>
              <a:t>变压器油色谱在线监测系统</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endParaRPr lang="en-US" altLang="zh-CN" sz="1200" b="1" dirty="0" smtClean="0">
              <a:solidFill>
                <a:srgbClr val="FFFF00"/>
              </a:solidFill>
              <a:latin typeface="微软雅黑" panose="020B0503020204020204" pitchFamily="34" charset="-122"/>
              <a:ea typeface="微软雅黑" panose="020B0503020204020204" pitchFamily="34" charset="-122"/>
            </a:endParaRPr>
          </a:p>
          <a:p>
            <a:r>
              <a:rPr lang="zh-CN" altLang="en-US" sz="1000" b="1" dirty="0" smtClean="0">
                <a:solidFill>
                  <a:schemeClr val="bg1"/>
                </a:solidFill>
                <a:latin typeface="微软雅黑" panose="020B0503020204020204" pitchFamily="34" charset="-122"/>
                <a:ea typeface="微软雅黑" panose="020B0503020204020204" pitchFamily="34" charset="-122"/>
              </a:rPr>
              <a:t>可监测变压器油中全组分气体，使监测更全面、更精准；具备免维护功能，使监测更高效。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2" name="矩形 111"/>
          <p:cNvSpPr/>
          <p:nvPr/>
        </p:nvSpPr>
        <p:spPr bwMode="auto">
          <a:xfrm>
            <a:off x="8052572" y="3284984"/>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电力监测</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11"/>
          <p:cNvSpPr>
            <a:spLocks noGrp="1" noChangeArrowheads="1"/>
          </p:cNvSpPr>
          <p:nvPr>
            <p:ph idx="1"/>
          </p:nvPr>
        </p:nvSpPr>
        <p:spPr bwMode="auto">
          <a:xfrm>
            <a:off x="1979712" y="1196752"/>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a:buClr>
                <a:schemeClr val="accent2"/>
              </a:buClr>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变电设备在线监测（色谱、局放、温度、泄漏电流、介损）</a:t>
            </a:r>
          </a:p>
        </p:txBody>
      </p:sp>
      <p:sp>
        <p:nvSpPr>
          <p:cNvPr id="9" name="圆角矩形 11"/>
          <p:cNvSpPr txBox="1">
            <a:spLocks noChangeArrowheads="1"/>
          </p:cNvSpPr>
          <p:nvPr/>
        </p:nvSpPr>
        <p:spPr bwMode="auto">
          <a:xfrm>
            <a:off x="1979712" y="2204864"/>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输电线路在线监测（覆冰、张力、舞动、弧垂、气象、导线温度）</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0" name="圆角矩形 11"/>
          <p:cNvSpPr txBox="1">
            <a:spLocks noChangeArrowheads="1"/>
          </p:cNvSpPr>
          <p:nvPr/>
        </p:nvSpPr>
        <p:spPr bwMode="auto">
          <a:xfrm>
            <a:off x="1979712" y="3212976"/>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发电设备在线监测（局放、色谱、机组振动、烟气监测、燃烧效率）</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1" name="圆角矩形 11"/>
          <p:cNvSpPr txBox="1">
            <a:spLocks noChangeArrowheads="1"/>
          </p:cNvSpPr>
          <p:nvPr/>
        </p:nvSpPr>
        <p:spPr bwMode="auto">
          <a:xfrm>
            <a:off x="1979712" y="4365104"/>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变压器色谱在线监测系统，实现变电站全状态监测。</a:t>
            </a:r>
          </a:p>
        </p:txBody>
      </p:sp>
      <p:sp>
        <p:nvSpPr>
          <p:cNvPr id="20" name="直接连接符 3"/>
          <p:cNvSpPr>
            <a:spLocks noChangeShapeType="1"/>
          </p:cNvSpPr>
          <p:nvPr/>
        </p:nvSpPr>
        <p:spPr bwMode="auto">
          <a:xfrm flipV="1">
            <a:off x="971600" y="3573016"/>
            <a:ext cx="1008112" cy="1"/>
          </a:xfrm>
          <a:prstGeom prst="line">
            <a:avLst/>
          </a:prstGeom>
          <a:noFill/>
          <a:ln w="57150" cap="flat" cmpd="sng">
            <a:solidFill>
              <a:schemeClr val="accent2"/>
            </a:solidFill>
            <a:round/>
            <a:headEnd/>
            <a:tailEnd/>
          </a:ln>
        </p:spPr>
        <p:txBody>
          <a:bodyPr/>
          <a:lstStyle/>
          <a:p>
            <a:endParaRPr lang="zh-CN" altLang="en-US"/>
          </a:p>
        </p:txBody>
      </p:sp>
      <p:sp>
        <p:nvSpPr>
          <p:cNvPr id="21" name="直接连接符 4"/>
          <p:cNvSpPr>
            <a:spLocks noChangeShapeType="1"/>
          </p:cNvSpPr>
          <p:nvPr/>
        </p:nvSpPr>
        <p:spPr bwMode="auto">
          <a:xfrm>
            <a:off x="971600" y="4725144"/>
            <a:ext cx="1008112" cy="0"/>
          </a:xfrm>
          <a:prstGeom prst="line">
            <a:avLst/>
          </a:prstGeom>
          <a:noFill/>
          <a:ln w="57150" cap="flat" cmpd="sng">
            <a:solidFill>
              <a:schemeClr val="accent2"/>
            </a:solidFill>
            <a:round/>
            <a:headEnd/>
            <a:tailEnd/>
          </a:ln>
        </p:spPr>
        <p:txBody>
          <a:bodyPr/>
          <a:lstStyle/>
          <a:p>
            <a:endParaRPr lang="zh-CN" altLang="en-US"/>
          </a:p>
        </p:txBody>
      </p:sp>
      <p:sp>
        <p:nvSpPr>
          <p:cNvPr id="22" name="直接连接符 5"/>
          <p:cNvSpPr>
            <a:spLocks noChangeShapeType="1"/>
          </p:cNvSpPr>
          <p:nvPr/>
        </p:nvSpPr>
        <p:spPr bwMode="auto">
          <a:xfrm flipV="1">
            <a:off x="971600" y="2564904"/>
            <a:ext cx="1008112" cy="1"/>
          </a:xfrm>
          <a:prstGeom prst="line">
            <a:avLst/>
          </a:prstGeom>
          <a:noFill/>
          <a:ln w="57150" cap="flat" cmpd="sng">
            <a:solidFill>
              <a:schemeClr val="accent2"/>
            </a:solidFill>
            <a:round/>
            <a:headEnd/>
            <a:tailEnd/>
          </a:ln>
        </p:spPr>
        <p:txBody>
          <a:bodyPr/>
          <a:lstStyle/>
          <a:p>
            <a:endParaRPr lang="zh-CN" altLang="en-US"/>
          </a:p>
        </p:txBody>
      </p:sp>
      <p:sp>
        <p:nvSpPr>
          <p:cNvPr id="23" name="直接连接符 6"/>
          <p:cNvSpPr>
            <a:spLocks noChangeShapeType="1"/>
          </p:cNvSpPr>
          <p:nvPr/>
        </p:nvSpPr>
        <p:spPr bwMode="auto">
          <a:xfrm flipV="1">
            <a:off x="971600" y="1556792"/>
            <a:ext cx="1008112" cy="1"/>
          </a:xfrm>
          <a:prstGeom prst="line">
            <a:avLst/>
          </a:prstGeom>
          <a:noFill/>
          <a:ln w="57150" cap="flat" cmpd="sng">
            <a:solidFill>
              <a:schemeClr val="accent2"/>
            </a:solidFill>
            <a:round/>
            <a:headEnd/>
            <a:tailEnd/>
          </a:ln>
        </p:spPr>
        <p:txBody>
          <a:bodyPr/>
          <a:lstStyle/>
          <a:p>
            <a:endParaRPr lang="zh-CN" altLang="en-US"/>
          </a:p>
        </p:txBody>
      </p:sp>
      <p:sp>
        <p:nvSpPr>
          <p:cNvPr id="28" name="直接连接符 11"/>
          <p:cNvSpPr>
            <a:spLocks noChangeShapeType="1"/>
          </p:cNvSpPr>
          <p:nvPr/>
        </p:nvSpPr>
        <p:spPr bwMode="auto">
          <a:xfrm rot="5400000" flipV="1">
            <a:off x="-612576" y="3140968"/>
            <a:ext cx="3168352" cy="0"/>
          </a:xfrm>
          <a:prstGeom prst="line">
            <a:avLst/>
          </a:prstGeom>
          <a:noFill/>
          <a:ln w="57150" cap="flat" cmpd="sng">
            <a:solidFill>
              <a:schemeClr val="accent2"/>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p:cBhvr>
                                        <p:cTn id="10" dur="500"/>
                                        <p:tgtEl>
                                          <p:spTgt spid="23"/>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2"/>
                                        </p:tgtEl>
                                        <p:attrNameLst>
                                          <p:attrName>style.visibility</p:attrName>
                                        </p:attrNameLst>
                                      </p:cBhvr>
                                      <p:to>
                                        <p:strVal val="visible"/>
                                      </p:to>
                                    </p:set>
                                    <p:animEffect>
                                      <p:cBhvr>
                                        <p:cTn id="13" dur="500"/>
                                        <p:tgtEl>
                                          <p:spTgt spid="22"/>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Effect>
                                      <p:cBhvr>
                                        <p:cTn id="16" dur="500"/>
                                        <p:tgtEl>
                                          <p:spTgt spid="20"/>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电力监测</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pic>
        <p:nvPicPr>
          <p:cNvPr id="29698" name="Picture 2" descr="C:\Users\lgjc\Desktop\新建文件夹 (5)\ssss.bmp"/>
          <p:cNvPicPr>
            <a:picLocks noChangeAspect="1" noChangeArrowheads="1"/>
          </p:cNvPicPr>
          <p:nvPr/>
        </p:nvPicPr>
        <p:blipFill>
          <a:blip r:embed="rId4" cstate="print"/>
          <a:srcRect/>
          <a:stretch>
            <a:fillRect/>
          </a:stretch>
        </p:blipFill>
        <p:spPr bwMode="auto">
          <a:xfrm>
            <a:off x="539552" y="836712"/>
            <a:ext cx="8064896" cy="49685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lvl="0" algn="ctr"/>
            <a:r>
              <a:rPr lang="zh-CN" altLang="en-US" sz="4000" dirty="0" smtClean="0">
                <a:solidFill>
                  <a:srgbClr val="C00000"/>
                </a:solidFill>
              </a:rPr>
              <a:t>电力信息化</a:t>
            </a:r>
            <a:r>
              <a:rPr lang="zh-CN" altLang="en-US" sz="4000" dirty="0" smtClean="0">
                <a:solidFill>
                  <a:srgbClr val="C00000"/>
                </a:solidFill>
              </a:rPr>
              <a:t>业务</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电力信息化</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11"/>
          <p:cNvSpPr>
            <a:spLocks noGrp="1" noChangeArrowheads="1"/>
          </p:cNvSpPr>
          <p:nvPr>
            <p:ph idx="1"/>
          </p:nvPr>
        </p:nvSpPr>
        <p:spPr bwMode="auto">
          <a:xfrm>
            <a:off x="2051720" y="1268760"/>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a:buClr>
                <a:schemeClr val="accent2"/>
              </a:buClr>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电力工程造价工具软件</a:t>
            </a:r>
          </a:p>
        </p:txBody>
      </p:sp>
      <p:sp>
        <p:nvSpPr>
          <p:cNvPr id="9" name="圆角矩形 11"/>
          <p:cNvSpPr txBox="1">
            <a:spLocks noChangeArrowheads="1"/>
          </p:cNvSpPr>
          <p:nvPr/>
        </p:nvSpPr>
        <p:spPr bwMode="auto">
          <a:xfrm>
            <a:off x="2051720" y="2060848"/>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电力软件项目</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0" name="圆角矩形 11"/>
          <p:cNvSpPr txBox="1">
            <a:spLocks noChangeArrowheads="1"/>
          </p:cNvSpPr>
          <p:nvPr/>
        </p:nvSpPr>
        <p:spPr bwMode="auto">
          <a:xfrm>
            <a:off x="2051720" y="2852936"/>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咨询与数据服务</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1" name="圆角矩形 11"/>
          <p:cNvSpPr txBox="1">
            <a:spLocks noChangeArrowheads="1"/>
          </p:cNvSpPr>
          <p:nvPr/>
        </p:nvSpPr>
        <p:spPr bwMode="auto">
          <a:xfrm>
            <a:off x="2051720" y="3645024"/>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环保信息化（清新空气、生态廊道、水质预警预报等）</a:t>
            </a:r>
          </a:p>
        </p:txBody>
      </p:sp>
      <p:sp>
        <p:nvSpPr>
          <p:cNvPr id="20" name="直接连接符 3"/>
          <p:cNvSpPr>
            <a:spLocks noChangeShapeType="1"/>
          </p:cNvSpPr>
          <p:nvPr/>
        </p:nvSpPr>
        <p:spPr bwMode="auto">
          <a:xfrm flipV="1">
            <a:off x="1043608" y="3213199"/>
            <a:ext cx="1008112" cy="1"/>
          </a:xfrm>
          <a:prstGeom prst="line">
            <a:avLst/>
          </a:prstGeom>
          <a:noFill/>
          <a:ln w="57150" cap="flat" cmpd="sng">
            <a:solidFill>
              <a:schemeClr val="accent2"/>
            </a:solidFill>
            <a:round/>
            <a:headEnd/>
            <a:tailEnd/>
          </a:ln>
        </p:spPr>
        <p:txBody>
          <a:bodyPr/>
          <a:lstStyle/>
          <a:p>
            <a:endParaRPr lang="zh-CN" altLang="en-US"/>
          </a:p>
        </p:txBody>
      </p:sp>
      <p:sp>
        <p:nvSpPr>
          <p:cNvPr id="21" name="直接连接符 4"/>
          <p:cNvSpPr>
            <a:spLocks noChangeShapeType="1"/>
          </p:cNvSpPr>
          <p:nvPr/>
        </p:nvSpPr>
        <p:spPr bwMode="auto">
          <a:xfrm>
            <a:off x="1043608" y="4005287"/>
            <a:ext cx="1008112" cy="0"/>
          </a:xfrm>
          <a:prstGeom prst="line">
            <a:avLst/>
          </a:prstGeom>
          <a:noFill/>
          <a:ln w="57150" cap="flat" cmpd="sng">
            <a:solidFill>
              <a:schemeClr val="accent2"/>
            </a:solidFill>
            <a:round/>
            <a:headEnd/>
            <a:tailEnd/>
          </a:ln>
        </p:spPr>
        <p:txBody>
          <a:bodyPr/>
          <a:lstStyle/>
          <a:p>
            <a:endParaRPr lang="zh-CN" altLang="en-US"/>
          </a:p>
        </p:txBody>
      </p:sp>
      <p:sp>
        <p:nvSpPr>
          <p:cNvPr id="22" name="直接连接符 5"/>
          <p:cNvSpPr>
            <a:spLocks noChangeShapeType="1"/>
          </p:cNvSpPr>
          <p:nvPr/>
        </p:nvSpPr>
        <p:spPr bwMode="auto">
          <a:xfrm flipV="1">
            <a:off x="1043608" y="2421111"/>
            <a:ext cx="1008112" cy="1"/>
          </a:xfrm>
          <a:prstGeom prst="line">
            <a:avLst/>
          </a:prstGeom>
          <a:noFill/>
          <a:ln w="57150" cap="flat" cmpd="sng">
            <a:solidFill>
              <a:schemeClr val="accent2"/>
            </a:solidFill>
            <a:round/>
            <a:headEnd/>
            <a:tailEnd/>
          </a:ln>
        </p:spPr>
        <p:txBody>
          <a:bodyPr/>
          <a:lstStyle/>
          <a:p>
            <a:endParaRPr lang="zh-CN" altLang="en-US"/>
          </a:p>
        </p:txBody>
      </p:sp>
      <p:sp>
        <p:nvSpPr>
          <p:cNvPr id="23" name="直接连接符 6"/>
          <p:cNvSpPr>
            <a:spLocks noChangeShapeType="1"/>
          </p:cNvSpPr>
          <p:nvPr/>
        </p:nvSpPr>
        <p:spPr bwMode="auto">
          <a:xfrm flipV="1">
            <a:off x="1043608" y="1629023"/>
            <a:ext cx="1008112" cy="1"/>
          </a:xfrm>
          <a:prstGeom prst="line">
            <a:avLst/>
          </a:prstGeom>
          <a:noFill/>
          <a:ln w="57150" cap="flat" cmpd="sng">
            <a:solidFill>
              <a:schemeClr val="accent2"/>
            </a:solidFill>
            <a:round/>
            <a:headEnd/>
            <a:tailEnd/>
          </a:ln>
        </p:spPr>
        <p:txBody>
          <a:bodyPr/>
          <a:lstStyle/>
          <a:p>
            <a:endParaRPr lang="zh-CN" altLang="en-US"/>
          </a:p>
        </p:txBody>
      </p:sp>
      <p:sp>
        <p:nvSpPr>
          <p:cNvPr id="28" name="直接连接符 11"/>
          <p:cNvSpPr>
            <a:spLocks noChangeShapeType="1"/>
          </p:cNvSpPr>
          <p:nvPr/>
        </p:nvSpPr>
        <p:spPr bwMode="auto">
          <a:xfrm rot="5400000">
            <a:off x="-540457" y="3213087"/>
            <a:ext cx="3168129" cy="0"/>
          </a:xfrm>
          <a:prstGeom prst="line">
            <a:avLst/>
          </a:prstGeom>
          <a:noFill/>
          <a:ln w="57150" cap="flat" cmpd="sng">
            <a:solidFill>
              <a:schemeClr val="accent2"/>
            </a:solidFill>
            <a:round/>
            <a:headEnd/>
            <a:tailEnd/>
          </a:ln>
        </p:spPr>
        <p:txBody>
          <a:bodyPr/>
          <a:lstStyle/>
          <a:p>
            <a:endParaRPr lang="zh-CN" altLang="en-US"/>
          </a:p>
        </p:txBody>
      </p:sp>
      <p:sp>
        <p:nvSpPr>
          <p:cNvPr id="14" name="直接连接符 4"/>
          <p:cNvSpPr>
            <a:spLocks noChangeShapeType="1"/>
          </p:cNvSpPr>
          <p:nvPr/>
        </p:nvSpPr>
        <p:spPr bwMode="auto">
          <a:xfrm>
            <a:off x="1043608" y="4797152"/>
            <a:ext cx="1008112" cy="0"/>
          </a:xfrm>
          <a:prstGeom prst="line">
            <a:avLst/>
          </a:prstGeom>
          <a:noFill/>
          <a:ln w="57150" cap="flat" cmpd="sng">
            <a:solidFill>
              <a:schemeClr val="accent2"/>
            </a:solidFill>
            <a:round/>
            <a:headEnd/>
            <a:tailEnd/>
          </a:ln>
        </p:spPr>
        <p:txBody>
          <a:bodyPr/>
          <a:lstStyle/>
          <a:p>
            <a:endParaRPr lang="zh-CN" altLang="en-US"/>
          </a:p>
        </p:txBody>
      </p:sp>
      <p:sp>
        <p:nvSpPr>
          <p:cNvPr id="15" name="圆角矩形 11"/>
          <p:cNvSpPr txBox="1">
            <a:spLocks noChangeArrowheads="1"/>
          </p:cNvSpPr>
          <p:nvPr/>
        </p:nvSpPr>
        <p:spPr bwMode="auto">
          <a:xfrm>
            <a:off x="2051720" y="4437112"/>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智能化工程（楼宇智能化、政府采购类系统集成业务等）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p:cBhvr>
                                        <p:cTn id="10" dur="500"/>
                                        <p:tgtEl>
                                          <p:spTgt spid="23"/>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2"/>
                                        </p:tgtEl>
                                        <p:attrNameLst>
                                          <p:attrName>style.visibility</p:attrName>
                                        </p:attrNameLst>
                                      </p:cBhvr>
                                      <p:to>
                                        <p:strVal val="visible"/>
                                      </p:to>
                                    </p:set>
                                    <p:animEffect>
                                      <p:cBhvr>
                                        <p:cTn id="13" dur="500"/>
                                        <p:tgtEl>
                                          <p:spTgt spid="22"/>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Effect>
                                      <p:cBhvr>
                                        <p:cTn id="16" dur="500"/>
                                        <p:tgtEl>
                                          <p:spTgt spid="20"/>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14"/>
                                        </p:tgtEl>
                                        <p:attrNameLst>
                                          <p:attrName>style.visibility</p:attrName>
                                        </p:attrNameLst>
                                      </p:cBhvr>
                                      <p:to>
                                        <p:strVal val="visible"/>
                                      </p:to>
                                    </p:set>
                                    <p:animEffec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04056"/>
          </a:xfrm>
        </p:spPr>
        <p:txBody>
          <a:bodyPr>
            <a:normAutofit fontScale="90000"/>
          </a:bodyPr>
          <a:lstStyle/>
          <a:p>
            <a:r>
              <a:rPr lang="zh-CN" altLang="en-US" dirty="0" smtClean="0">
                <a:solidFill>
                  <a:srgbClr val="C00000"/>
                </a:solidFill>
              </a:rPr>
              <a:t>电力信息化</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图片 11" descr="C:\Users\lgjc\AppData\Roaming\Tencent\Users\156947038\QQ\WinTemp\RichOle\V64WQL~7WPBE5_R`GDD~5(8.png"/>
          <p:cNvPicPr/>
          <p:nvPr/>
        </p:nvPicPr>
        <p:blipFill>
          <a:blip r:embed="rId4" cstate="print"/>
          <a:srcRect/>
          <a:stretch>
            <a:fillRect/>
          </a:stretch>
        </p:blipFill>
        <p:spPr bwMode="auto">
          <a:xfrm>
            <a:off x="539552" y="1196752"/>
            <a:ext cx="8064895"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algn="ctr"/>
            <a:r>
              <a:rPr lang="zh-CN" altLang="en-US" sz="4000" dirty="0" smtClean="0">
                <a:solidFill>
                  <a:srgbClr val="C00000"/>
                </a:solidFill>
              </a:rPr>
              <a:t>结束</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副标题 2"/>
          <p:cNvSpPr txBox="1">
            <a:spLocks/>
          </p:cNvSpPr>
          <p:nvPr/>
        </p:nvSpPr>
        <p:spPr>
          <a:xfrm>
            <a:off x="755576" y="5445224"/>
            <a:ext cx="7772400" cy="338336"/>
          </a:xfrm>
          <a:prstGeom prst="rect">
            <a:avLst/>
          </a:prstGeom>
        </p:spPr>
        <p:txBody>
          <a:bodyPr vert="horz" lIns="182880" tIns="0">
            <a:normAutofit/>
          </a:bodyPr>
          <a:lstStyle/>
          <a:p>
            <a:pPr marL="36576" lvl="0" algn="ctr">
              <a:buClr>
                <a:schemeClr val="accent1"/>
              </a:buClr>
              <a:buSzPct val="80000"/>
            </a:pPr>
            <a:r>
              <a:rPr kumimoji="0" lang="zh-CN" altLang="en-US"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宁波</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·2019</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年</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3</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月</a:t>
            </a:r>
            <a:r>
              <a:rPr lang="en-US" altLang="zh-CN" dirty="0" smtClean="0">
                <a:solidFill>
                  <a:srgbClr val="C00000"/>
                </a:solidFill>
                <a:effectLst>
                  <a:outerShdw blurRad="38100" dist="38100" dir="2700000" algn="tl">
                    <a:srgbClr val="000000">
                      <a:alpha val="43137"/>
                    </a:srgbClr>
                  </a:outerShdw>
                </a:effectLst>
                <a:latin typeface="+mj-lt"/>
                <a:ea typeface="+mj-ea"/>
                <a:cs typeface="+mj-cs"/>
              </a:rPr>
              <a:t>18</a:t>
            </a:r>
            <a:r>
              <a:rPr lang="zh-CN" altLang="en-US" dirty="0" smtClean="0">
                <a:solidFill>
                  <a:srgbClr val="C00000"/>
                </a:solidFill>
                <a:effectLst>
                  <a:outerShdw blurRad="38100" dist="38100" dir="2700000" algn="tl">
                    <a:srgbClr val="000000">
                      <a:alpha val="43137"/>
                    </a:srgbClr>
                  </a:outerShdw>
                </a:effectLst>
                <a:latin typeface="+mj-lt"/>
                <a:ea typeface="+mj-ea"/>
                <a:cs typeface="+mj-cs"/>
              </a:rPr>
              <a:t>日</a:t>
            </a:r>
            <a:endParaRPr kumimoji="0" lang="zh-CN" altLang="en-US"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目录</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11"/>
          <p:cNvSpPr>
            <a:spLocks noGrp="1" noChangeArrowheads="1"/>
          </p:cNvSpPr>
          <p:nvPr>
            <p:ph idx="1"/>
          </p:nvPr>
        </p:nvSpPr>
        <p:spPr bwMode="auto">
          <a:xfrm>
            <a:off x="1259632" y="980728"/>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anchor="ctr">
            <a:normAutofit/>
          </a:bodyPr>
          <a:lstStyle/>
          <a:p>
            <a:pPr>
              <a:buClr>
                <a:schemeClr val="accent2"/>
              </a:buClr>
            </a:pPr>
            <a:r>
              <a:rPr lang="zh-CN" altLang="en-US" dirty="0" smtClean="0">
                <a:solidFill>
                  <a:srgbClr val="C00000"/>
                </a:solidFill>
                <a:effectLst>
                  <a:outerShdw blurRad="38100" dist="38100" dir="2700000" algn="tl">
                    <a:srgbClr val="000000">
                      <a:alpha val="43137"/>
                    </a:srgbClr>
                  </a:outerShdw>
                </a:effectLst>
              </a:rPr>
              <a:t>发展历程</a:t>
            </a:r>
            <a:endParaRPr lang="en-US" altLang="zh-CN" dirty="0" smtClean="0">
              <a:solidFill>
                <a:srgbClr val="C00000"/>
              </a:solidFill>
              <a:effectLst>
                <a:outerShdw blurRad="38100" dist="38100" dir="2700000" algn="tl">
                  <a:srgbClr val="000000">
                    <a:alpha val="43137"/>
                  </a:srgbClr>
                </a:outerShdw>
              </a:effectLst>
            </a:endParaRPr>
          </a:p>
        </p:txBody>
      </p:sp>
      <p:sp>
        <p:nvSpPr>
          <p:cNvPr id="9" name="圆角矩形 11"/>
          <p:cNvSpPr txBox="1">
            <a:spLocks noChangeArrowheads="1"/>
          </p:cNvSpPr>
          <p:nvPr/>
        </p:nvSpPr>
        <p:spPr bwMode="auto">
          <a:xfrm>
            <a:off x="1259632" y="1772816"/>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marR="0" lvl="0" indent="-265176" algn="l" defTabSz="914400" rtl="0" eaLnBrk="1" fontAlgn="auto" latinLnBrk="0" hangingPunct="1">
              <a:lnSpc>
                <a:spcPct val="100000"/>
              </a:lnSpc>
              <a:spcBef>
                <a:spcPts val="250"/>
              </a:spcBef>
              <a:spcAft>
                <a:spcPts val="0"/>
              </a:spcAft>
              <a:buClr>
                <a:schemeClr val="accent2"/>
              </a:buClr>
              <a:buSzPct val="80000"/>
              <a:buFont typeface="Wingdings 2"/>
              <a:buChar char=""/>
              <a:tabLst/>
              <a:defRPr/>
            </a:pPr>
            <a:r>
              <a:rPr kumimoji="0" lang="zh-CN" altLang="en-US"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业务版图</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0" name="圆角矩形 11"/>
          <p:cNvSpPr txBox="1">
            <a:spLocks noChangeArrowheads="1"/>
          </p:cNvSpPr>
          <p:nvPr/>
        </p:nvSpPr>
        <p:spPr bwMode="auto">
          <a:xfrm>
            <a:off x="1259632" y="2564904"/>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lvl="0" indent="-265176">
              <a:spcBef>
                <a:spcPts val="250"/>
              </a:spcBef>
              <a:buClr>
                <a:schemeClr val="accent2"/>
              </a:buClr>
              <a:buSzPct val="80000"/>
              <a:buFont typeface="Wingdings 2"/>
              <a:buChar char=""/>
            </a:pPr>
            <a:r>
              <a:rPr lang="zh-CN" altLang="en-US" sz="2800" dirty="0" smtClean="0">
                <a:solidFill>
                  <a:srgbClr val="C00000"/>
                </a:solidFill>
                <a:effectLst>
                  <a:outerShdw blurRad="38100" dist="38100" dir="2700000" algn="tl">
                    <a:srgbClr val="000000">
                      <a:alpha val="43137"/>
                    </a:srgbClr>
                  </a:outerShdw>
                </a:effectLst>
              </a:rPr>
              <a:t>环境监测</a:t>
            </a:r>
            <a:r>
              <a:rPr lang="zh-CN" altLang="en-US" sz="2800" dirty="0" smtClean="0">
                <a:solidFill>
                  <a:srgbClr val="C00000"/>
                </a:solidFill>
                <a:effectLst>
                  <a:outerShdw blurRad="38100" dist="38100" dir="2700000" algn="tl">
                    <a:srgbClr val="000000">
                      <a:alpha val="43137"/>
                    </a:srgbClr>
                  </a:outerShdw>
                </a:effectLst>
              </a:rPr>
              <a:t>业务</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1" name="圆角矩形 11"/>
          <p:cNvSpPr txBox="1">
            <a:spLocks noChangeArrowheads="1"/>
          </p:cNvSpPr>
          <p:nvPr/>
        </p:nvSpPr>
        <p:spPr bwMode="auto">
          <a:xfrm>
            <a:off x="1259632" y="3356992"/>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lvl="0" indent="-265176">
              <a:spcBef>
                <a:spcPts val="250"/>
              </a:spcBef>
              <a:buClr>
                <a:schemeClr val="accent2"/>
              </a:buClr>
              <a:buSzPct val="80000"/>
              <a:buFont typeface="Wingdings 2"/>
              <a:buChar char=""/>
            </a:pPr>
            <a:r>
              <a:rPr lang="zh-CN" altLang="en-US" sz="2800" dirty="0" smtClean="0">
                <a:solidFill>
                  <a:srgbClr val="C00000"/>
                </a:solidFill>
                <a:effectLst>
                  <a:outerShdw blurRad="38100" dist="38100" dir="2700000" algn="tl">
                    <a:srgbClr val="000000">
                      <a:alpha val="43137"/>
                    </a:srgbClr>
                  </a:outerShdw>
                </a:effectLst>
              </a:rPr>
              <a:t>土壤治理</a:t>
            </a:r>
            <a:r>
              <a:rPr lang="zh-CN" altLang="en-US" sz="2800" dirty="0" smtClean="0">
                <a:solidFill>
                  <a:srgbClr val="C00000"/>
                </a:solidFill>
                <a:effectLst>
                  <a:outerShdw blurRad="38100" dist="38100" dir="2700000" algn="tl">
                    <a:srgbClr val="000000">
                      <a:alpha val="43137"/>
                    </a:srgbClr>
                  </a:outerShdw>
                </a:effectLst>
              </a:rPr>
              <a:t>业务</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2" name="圆角矩形 11"/>
          <p:cNvSpPr txBox="1">
            <a:spLocks noChangeArrowheads="1"/>
          </p:cNvSpPr>
          <p:nvPr/>
        </p:nvSpPr>
        <p:spPr bwMode="auto">
          <a:xfrm>
            <a:off x="1259632" y="4941168"/>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lvl="0" indent="-265176">
              <a:spcBef>
                <a:spcPts val="250"/>
              </a:spcBef>
              <a:buClr>
                <a:schemeClr val="accent2"/>
              </a:buClr>
              <a:buSzPct val="80000"/>
              <a:buFont typeface="Wingdings 2"/>
              <a:buChar char=""/>
            </a:pPr>
            <a:r>
              <a:rPr lang="zh-CN" altLang="en-US" sz="2800" dirty="0" smtClean="0">
                <a:solidFill>
                  <a:srgbClr val="C00000"/>
                </a:solidFill>
                <a:effectLst>
                  <a:outerShdw blurRad="38100" dist="38100" dir="2700000" algn="tl">
                    <a:srgbClr val="000000">
                      <a:alpha val="43137"/>
                    </a:srgbClr>
                  </a:outerShdw>
                </a:effectLst>
              </a:rPr>
              <a:t>电力信息化</a:t>
            </a:r>
            <a:r>
              <a:rPr lang="zh-CN" altLang="en-US" sz="2800" dirty="0" smtClean="0">
                <a:solidFill>
                  <a:srgbClr val="C00000"/>
                </a:solidFill>
                <a:effectLst>
                  <a:outerShdw blurRad="38100" dist="38100" dir="2700000" algn="tl">
                    <a:srgbClr val="000000">
                      <a:alpha val="43137"/>
                    </a:srgbClr>
                  </a:outerShdw>
                </a:effectLst>
              </a:rPr>
              <a:t>业务</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3" name="圆角矩形 11"/>
          <p:cNvSpPr txBox="1">
            <a:spLocks noChangeArrowheads="1"/>
          </p:cNvSpPr>
          <p:nvPr/>
        </p:nvSpPr>
        <p:spPr bwMode="auto">
          <a:xfrm>
            <a:off x="1259632" y="4149080"/>
            <a:ext cx="669674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lvl="0" indent="-265176">
              <a:spcBef>
                <a:spcPts val="250"/>
              </a:spcBef>
              <a:buClr>
                <a:schemeClr val="accent2"/>
              </a:buClr>
              <a:buSzPct val="80000"/>
              <a:buFont typeface="Wingdings 2"/>
              <a:buChar char=""/>
            </a:pPr>
            <a:r>
              <a:rPr lang="zh-CN" altLang="en-US" sz="2800" dirty="0" smtClean="0">
                <a:solidFill>
                  <a:srgbClr val="C00000"/>
                </a:solidFill>
                <a:effectLst>
                  <a:outerShdw blurRad="38100" dist="38100" dir="2700000" algn="tl">
                    <a:srgbClr val="000000">
                      <a:alpha val="43137"/>
                    </a:srgbClr>
                  </a:outerShdw>
                </a:effectLst>
              </a:rPr>
              <a:t>电力监测</a:t>
            </a:r>
            <a:r>
              <a:rPr lang="zh-CN" altLang="en-US" sz="2800" dirty="0" smtClean="0">
                <a:solidFill>
                  <a:srgbClr val="C00000"/>
                </a:solidFill>
                <a:effectLst>
                  <a:outerShdw blurRad="38100" dist="38100" dir="2700000" algn="tl">
                    <a:srgbClr val="000000">
                      <a:alpha val="43137"/>
                    </a:srgbClr>
                  </a:outerShdw>
                </a:effectLst>
              </a:rPr>
              <a:t>业务</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17808"/>
          </a:xfrm>
        </p:spPr>
        <p:txBody>
          <a:bodyPr>
            <a:normAutofit fontScale="90000"/>
          </a:bodyPr>
          <a:lstStyle/>
          <a:p>
            <a:r>
              <a:rPr lang="zh-CN" altLang="en-US" dirty="0" smtClean="0">
                <a:solidFill>
                  <a:srgbClr val="C00000"/>
                </a:solidFill>
                <a:latin typeface="微软雅黑" panose="020B0503020204020204" pitchFamily="34" charset="-122"/>
                <a:ea typeface="微软雅黑" panose="020B0503020204020204" pitchFamily="34" charset="-122"/>
              </a:rPr>
              <a:t>发展历程</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Freeform 2"/>
          <p:cNvSpPr>
            <a:spLocks noChangeArrowheads="1"/>
          </p:cNvSpPr>
          <p:nvPr/>
        </p:nvSpPr>
        <p:spPr bwMode="auto">
          <a:xfrm>
            <a:off x="0" y="476672"/>
            <a:ext cx="8604448" cy="6381328"/>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alpha val="0"/>
                </a:srgbClr>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62865" tIns="31433" rIns="62865" bIns="31433" anchor="ctr"/>
          <a:lstStyle/>
          <a:p>
            <a:pPr eaLnBrk="0" hangingPunct="0">
              <a:buFont typeface="Arial" pitchFamily="34" charset="0"/>
              <a:buNone/>
            </a:pPr>
            <a:endParaRPr lang="zh-CN" altLang="en-US" sz="1300">
              <a:solidFill>
                <a:srgbClr val="294A5A"/>
              </a:solidFill>
              <a:latin typeface="Arial" pitchFamily="34" charset="0"/>
              <a:ea typeface="宋体" pitchFamily="2" charset="-122"/>
            </a:endParaRPr>
          </a:p>
        </p:txBody>
      </p:sp>
      <p:sp>
        <p:nvSpPr>
          <p:cNvPr id="22" name="圆角矩形 29"/>
          <p:cNvSpPr>
            <a:spLocks noChangeArrowheads="1"/>
          </p:cNvSpPr>
          <p:nvPr/>
        </p:nvSpPr>
        <p:spPr bwMode="auto">
          <a:xfrm>
            <a:off x="1187624" y="4437112"/>
            <a:ext cx="1194279" cy="475654"/>
          </a:xfrm>
          <a:prstGeom prst="roundRect">
            <a:avLst>
              <a:gd name="adj" fmla="val 16667"/>
            </a:avLst>
          </a:prstGeom>
          <a:solidFill>
            <a:schemeClr val="accent2">
              <a:lumMod val="40000"/>
              <a:lumOff val="60000"/>
            </a:schemeClr>
          </a:solidFill>
          <a:ln>
            <a:noFill/>
          </a:ln>
          <a:effectLst>
            <a:outerShdw dist="38100" dir="5400000" algn="ctr" rotWithShape="0">
              <a:srgbClr val="000000">
                <a:alpha val="34000"/>
              </a:srgbClr>
            </a:outerShdw>
          </a:effectLst>
          <a:extLst/>
        </p:spPr>
        <p:txBody>
          <a:bodyPr lIns="61904" tIns="32381" rIns="61904" bIns="32381"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buFont typeface="Arial" pitchFamily="34" charset="0"/>
              <a:buNone/>
            </a:pPr>
            <a:r>
              <a:rPr lang="en-US" altLang="zh-CN" sz="1800" dirty="0" smtClean="0">
                <a:solidFill>
                  <a:srgbClr val="FFFFFF"/>
                </a:solidFill>
                <a:latin typeface="微软雅黑" pitchFamily="34" charset="-122"/>
                <a:ea typeface="微软雅黑" pitchFamily="34" charset="-122"/>
              </a:rPr>
              <a:t>2007</a:t>
            </a:r>
            <a:r>
              <a:rPr lang="zh-CN" altLang="en-US" sz="1800" dirty="0" smtClean="0">
                <a:solidFill>
                  <a:srgbClr val="FFFFFF"/>
                </a:solidFill>
                <a:latin typeface="微软雅黑" pitchFamily="34" charset="-122"/>
                <a:ea typeface="微软雅黑" pitchFamily="34" charset="-122"/>
              </a:rPr>
              <a:t>年</a:t>
            </a:r>
            <a:endParaRPr lang="zh-CN" altLang="en-US" sz="1800" dirty="0">
              <a:solidFill>
                <a:srgbClr val="FFFFFF"/>
              </a:solidFill>
              <a:latin typeface="微软雅黑" pitchFamily="34" charset="-122"/>
              <a:ea typeface="微软雅黑" pitchFamily="34" charset="-122"/>
            </a:endParaRPr>
          </a:p>
        </p:txBody>
      </p:sp>
      <p:sp>
        <p:nvSpPr>
          <p:cNvPr id="23" name="圆角矩形 30"/>
          <p:cNvSpPr>
            <a:spLocks noChangeArrowheads="1"/>
          </p:cNvSpPr>
          <p:nvPr/>
        </p:nvSpPr>
        <p:spPr bwMode="auto">
          <a:xfrm>
            <a:off x="1979712" y="3573016"/>
            <a:ext cx="1176449" cy="475654"/>
          </a:xfrm>
          <a:prstGeom prst="roundRect">
            <a:avLst>
              <a:gd name="adj" fmla="val 16667"/>
            </a:avLst>
          </a:prstGeom>
          <a:solidFill>
            <a:schemeClr val="accent2">
              <a:lumMod val="60000"/>
              <a:lumOff val="40000"/>
            </a:schemeClr>
          </a:solidFill>
          <a:ln>
            <a:noFill/>
          </a:ln>
          <a:effectLst>
            <a:outerShdw dist="38100" dir="5400000" algn="ctr" rotWithShape="0">
              <a:srgbClr val="000000">
                <a:alpha val="34000"/>
              </a:srgbClr>
            </a:outerShdw>
          </a:effectLst>
          <a:extLst/>
        </p:spPr>
        <p:txBody>
          <a:bodyPr lIns="61904" tIns="32381" rIns="61904" bIns="32381"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buFont typeface="Arial" pitchFamily="34" charset="0"/>
              <a:buNone/>
            </a:pPr>
            <a:r>
              <a:rPr lang="en-US" altLang="zh-CN" sz="1800" dirty="0" smtClean="0">
                <a:solidFill>
                  <a:srgbClr val="FFFFFF"/>
                </a:solidFill>
                <a:latin typeface="微软雅黑" pitchFamily="34" charset="-122"/>
                <a:ea typeface="微软雅黑" pitchFamily="34" charset="-122"/>
              </a:rPr>
              <a:t>2009</a:t>
            </a:r>
            <a:r>
              <a:rPr lang="zh-CN" altLang="en-US" sz="1800" dirty="0" smtClean="0">
                <a:solidFill>
                  <a:srgbClr val="FFFFFF"/>
                </a:solidFill>
                <a:latin typeface="微软雅黑" pitchFamily="34" charset="-122"/>
                <a:ea typeface="微软雅黑" pitchFamily="34" charset="-122"/>
              </a:rPr>
              <a:t>年</a:t>
            </a:r>
            <a:endParaRPr lang="zh-CN" altLang="en-US" sz="1800" dirty="0">
              <a:solidFill>
                <a:srgbClr val="FFFFFF"/>
              </a:solidFill>
              <a:latin typeface="微软雅黑" pitchFamily="34" charset="-122"/>
              <a:ea typeface="微软雅黑" pitchFamily="34" charset="-122"/>
            </a:endParaRPr>
          </a:p>
        </p:txBody>
      </p:sp>
      <p:sp>
        <p:nvSpPr>
          <p:cNvPr id="24" name="圆角矩形 31"/>
          <p:cNvSpPr>
            <a:spLocks noChangeArrowheads="1"/>
          </p:cNvSpPr>
          <p:nvPr/>
        </p:nvSpPr>
        <p:spPr bwMode="auto">
          <a:xfrm>
            <a:off x="2987824" y="2733998"/>
            <a:ext cx="1181259" cy="475654"/>
          </a:xfrm>
          <a:prstGeom prst="roundRect">
            <a:avLst>
              <a:gd name="adj" fmla="val 16667"/>
            </a:avLst>
          </a:prstGeom>
          <a:solidFill>
            <a:srgbClr val="CC384A"/>
          </a:solidFill>
          <a:ln>
            <a:noFill/>
          </a:ln>
          <a:effectLst>
            <a:outerShdw dist="38100" dir="5400000" algn="ctr" rotWithShape="0">
              <a:srgbClr val="000000">
                <a:alpha val="34000"/>
              </a:srgbClr>
            </a:outerShdw>
          </a:effectLst>
          <a:extLst/>
        </p:spPr>
        <p:txBody>
          <a:bodyPr lIns="61904" tIns="32381" rIns="61904" bIns="32381"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buFont typeface="Arial" pitchFamily="34" charset="0"/>
              <a:buNone/>
            </a:pPr>
            <a:r>
              <a:rPr lang="en-US" altLang="zh-CN" sz="1800" dirty="0" smtClean="0">
                <a:solidFill>
                  <a:srgbClr val="FFFFFF"/>
                </a:solidFill>
                <a:latin typeface="微软雅黑" pitchFamily="34" charset="-122"/>
                <a:ea typeface="微软雅黑" pitchFamily="34" charset="-122"/>
              </a:rPr>
              <a:t>2011</a:t>
            </a:r>
            <a:r>
              <a:rPr lang="zh-CN" altLang="en-US" sz="1800" dirty="0" smtClean="0">
                <a:solidFill>
                  <a:srgbClr val="FFFFFF"/>
                </a:solidFill>
                <a:latin typeface="微软雅黑" pitchFamily="34" charset="-122"/>
                <a:ea typeface="微软雅黑" pitchFamily="34" charset="-122"/>
              </a:rPr>
              <a:t>年</a:t>
            </a:r>
            <a:endParaRPr lang="zh-CN" altLang="en-US" sz="1800" dirty="0">
              <a:solidFill>
                <a:srgbClr val="FFFFFF"/>
              </a:solidFill>
              <a:latin typeface="微软雅黑" pitchFamily="34" charset="-122"/>
              <a:ea typeface="微软雅黑" pitchFamily="34" charset="-122"/>
            </a:endParaRPr>
          </a:p>
        </p:txBody>
      </p:sp>
      <p:sp>
        <p:nvSpPr>
          <p:cNvPr id="25" name="圆角矩形 32"/>
          <p:cNvSpPr>
            <a:spLocks noChangeArrowheads="1"/>
          </p:cNvSpPr>
          <p:nvPr/>
        </p:nvSpPr>
        <p:spPr bwMode="auto">
          <a:xfrm>
            <a:off x="3851920" y="1844824"/>
            <a:ext cx="1224136" cy="475654"/>
          </a:xfrm>
          <a:prstGeom prst="roundRect">
            <a:avLst>
              <a:gd name="adj" fmla="val 16667"/>
            </a:avLst>
          </a:prstGeom>
          <a:solidFill>
            <a:srgbClr val="A72B37"/>
          </a:solidFill>
          <a:ln>
            <a:noFill/>
          </a:ln>
          <a:effectLst>
            <a:outerShdw dist="38100" dir="5400000" algn="ctr" rotWithShape="0">
              <a:srgbClr val="000000">
                <a:alpha val="34000"/>
              </a:srgbClr>
            </a:outerShdw>
          </a:effectLst>
          <a:extLst/>
        </p:spPr>
        <p:txBody>
          <a:bodyPr lIns="62865" tIns="31433" rIns="62865" bIns="31433"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marL="0" marR="0" lvl="0" indent="0" algn="ctr" defTabSz="685800" eaLnBrk="1" fontAlgn="auto" latinLnBrk="0" hangingPunct="1">
              <a:lnSpc>
                <a:spcPct val="100000"/>
              </a:lnSpc>
              <a:spcBef>
                <a:spcPts val="0"/>
              </a:spcBef>
              <a:spcAft>
                <a:spcPts val="0"/>
              </a:spcAft>
              <a:buClrTx/>
              <a:buSzTx/>
              <a:buFont typeface="Arial" pitchFamily="34" charset="0"/>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2015</a:t>
            </a:r>
            <a:r>
              <a:rPr kumimoji="0" lang="zh-CN" altLang="en-US" sz="18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年</a:t>
            </a:r>
            <a:endParaRPr kumimoji="0" lang="zh-CN" altLang="en-US" sz="18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26" name="圆角矩形 33"/>
          <p:cNvSpPr>
            <a:spLocks noChangeArrowheads="1"/>
          </p:cNvSpPr>
          <p:nvPr/>
        </p:nvSpPr>
        <p:spPr bwMode="auto">
          <a:xfrm>
            <a:off x="539552" y="5301208"/>
            <a:ext cx="1224136" cy="475654"/>
          </a:xfrm>
          <a:prstGeom prst="roundRect">
            <a:avLst>
              <a:gd name="adj" fmla="val 16667"/>
            </a:avLst>
          </a:prstGeom>
          <a:solidFill>
            <a:schemeClr val="accent2">
              <a:lumMod val="20000"/>
              <a:lumOff val="80000"/>
            </a:schemeClr>
          </a:solidFill>
          <a:ln>
            <a:noFill/>
          </a:ln>
          <a:effectLst>
            <a:outerShdw dist="38100" dir="5400000" algn="ctr" rotWithShape="0">
              <a:srgbClr val="000000">
                <a:alpha val="34000"/>
              </a:srgbClr>
            </a:outerShdw>
          </a:effectLst>
          <a:extLst/>
        </p:spPr>
        <p:txBody>
          <a:bodyPr lIns="61904" tIns="32381" rIns="61904" bIns="32381"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lgn="ctr">
              <a:buFont typeface="Arial" pitchFamily="34" charset="0"/>
              <a:buNone/>
            </a:pPr>
            <a:r>
              <a:rPr lang="en-US" altLang="zh-CN" sz="1800" dirty="0" smtClean="0">
                <a:solidFill>
                  <a:srgbClr val="FFFFFF"/>
                </a:solidFill>
                <a:latin typeface="微软雅黑" pitchFamily="34" charset="-122"/>
                <a:ea typeface="微软雅黑" pitchFamily="34" charset="-122"/>
              </a:rPr>
              <a:t>2000</a:t>
            </a:r>
            <a:r>
              <a:rPr lang="zh-CN" altLang="en-US" sz="1800" dirty="0" smtClean="0">
                <a:solidFill>
                  <a:srgbClr val="FFFFFF"/>
                </a:solidFill>
                <a:latin typeface="微软雅黑" pitchFamily="34" charset="-122"/>
                <a:ea typeface="微软雅黑" pitchFamily="34" charset="-122"/>
              </a:rPr>
              <a:t>年</a:t>
            </a:r>
            <a:endParaRPr lang="zh-CN" altLang="en-US" sz="1800" dirty="0">
              <a:solidFill>
                <a:srgbClr val="FFFFFF"/>
              </a:solidFill>
              <a:latin typeface="微软雅黑" pitchFamily="34" charset="-122"/>
              <a:ea typeface="微软雅黑" pitchFamily="34" charset="-122"/>
            </a:endParaRPr>
          </a:p>
        </p:txBody>
      </p:sp>
      <p:sp>
        <p:nvSpPr>
          <p:cNvPr id="27" name="矩形 34"/>
          <p:cNvSpPr>
            <a:spLocks noChangeArrowheads="1"/>
          </p:cNvSpPr>
          <p:nvPr/>
        </p:nvSpPr>
        <p:spPr bwMode="auto">
          <a:xfrm>
            <a:off x="2195736" y="5301208"/>
            <a:ext cx="3528392" cy="480893"/>
          </a:xfrm>
          <a:prstGeom prst="rect">
            <a:avLst/>
          </a:prstGeom>
          <a:noFill/>
          <a:ln w="9525">
            <a:solidFill>
              <a:srgbClr val="294A5A"/>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61904" tIns="32381" rIns="61904" bIns="32381">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lvl="0">
              <a:defRPr/>
            </a:pPr>
            <a:r>
              <a:rPr lang="zh-CN" altLang="en-US" sz="1600" b="1" kern="0" dirty="0" smtClean="0">
                <a:solidFill>
                  <a:srgbClr val="C00000"/>
                </a:solidFill>
                <a:latin typeface="微软雅黑" pitchFamily="34" charset="-122"/>
                <a:ea typeface="微软雅黑" pitchFamily="34" charset="-122"/>
              </a:rPr>
              <a:t>公司成立 </a:t>
            </a:r>
            <a:r>
              <a:rPr lang="en-US" altLang="zh-CN" sz="1100" kern="0" dirty="0" smtClean="0">
                <a:solidFill>
                  <a:srgbClr val="3F3F3F"/>
                </a:solidFill>
                <a:latin typeface="微软雅黑" pitchFamily="34" charset="-122"/>
                <a:ea typeface="微软雅黑" pitchFamily="34" charset="-122"/>
              </a:rPr>
              <a:t>2000</a:t>
            </a:r>
            <a:r>
              <a:rPr lang="zh-CN" altLang="en-US" sz="1100" kern="0" dirty="0" smtClean="0">
                <a:solidFill>
                  <a:srgbClr val="3F3F3F"/>
                </a:solidFill>
                <a:latin typeface="微软雅黑" pitchFamily="34" charset="-122"/>
                <a:ea typeface="微软雅黑" pitchFamily="34" charset="-122"/>
              </a:rPr>
              <a:t>年</a:t>
            </a:r>
            <a:r>
              <a:rPr lang="en-US" altLang="zh-CN" sz="1100" kern="0" dirty="0" smtClean="0">
                <a:solidFill>
                  <a:srgbClr val="3F3F3F"/>
                </a:solidFill>
                <a:latin typeface="微软雅黑" pitchFamily="34" charset="-122"/>
                <a:ea typeface="微软雅黑" pitchFamily="34" charset="-122"/>
              </a:rPr>
              <a:t>12</a:t>
            </a:r>
            <a:r>
              <a:rPr lang="zh-CN" altLang="en-US" sz="1100" kern="0" dirty="0" smtClean="0">
                <a:solidFill>
                  <a:srgbClr val="3F3F3F"/>
                </a:solidFill>
                <a:latin typeface="微软雅黑" pitchFamily="34" charset="-122"/>
                <a:ea typeface="微软雅黑" pitchFamily="34" charset="-122"/>
              </a:rPr>
              <a:t>月，公司董事长周方洁先生创办宁波理工监测设备有限公司</a:t>
            </a:r>
          </a:p>
        </p:txBody>
      </p:sp>
      <p:sp>
        <p:nvSpPr>
          <p:cNvPr id="28" name="矩形 35"/>
          <p:cNvSpPr>
            <a:spLocks noChangeArrowheads="1"/>
          </p:cNvSpPr>
          <p:nvPr/>
        </p:nvSpPr>
        <p:spPr bwMode="auto">
          <a:xfrm>
            <a:off x="2771800" y="4559459"/>
            <a:ext cx="3312368" cy="309701"/>
          </a:xfrm>
          <a:prstGeom prst="rect">
            <a:avLst/>
          </a:prstGeom>
          <a:noFill/>
          <a:ln w="9525">
            <a:solidFill>
              <a:srgbClr val="92D05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62865" tIns="31433" rIns="62865" bIns="31433">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buFont typeface="Arial" pitchFamily="34" charset="0"/>
              <a:buNone/>
            </a:pPr>
            <a:r>
              <a:rPr lang="zh-CN" altLang="en-US" sz="1600" b="1" dirty="0" smtClean="0">
                <a:solidFill>
                  <a:srgbClr val="C00000"/>
                </a:solidFill>
                <a:latin typeface="微软雅黑" pitchFamily="34" charset="-122"/>
                <a:ea typeface="微软雅黑" pitchFamily="34" charset="-122"/>
              </a:rPr>
              <a:t>改制</a:t>
            </a:r>
            <a:r>
              <a:rPr lang="zh-CN" altLang="en-US" sz="1600" b="1" dirty="0" smtClean="0">
                <a:solidFill>
                  <a:srgbClr val="FF0000"/>
                </a:solidFill>
                <a:latin typeface="微软雅黑" pitchFamily="34" charset="-122"/>
                <a:ea typeface="微软雅黑" pitchFamily="34" charset="-122"/>
              </a:rPr>
              <a:t> </a:t>
            </a:r>
            <a:r>
              <a:rPr lang="en-US" altLang="zh-CN" sz="1100" dirty="0" smtClean="0">
                <a:solidFill>
                  <a:srgbClr val="3F3F3F"/>
                </a:solidFill>
                <a:latin typeface="微软雅黑" pitchFamily="34" charset="-122"/>
                <a:ea typeface="微软雅黑" pitchFamily="34" charset="-122"/>
              </a:rPr>
              <a:t>2007</a:t>
            </a:r>
            <a:r>
              <a:rPr lang="zh-CN" altLang="en-US" sz="1100" dirty="0" smtClean="0">
                <a:solidFill>
                  <a:srgbClr val="3F3F3F"/>
                </a:solidFill>
                <a:latin typeface="微软雅黑" pitchFamily="34" charset="-122"/>
                <a:ea typeface="微软雅黑" pitchFamily="34" charset="-122"/>
              </a:rPr>
              <a:t>年</a:t>
            </a:r>
            <a:r>
              <a:rPr lang="en-US" altLang="zh-CN" sz="1100" dirty="0" smtClean="0">
                <a:solidFill>
                  <a:srgbClr val="3F3F3F"/>
                </a:solidFill>
                <a:latin typeface="微软雅黑" pitchFamily="34" charset="-122"/>
                <a:ea typeface="微软雅黑" pitchFamily="34" charset="-122"/>
              </a:rPr>
              <a:t>07</a:t>
            </a:r>
            <a:r>
              <a:rPr lang="zh-CN" altLang="en-US" sz="1100" dirty="0" smtClean="0">
                <a:solidFill>
                  <a:srgbClr val="3F3F3F"/>
                </a:solidFill>
                <a:latin typeface="微软雅黑" pitchFamily="34" charset="-122"/>
                <a:ea typeface="微软雅黑" pitchFamily="34" charset="-122"/>
              </a:rPr>
              <a:t>月，公司改制为股份有限公司</a:t>
            </a:r>
          </a:p>
        </p:txBody>
      </p:sp>
      <p:sp>
        <p:nvSpPr>
          <p:cNvPr id="29" name="矩形 36"/>
          <p:cNvSpPr>
            <a:spLocks noChangeArrowheads="1"/>
          </p:cNvSpPr>
          <p:nvPr/>
        </p:nvSpPr>
        <p:spPr bwMode="auto">
          <a:xfrm>
            <a:off x="3563888" y="3645024"/>
            <a:ext cx="4320480" cy="480893"/>
          </a:xfrm>
          <a:prstGeom prst="rect">
            <a:avLst/>
          </a:prstGeom>
          <a:noFill/>
          <a:ln w="9525">
            <a:solidFill>
              <a:srgbClr val="F9C9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61904" tIns="32381" rIns="61904" bIns="32381">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lvl="0">
              <a:defRPr/>
            </a:pPr>
            <a:r>
              <a:rPr lang="zh-CN" altLang="en-US" sz="1600" b="1" kern="0" dirty="0" smtClean="0">
                <a:solidFill>
                  <a:srgbClr val="C00000"/>
                </a:solidFill>
                <a:latin typeface="微软雅黑" pitchFamily="34" charset="-122"/>
                <a:ea typeface="微软雅黑" pitchFamily="34" charset="-122"/>
              </a:rPr>
              <a:t>上市</a:t>
            </a:r>
            <a:r>
              <a:rPr lang="zh-CN" altLang="en-US" sz="1600" b="1" kern="0" dirty="0" smtClean="0">
                <a:solidFill>
                  <a:srgbClr val="FF0000"/>
                </a:solidFill>
                <a:latin typeface="微软雅黑" pitchFamily="34" charset="-122"/>
                <a:ea typeface="微软雅黑" pitchFamily="34" charset="-122"/>
              </a:rPr>
              <a:t> </a:t>
            </a:r>
            <a:r>
              <a:rPr lang="en-US" altLang="zh-CN" sz="1100" kern="0" dirty="0" smtClean="0">
                <a:solidFill>
                  <a:srgbClr val="3F3F3F"/>
                </a:solidFill>
                <a:latin typeface="微软雅黑" pitchFamily="34" charset="-122"/>
                <a:ea typeface="微软雅黑" pitchFamily="34" charset="-122"/>
              </a:rPr>
              <a:t>2009</a:t>
            </a:r>
            <a:r>
              <a:rPr lang="zh-CN" altLang="en-US" sz="1100" kern="0" dirty="0" smtClean="0">
                <a:solidFill>
                  <a:srgbClr val="3F3F3F"/>
                </a:solidFill>
                <a:latin typeface="微软雅黑" pitchFamily="34" charset="-122"/>
                <a:ea typeface="微软雅黑" pitchFamily="34" charset="-122"/>
              </a:rPr>
              <a:t>年</a:t>
            </a:r>
            <a:r>
              <a:rPr lang="en-US" altLang="zh-CN" sz="1100" kern="0" dirty="0" smtClean="0">
                <a:solidFill>
                  <a:srgbClr val="3F3F3F"/>
                </a:solidFill>
                <a:latin typeface="微软雅黑" pitchFamily="34" charset="-122"/>
                <a:ea typeface="微软雅黑" pitchFamily="34" charset="-122"/>
              </a:rPr>
              <a:t>12</a:t>
            </a:r>
            <a:r>
              <a:rPr lang="zh-CN" altLang="en-US" sz="1100" kern="0" dirty="0" smtClean="0">
                <a:solidFill>
                  <a:srgbClr val="3F3F3F"/>
                </a:solidFill>
                <a:latin typeface="微软雅黑" pitchFamily="34" charset="-122"/>
                <a:ea typeface="微软雅黑" pitchFamily="34" charset="-122"/>
              </a:rPr>
              <a:t>月公司在深交所中小板发行上市</a:t>
            </a:r>
            <a:r>
              <a:rPr lang="en-US" altLang="zh-CN" sz="1100" kern="0" dirty="0" smtClean="0">
                <a:solidFill>
                  <a:srgbClr val="3F3F3F"/>
                </a:solidFill>
                <a:latin typeface="微软雅黑" pitchFamily="34" charset="-122"/>
                <a:ea typeface="微软雅黑" pitchFamily="34" charset="-122"/>
              </a:rPr>
              <a:t>(</a:t>
            </a:r>
            <a:r>
              <a:rPr lang="zh-CN" altLang="en-US" sz="1100" kern="0" dirty="0" smtClean="0">
                <a:solidFill>
                  <a:srgbClr val="3F3F3F"/>
                </a:solidFill>
                <a:latin typeface="微软雅黑" pitchFamily="34" charset="-122"/>
                <a:ea typeface="微软雅黑" pitchFamily="34" charset="-122"/>
              </a:rPr>
              <a:t>股票代码</a:t>
            </a:r>
            <a:r>
              <a:rPr lang="en-US" altLang="zh-CN" sz="1100" kern="0" dirty="0" smtClean="0">
                <a:solidFill>
                  <a:srgbClr val="3F3F3F"/>
                </a:solidFill>
                <a:latin typeface="微软雅黑" pitchFamily="34" charset="-122"/>
                <a:ea typeface="微软雅黑" pitchFamily="34" charset="-122"/>
              </a:rPr>
              <a:t>:002322,</a:t>
            </a:r>
            <a:r>
              <a:rPr lang="zh-CN" altLang="en-US" sz="1100" kern="0" dirty="0" smtClean="0">
                <a:solidFill>
                  <a:srgbClr val="3F3F3F"/>
                </a:solidFill>
                <a:latin typeface="微软雅黑" pitchFamily="34" charset="-122"/>
                <a:ea typeface="微软雅黑" pitchFamily="34" charset="-122"/>
              </a:rPr>
              <a:t>股票简称</a:t>
            </a:r>
            <a:r>
              <a:rPr lang="en-US" altLang="zh-CN" sz="1100" kern="0" dirty="0" smtClean="0">
                <a:solidFill>
                  <a:srgbClr val="3F3F3F"/>
                </a:solidFill>
                <a:latin typeface="微软雅黑" pitchFamily="34" charset="-122"/>
                <a:ea typeface="微软雅黑" pitchFamily="34" charset="-122"/>
              </a:rPr>
              <a:t>:</a:t>
            </a:r>
            <a:r>
              <a:rPr lang="zh-CN" altLang="en-US" sz="1100" kern="0" dirty="0" smtClean="0">
                <a:solidFill>
                  <a:srgbClr val="3F3F3F"/>
                </a:solidFill>
                <a:latin typeface="微软雅黑" pitchFamily="34" charset="-122"/>
                <a:ea typeface="微软雅黑" pitchFamily="34" charset="-122"/>
              </a:rPr>
              <a:t>理工监测</a:t>
            </a:r>
            <a:r>
              <a:rPr lang="en-US" altLang="zh-CN" sz="1100" kern="0" dirty="0" smtClean="0">
                <a:solidFill>
                  <a:srgbClr val="3F3F3F"/>
                </a:solidFill>
                <a:latin typeface="微软雅黑" pitchFamily="34" charset="-122"/>
                <a:ea typeface="微软雅黑" pitchFamily="34" charset="-122"/>
              </a:rPr>
              <a:t>)</a:t>
            </a:r>
            <a:r>
              <a:rPr lang="zh-CN" altLang="en-US" sz="1100" kern="0" dirty="0" smtClean="0">
                <a:solidFill>
                  <a:srgbClr val="3F3F3F"/>
                </a:solidFill>
                <a:latin typeface="微软雅黑" pitchFamily="34" charset="-122"/>
                <a:ea typeface="微软雅黑" pitchFamily="34" charset="-122"/>
              </a:rPr>
              <a:t>，成为国内电力系统在线监测领域首家上市公司</a:t>
            </a:r>
            <a:endParaRPr kumimoji="0" lang="zh-CN" altLang="en-US" sz="1100" b="0" i="0" u="none" strike="noStrike" kern="0" cap="none" spc="0" normalizeH="0" baseline="0" noProof="0" dirty="0">
              <a:ln>
                <a:noFill/>
              </a:ln>
              <a:solidFill>
                <a:srgbClr val="3F3F3F"/>
              </a:solidFill>
              <a:effectLst/>
              <a:uLnTx/>
              <a:uFillTx/>
              <a:latin typeface="微软雅黑" pitchFamily="34" charset="-122"/>
              <a:ea typeface="微软雅黑" pitchFamily="34" charset="-122"/>
            </a:endParaRPr>
          </a:p>
        </p:txBody>
      </p:sp>
      <p:sp>
        <p:nvSpPr>
          <p:cNvPr id="30" name="矩形 37"/>
          <p:cNvSpPr>
            <a:spLocks noChangeArrowheads="1"/>
          </p:cNvSpPr>
          <p:nvPr/>
        </p:nvSpPr>
        <p:spPr bwMode="auto">
          <a:xfrm>
            <a:off x="4644008" y="2733998"/>
            <a:ext cx="3600400" cy="478978"/>
          </a:xfrm>
          <a:prstGeom prst="rect">
            <a:avLst/>
          </a:prstGeom>
          <a:noFill/>
          <a:ln w="9525">
            <a:solidFill>
              <a:srgbClr val="484849"/>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62865" tIns="31433" rIns="62865" bIns="31433">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lvl="0">
              <a:defRPr/>
            </a:pPr>
            <a:r>
              <a:rPr lang="zh-CN" altLang="en-US" sz="1600" b="1" kern="0" dirty="0" smtClean="0">
                <a:solidFill>
                  <a:srgbClr val="C00000"/>
                </a:solidFill>
                <a:latin typeface="微软雅黑" pitchFamily="34" charset="-122"/>
                <a:ea typeface="微软雅黑" pitchFamily="34" charset="-122"/>
              </a:rPr>
              <a:t>搬迁</a:t>
            </a:r>
            <a:r>
              <a:rPr lang="zh-CN" altLang="en-US" sz="1600" b="1" kern="0" dirty="0" smtClean="0">
                <a:solidFill>
                  <a:srgbClr val="FF0000"/>
                </a:solidFill>
                <a:latin typeface="微软雅黑" pitchFamily="34" charset="-122"/>
                <a:ea typeface="微软雅黑" pitchFamily="34" charset="-122"/>
              </a:rPr>
              <a:t> </a:t>
            </a:r>
            <a:r>
              <a:rPr lang="en-US" altLang="zh-CN" sz="1100" kern="0" dirty="0" smtClean="0">
                <a:solidFill>
                  <a:srgbClr val="3F3F3F"/>
                </a:solidFill>
                <a:latin typeface="微软雅黑" pitchFamily="34" charset="-122"/>
                <a:ea typeface="微软雅黑" pitchFamily="34" charset="-122"/>
              </a:rPr>
              <a:t>2011</a:t>
            </a:r>
            <a:r>
              <a:rPr lang="zh-CN" altLang="en-US" sz="1100" kern="0" dirty="0" smtClean="0">
                <a:solidFill>
                  <a:srgbClr val="3F3F3F"/>
                </a:solidFill>
                <a:latin typeface="微软雅黑" pitchFamily="34" charset="-122"/>
                <a:ea typeface="微软雅黑" pitchFamily="34" charset="-122"/>
              </a:rPr>
              <a:t>年</a:t>
            </a:r>
            <a:r>
              <a:rPr lang="en-US" altLang="zh-CN" sz="1100" kern="0" dirty="0" smtClean="0">
                <a:solidFill>
                  <a:srgbClr val="3F3F3F"/>
                </a:solidFill>
                <a:latin typeface="微软雅黑" pitchFamily="34" charset="-122"/>
                <a:ea typeface="微软雅黑" pitchFamily="34" charset="-122"/>
              </a:rPr>
              <a:t>09</a:t>
            </a:r>
            <a:r>
              <a:rPr lang="zh-CN" altLang="en-US" sz="1100" kern="0" dirty="0" smtClean="0">
                <a:solidFill>
                  <a:srgbClr val="3F3F3F"/>
                </a:solidFill>
                <a:latin typeface="微软雅黑" pitchFamily="34" charset="-122"/>
                <a:ea typeface="微软雅黑" pitchFamily="34" charset="-122"/>
              </a:rPr>
              <a:t>月，公司迁入占地</a:t>
            </a:r>
            <a:r>
              <a:rPr lang="en-US" altLang="zh-CN" sz="1100" kern="0" dirty="0" smtClean="0">
                <a:solidFill>
                  <a:srgbClr val="3F3F3F"/>
                </a:solidFill>
                <a:latin typeface="微软雅黑" pitchFamily="34" charset="-122"/>
                <a:ea typeface="微软雅黑" pitchFamily="34" charset="-122"/>
              </a:rPr>
              <a:t>41,096㎡</a:t>
            </a:r>
            <a:r>
              <a:rPr lang="zh-CN" altLang="en-US" sz="1100" kern="0" dirty="0" smtClean="0">
                <a:solidFill>
                  <a:srgbClr val="3F3F3F"/>
                </a:solidFill>
                <a:latin typeface="微软雅黑" pitchFamily="34" charset="-122"/>
                <a:ea typeface="微软雅黑" pitchFamily="34" charset="-122"/>
              </a:rPr>
              <a:t>理工园区，提高了公司产品配套生产能力及试验设施的技术含量</a:t>
            </a:r>
          </a:p>
        </p:txBody>
      </p:sp>
      <p:sp>
        <p:nvSpPr>
          <p:cNvPr id="31" name="矩形 38"/>
          <p:cNvSpPr>
            <a:spLocks noChangeArrowheads="1"/>
          </p:cNvSpPr>
          <p:nvPr/>
        </p:nvSpPr>
        <p:spPr bwMode="auto">
          <a:xfrm>
            <a:off x="5508104" y="1844824"/>
            <a:ext cx="2952328" cy="478978"/>
          </a:xfrm>
          <a:prstGeom prst="rect">
            <a:avLst/>
          </a:prstGeom>
          <a:noFill/>
          <a:ln w="9525">
            <a:solidFill>
              <a:srgbClr val="ED5A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62865" tIns="31433" rIns="62865" bIns="31433">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lvl="0">
              <a:defRPr/>
            </a:pPr>
            <a:r>
              <a:rPr lang="zh-CN" altLang="en-US" sz="1600" b="1" kern="0" dirty="0" smtClean="0">
                <a:solidFill>
                  <a:srgbClr val="C00000"/>
                </a:solidFill>
                <a:latin typeface="微软雅黑" pitchFamily="34" charset="-122"/>
                <a:ea typeface="微软雅黑" pitchFamily="34" charset="-122"/>
              </a:rPr>
              <a:t>并购</a:t>
            </a:r>
            <a:r>
              <a:rPr lang="zh-CN" altLang="en-US" sz="1600" b="1" kern="0" dirty="0" smtClean="0">
                <a:solidFill>
                  <a:srgbClr val="FF0000"/>
                </a:solidFill>
                <a:latin typeface="微软雅黑" pitchFamily="34" charset="-122"/>
                <a:ea typeface="微软雅黑" pitchFamily="34" charset="-122"/>
              </a:rPr>
              <a:t> </a:t>
            </a:r>
            <a:r>
              <a:rPr lang="en-US" altLang="zh-CN" sz="1100" kern="0" dirty="0" smtClean="0">
                <a:solidFill>
                  <a:srgbClr val="3F3F3F"/>
                </a:solidFill>
                <a:latin typeface="微软雅黑" pitchFamily="34" charset="-122"/>
                <a:ea typeface="微软雅黑" pitchFamily="34" charset="-122"/>
              </a:rPr>
              <a:t>2015</a:t>
            </a:r>
            <a:r>
              <a:rPr lang="zh-CN" altLang="en-US" sz="1100" kern="0" dirty="0" smtClean="0">
                <a:solidFill>
                  <a:srgbClr val="3F3F3F"/>
                </a:solidFill>
                <a:latin typeface="微软雅黑" pitchFamily="34" charset="-122"/>
                <a:ea typeface="微软雅黑" pitchFamily="34" charset="-122"/>
              </a:rPr>
              <a:t>年</a:t>
            </a:r>
            <a:r>
              <a:rPr lang="en-US" altLang="zh-CN" sz="1100" kern="0" dirty="0" smtClean="0">
                <a:solidFill>
                  <a:srgbClr val="3F3F3F"/>
                </a:solidFill>
                <a:latin typeface="微软雅黑" pitchFamily="34" charset="-122"/>
                <a:ea typeface="微软雅黑" pitchFamily="34" charset="-122"/>
              </a:rPr>
              <a:t>10</a:t>
            </a:r>
            <a:r>
              <a:rPr lang="zh-CN" altLang="en-US" sz="1100" kern="0" dirty="0" smtClean="0">
                <a:solidFill>
                  <a:srgbClr val="3F3F3F"/>
                </a:solidFill>
                <a:latin typeface="微软雅黑" pitchFamily="34" charset="-122"/>
                <a:ea typeface="微软雅黑" pitchFamily="34" charset="-122"/>
              </a:rPr>
              <a:t>月，公司收购北京尚洋和江西博微，实现了跨越式发展。</a:t>
            </a:r>
          </a:p>
        </p:txBody>
      </p:sp>
      <p:sp>
        <p:nvSpPr>
          <p:cNvPr id="34" name="矩形 38"/>
          <p:cNvSpPr>
            <a:spLocks noChangeArrowheads="1"/>
          </p:cNvSpPr>
          <p:nvPr/>
        </p:nvSpPr>
        <p:spPr bwMode="auto">
          <a:xfrm>
            <a:off x="6084168" y="764704"/>
            <a:ext cx="2376264" cy="801663"/>
          </a:xfrm>
          <a:prstGeom prst="rect">
            <a:avLst/>
          </a:prstGeom>
          <a:noFill/>
          <a:ln w="9525">
            <a:solidFill>
              <a:srgbClr val="FF0000"/>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square" lIns="47149" tIns="23575" rIns="47149" bIns="23575">
            <a:spAutoFit/>
          </a:bodyP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a:defRPr/>
            </a:pPr>
            <a:r>
              <a:rPr lang="zh-CN" altLang="en-US" sz="1600" b="1" kern="0" dirty="0" smtClean="0">
                <a:solidFill>
                  <a:srgbClr val="C00000"/>
                </a:solidFill>
                <a:latin typeface="微软雅黑" pitchFamily="34" charset="-122"/>
                <a:ea typeface="微软雅黑" pitchFamily="34" charset="-122"/>
              </a:rPr>
              <a:t>壮大</a:t>
            </a:r>
            <a:r>
              <a:rPr lang="zh-CN" altLang="en-US" sz="1200" b="1" kern="0" dirty="0" smtClean="0">
                <a:solidFill>
                  <a:srgbClr val="C00000"/>
                </a:solidFill>
                <a:latin typeface="微软雅黑" pitchFamily="34" charset="-122"/>
                <a:ea typeface="微软雅黑" pitchFamily="34" charset="-122"/>
              </a:rPr>
              <a:t> </a:t>
            </a:r>
            <a:r>
              <a:rPr lang="en-US" altLang="zh-CN" sz="1100" kern="0" dirty="0">
                <a:solidFill>
                  <a:srgbClr val="3F3F3F"/>
                </a:solidFill>
                <a:latin typeface="微软雅黑" pitchFamily="34" charset="-122"/>
                <a:ea typeface="微软雅黑" pitchFamily="34" charset="-122"/>
              </a:rPr>
              <a:t>2016</a:t>
            </a:r>
            <a:r>
              <a:rPr lang="zh-CN" altLang="en-US" sz="1100" kern="0" dirty="0">
                <a:solidFill>
                  <a:srgbClr val="3F3F3F"/>
                </a:solidFill>
                <a:latin typeface="微软雅黑" pitchFamily="34" charset="-122"/>
                <a:ea typeface="微软雅黑" pitchFamily="34" charset="-122"/>
              </a:rPr>
              <a:t>年</a:t>
            </a:r>
            <a:r>
              <a:rPr lang="en-US" altLang="zh-CN" sz="1100" kern="0" dirty="0">
                <a:solidFill>
                  <a:srgbClr val="3F3F3F"/>
                </a:solidFill>
                <a:latin typeface="微软雅黑" pitchFamily="34" charset="-122"/>
                <a:ea typeface="微软雅黑" pitchFamily="34" charset="-122"/>
              </a:rPr>
              <a:t>9</a:t>
            </a:r>
            <a:r>
              <a:rPr lang="zh-CN" altLang="en-US" sz="1100" kern="0" dirty="0">
                <a:solidFill>
                  <a:srgbClr val="3F3F3F"/>
                </a:solidFill>
                <a:latin typeface="微软雅黑" pitchFamily="34" charset="-122"/>
                <a:ea typeface="微软雅黑" pitchFamily="34" charset="-122"/>
              </a:rPr>
              <a:t>月</a:t>
            </a:r>
            <a:r>
              <a:rPr lang="zh-CN" altLang="en-US" sz="1100" kern="0" dirty="0" smtClean="0">
                <a:solidFill>
                  <a:srgbClr val="3F3F3F"/>
                </a:solidFill>
                <a:latin typeface="微软雅黑" pitchFamily="34" charset="-122"/>
                <a:ea typeface="微软雅黑" pitchFamily="34" charset="-122"/>
              </a:rPr>
              <a:t>，收购</a:t>
            </a:r>
            <a:r>
              <a:rPr lang="zh-CN" altLang="en-US" sz="1100" dirty="0" smtClean="0">
                <a:solidFill>
                  <a:srgbClr val="595959"/>
                </a:solidFill>
                <a:latin typeface="微软雅黑" pitchFamily="34" charset="-122"/>
                <a:ea typeface="微软雅黑" pitchFamily="34" charset="-122"/>
              </a:rPr>
              <a:t>湖南碧蓝，</a:t>
            </a:r>
            <a:r>
              <a:rPr lang="zh-CN" altLang="en-US" sz="1100" smtClean="0">
                <a:solidFill>
                  <a:srgbClr val="595959"/>
                </a:solidFill>
                <a:latin typeface="微软雅黑" pitchFamily="34" charset="-122"/>
                <a:ea typeface="微软雅黑" pitchFamily="34" charset="-122"/>
              </a:rPr>
              <a:t>实现了环境监测</a:t>
            </a:r>
            <a:r>
              <a:rPr lang="zh-CN" altLang="en-US" sz="1100" dirty="0" smtClean="0">
                <a:solidFill>
                  <a:srgbClr val="595959"/>
                </a:solidFill>
                <a:latin typeface="微软雅黑" pitchFamily="34" charset="-122"/>
                <a:ea typeface="微软雅黑" pitchFamily="34" charset="-122"/>
              </a:rPr>
              <a:t>、环境治理，环保信息化的</a:t>
            </a:r>
            <a:r>
              <a:rPr lang="zh-CN" altLang="en-US" sz="1100" dirty="0">
                <a:solidFill>
                  <a:srgbClr val="595959"/>
                </a:solidFill>
                <a:latin typeface="微软雅黑" pitchFamily="34" charset="-122"/>
                <a:ea typeface="微软雅黑" pitchFamily="34" charset="-122"/>
              </a:rPr>
              <a:t>全产业链</a:t>
            </a:r>
            <a:r>
              <a:rPr lang="zh-CN" altLang="en-US" sz="1100" dirty="0" smtClean="0">
                <a:solidFill>
                  <a:srgbClr val="595959"/>
                </a:solidFill>
                <a:latin typeface="微软雅黑" pitchFamily="34" charset="-122"/>
                <a:ea typeface="微软雅黑" pitchFamily="34" charset="-122"/>
              </a:rPr>
              <a:t>布局。电力信息化业务与环保业务齐头并进。</a:t>
            </a:r>
            <a:endParaRPr lang="zh-CN" altLang="en-US" sz="1100" kern="0" dirty="0">
              <a:solidFill>
                <a:srgbClr val="3F3F3F"/>
              </a:solidFill>
              <a:latin typeface="微软雅黑" pitchFamily="34" charset="-122"/>
              <a:ea typeface="微软雅黑" pitchFamily="34" charset="-122"/>
            </a:endParaRPr>
          </a:p>
        </p:txBody>
      </p:sp>
      <p:sp>
        <p:nvSpPr>
          <p:cNvPr id="35" name="圆角矩形 32"/>
          <p:cNvSpPr>
            <a:spLocks noChangeArrowheads="1"/>
          </p:cNvSpPr>
          <p:nvPr/>
        </p:nvSpPr>
        <p:spPr bwMode="auto">
          <a:xfrm>
            <a:off x="4644008" y="996414"/>
            <a:ext cx="1138153" cy="475654"/>
          </a:xfrm>
          <a:prstGeom prst="roundRect">
            <a:avLst>
              <a:gd name="adj" fmla="val 16667"/>
            </a:avLst>
          </a:prstGeom>
          <a:solidFill>
            <a:srgbClr val="7E202B"/>
          </a:solidFill>
          <a:ln>
            <a:noFill/>
          </a:ln>
          <a:effectLst>
            <a:outerShdw dist="38100" dir="5400000" algn="ctr" rotWithShape="0">
              <a:srgbClr val="000000">
                <a:alpha val="34000"/>
              </a:srgbClr>
            </a:outerShdw>
          </a:effectLst>
          <a:extLst/>
        </p:spPr>
        <p:txBody>
          <a:bodyPr lIns="62865" tIns="31433" rIns="62865" bIns="31433" anchor="ctr"/>
          <a:lstStyle>
            <a:lvl1pPr defTabSz="685800">
              <a:defRPr sz="1300">
                <a:solidFill>
                  <a:schemeClr val="tx1"/>
                </a:solidFill>
                <a:latin typeface="Arial" pitchFamily="34" charset="0"/>
                <a:ea typeface="宋体" pitchFamily="2" charset="-122"/>
              </a:defRPr>
            </a:lvl1pPr>
            <a:lvl2pPr marL="742950" indent="-285750" defTabSz="685800">
              <a:defRPr sz="1300">
                <a:solidFill>
                  <a:schemeClr val="tx1"/>
                </a:solidFill>
                <a:latin typeface="Arial" pitchFamily="34" charset="0"/>
                <a:ea typeface="宋体" pitchFamily="2" charset="-122"/>
              </a:defRPr>
            </a:lvl2pPr>
            <a:lvl3pPr marL="1143000" indent="-228600" defTabSz="685800">
              <a:defRPr sz="1300">
                <a:solidFill>
                  <a:schemeClr val="tx1"/>
                </a:solidFill>
                <a:latin typeface="Arial" pitchFamily="34" charset="0"/>
                <a:ea typeface="宋体" pitchFamily="2" charset="-122"/>
              </a:defRPr>
            </a:lvl3pPr>
            <a:lvl4pPr marL="1600200" indent="-228600" defTabSz="685800">
              <a:defRPr sz="1300">
                <a:solidFill>
                  <a:schemeClr val="tx1"/>
                </a:solidFill>
                <a:latin typeface="Arial" pitchFamily="34" charset="0"/>
                <a:ea typeface="宋体" pitchFamily="2" charset="-122"/>
              </a:defRPr>
            </a:lvl4pPr>
            <a:lvl5pPr marL="2057400" indent="-228600" defTabSz="685800">
              <a:defRPr sz="1300">
                <a:solidFill>
                  <a:schemeClr val="tx1"/>
                </a:solidFill>
                <a:latin typeface="Arial"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Arial" pitchFamily="34" charset="0"/>
                <a:ea typeface="宋体" pitchFamily="2" charset="-122"/>
              </a:defRPr>
            </a:lvl9pPr>
          </a:lstStyle>
          <a:p>
            <a:pPr marL="0" marR="0" lvl="0" indent="0" algn="ctr" defTabSz="685800" eaLnBrk="1" fontAlgn="auto" latinLnBrk="0" hangingPunct="1">
              <a:lnSpc>
                <a:spcPct val="100000"/>
              </a:lnSpc>
              <a:spcBef>
                <a:spcPts val="0"/>
              </a:spcBef>
              <a:spcAft>
                <a:spcPts val="0"/>
              </a:spcAft>
              <a:buClrTx/>
              <a:buSzTx/>
              <a:buFont typeface="Arial" pitchFamily="34" charset="0"/>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2016</a:t>
            </a:r>
            <a:r>
              <a:rPr kumimoji="0" lang="zh-CN" altLang="en-US" sz="1800" b="0"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年</a:t>
            </a:r>
            <a:endParaRPr kumimoji="0" lang="zh-CN" altLang="en-US" sz="18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04056"/>
          </a:xfrm>
        </p:spPr>
        <p:txBody>
          <a:bodyPr>
            <a:normAutofit fontScale="90000"/>
          </a:bodyPr>
          <a:lstStyle/>
          <a:p>
            <a:r>
              <a:rPr lang="zh-CN" altLang="en-US" dirty="0" smtClean="0">
                <a:solidFill>
                  <a:srgbClr val="C00000"/>
                </a:solidFill>
              </a:rPr>
              <a:t>业务版图</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内容占位符 4"/>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1403648" y="404664"/>
            <a:ext cx="6552728" cy="547260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lvl="0" algn="ctr"/>
            <a:r>
              <a:rPr lang="zh-CN" altLang="en-US" sz="4000" dirty="0" smtClean="0">
                <a:solidFill>
                  <a:srgbClr val="C00000"/>
                </a:solidFill>
                <a:effectLst>
                  <a:outerShdw blurRad="38100" dist="38100" dir="2700000" algn="tl">
                    <a:srgbClr val="000000">
                      <a:alpha val="43137"/>
                    </a:srgbClr>
                  </a:outerShdw>
                </a:effectLst>
              </a:rPr>
              <a:t>环境监测</a:t>
            </a:r>
            <a:r>
              <a:rPr lang="zh-CN" altLang="en-US" sz="4000" dirty="0" smtClean="0">
                <a:solidFill>
                  <a:srgbClr val="C00000"/>
                </a:solidFill>
                <a:effectLst>
                  <a:outerShdw blurRad="38100" dist="38100" dir="2700000" algn="tl">
                    <a:srgbClr val="000000">
                      <a:alpha val="43137"/>
                    </a:srgbClr>
                  </a:outerShdw>
                </a:effectLst>
              </a:rPr>
              <a:t>业务</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95537" y="4149081"/>
            <a:ext cx="1440000" cy="1785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123728" y="4149280"/>
            <a:ext cx="1440000" cy="18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923928" y="4149280"/>
            <a:ext cx="1440000" cy="18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5652120" y="4104675"/>
            <a:ext cx="1440000" cy="1844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7326456" y="4149280"/>
            <a:ext cx="1350000" cy="18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949280"/>
            <a:ext cx="8183880" cy="547504"/>
          </a:xfrm>
        </p:spPr>
        <p:txBody>
          <a:bodyPr>
            <a:normAutofit fontScale="90000"/>
          </a:bodyPr>
          <a:lstStyle/>
          <a:p>
            <a:r>
              <a:rPr lang="zh-CN" altLang="en-US" dirty="0" smtClean="0">
                <a:solidFill>
                  <a:srgbClr val="C00000"/>
                </a:solidFill>
              </a:rPr>
              <a:t>环境监测</a:t>
            </a:r>
            <a:r>
              <a:rPr lang="zh-CN" altLang="en-US" dirty="0" smtClean="0">
                <a:solidFill>
                  <a:srgbClr val="C00000"/>
                </a:solidFill>
              </a:rPr>
              <a:t>业务</a:t>
            </a:r>
            <a:endParaRPr lang="zh-CN" altLang="en-US" dirty="0"/>
          </a:p>
        </p:txBody>
      </p:sp>
      <p:sp>
        <p:nvSpPr>
          <p:cNvPr id="57" name="矩形 56"/>
          <p:cNvSpPr/>
          <p:nvPr/>
        </p:nvSpPr>
        <p:spPr>
          <a:xfrm>
            <a:off x="35496" y="2636912"/>
            <a:ext cx="873795" cy="108012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899592" y="3140968"/>
            <a:ext cx="82444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331640" y="304340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1115616" y="3448967"/>
            <a:ext cx="864096" cy="846386"/>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收购北京尚洋</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公司实现跨越式发展</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等腰三角形 61"/>
          <p:cNvSpPr/>
          <p:nvPr/>
        </p:nvSpPr>
        <p:spPr>
          <a:xfrm>
            <a:off x="1331640" y="3303419"/>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2596441" y="3035581"/>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691680" y="1052443"/>
            <a:ext cx="1008112" cy="1338828"/>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推行政府釆购环境监测数据模式</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超</a:t>
            </a:r>
            <a:r>
              <a:rPr lang="en-US" altLang="zh-CN" sz="1000" b="1" dirty="0" smtClean="0">
                <a:solidFill>
                  <a:schemeClr val="bg1"/>
                </a:solidFill>
                <a:latin typeface="微软雅黑" panose="020B0503020204020204" pitchFamily="34" charset="-122"/>
                <a:ea typeface="微软雅黑" panose="020B0503020204020204" pitchFamily="34" charset="-122"/>
              </a:rPr>
              <a:t>1</a:t>
            </a:r>
            <a:r>
              <a:rPr lang="zh-CN" altLang="en-US" sz="1000" b="1" dirty="0" smtClean="0">
                <a:solidFill>
                  <a:schemeClr val="bg1"/>
                </a:solidFill>
                <a:latin typeface="微软雅黑" panose="020B0503020204020204" pitchFamily="34" charset="-122"/>
                <a:ea typeface="微软雅黑" panose="020B0503020204020204" pitchFamily="34" charset="-122"/>
              </a:rPr>
              <a:t>亿元中标台州项目，开启了环境监测新模式。</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等腰三角形 65"/>
          <p:cNvSpPr/>
          <p:nvPr/>
        </p:nvSpPr>
        <p:spPr>
          <a:xfrm rot="10800000">
            <a:off x="2627785" y="2852709"/>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4427984" y="3044413"/>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491880" y="3469161"/>
            <a:ext cx="1008112" cy="2292935"/>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政府釆购环境监测数据模式迅速复制</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超</a:t>
            </a:r>
            <a:r>
              <a:rPr lang="en-US" altLang="zh-CN" sz="1000" b="1" dirty="0" smtClean="0">
                <a:solidFill>
                  <a:schemeClr val="bg1"/>
                </a:solidFill>
                <a:latin typeface="微软雅黑" panose="020B0503020204020204" pitchFamily="34" charset="-122"/>
                <a:ea typeface="微软雅黑" panose="020B0503020204020204" pitchFamily="34" charset="-122"/>
              </a:rPr>
              <a:t>1</a:t>
            </a:r>
            <a:r>
              <a:rPr lang="zh-CN" altLang="en-US" sz="1000" b="1" dirty="0" smtClean="0">
                <a:solidFill>
                  <a:schemeClr val="bg1"/>
                </a:solidFill>
                <a:latin typeface="微软雅黑" panose="020B0503020204020204" pitchFamily="34" charset="-122"/>
                <a:ea typeface="微软雅黑" panose="020B0503020204020204" pitchFamily="34" charset="-122"/>
              </a:rPr>
              <a:t>亿元中标绍兴项目，持续中标河南项目、江阴项目、山东项目、四川项目、舟山项目、杭州项目</a:t>
            </a:r>
            <a:r>
              <a:rPr lang="en-US" altLang="zh-CN" sz="1000" b="1" dirty="0" smtClean="0">
                <a:solidFill>
                  <a:schemeClr val="bg1"/>
                </a:solidFill>
                <a:latin typeface="微软雅黑" panose="020B0503020204020204" pitchFamily="34" charset="-122"/>
                <a:ea typeface="微软雅黑" panose="020B0503020204020204" pitchFamily="34" charset="-122"/>
              </a:rPr>
              <a:t>…</a:t>
            </a:r>
            <a:r>
              <a:rPr lang="zh-CN" altLang="en-US" sz="1000" b="1" dirty="0" smtClean="0">
                <a:solidFill>
                  <a:schemeClr val="bg1"/>
                </a:solidFill>
                <a:latin typeface="微软雅黑" panose="020B0503020204020204" pitchFamily="34" charset="-122"/>
                <a:ea typeface="微软雅黑" panose="020B0503020204020204" pitchFamily="34" charset="-122"/>
              </a:rPr>
              <a:t>新模式得到广泛认可。</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等腰三角形 68"/>
          <p:cNvSpPr/>
          <p:nvPr/>
        </p:nvSpPr>
        <p:spPr>
          <a:xfrm>
            <a:off x="4427984" y="3323613"/>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71" name="椭圆 70"/>
          <p:cNvSpPr/>
          <p:nvPr/>
        </p:nvSpPr>
        <p:spPr>
          <a:xfrm>
            <a:off x="6324380" y="3044322"/>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5148064" y="1360220"/>
            <a:ext cx="1224136" cy="1492716"/>
          </a:xfrm>
          <a:prstGeom prst="rect">
            <a:avLst/>
          </a:prstGeom>
          <a:solidFill>
            <a:schemeClr val="accent2"/>
          </a:solidFill>
        </p:spPr>
        <p:txBody>
          <a:bodyPr wrap="square">
            <a:spAutoFit/>
          </a:bodyPr>
          <a:lstStyle/>
          <a:p>
            <a:r>
              <a:rPr lang="en-US" altLang="zh-CN" sz="1200" b="1" dirty="0" smtClean="0">
                <a:solidFill>
                  <a:srgbClr val="FFFF00"/>
                </a:solidFill>
                <a:latin typeface="微软雅黑" panose="020B0503020204020204" pitchFamily="34" charset="-122"/>
                <a:ea typeface="微软雅黑" panose="020B0503020204020204" pitchFamily="34" charset="-122"/>
              </a:rPr>
              <a:t>1.7</a:t>
            </a:r>
            <a:r>
              <a:rPr lang="zh-CN" altLang="en-US" sz="1200" b="1" dirty="0" smtClean="0">
                <a:solidFill>
                  <a:srgbClr val="FFFF00"/>
                </a:solidFill>
                <a:latin typeface="微软雅黑" panose="020B0503020204020204" pitchFamily="34" charset="-122"/>
                <a:ea typeface="微软雅黑" panose="020B0503020204020204" pitchFamily="34" charset="-122"/>
              </a:rPr>
              <a:t>亿中标国家地表水监测项目</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以水质监测合计金额第一的优势中标国家地表水监测项目，垫定公司水质监测龙头地位</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3" name="等腰三角形 72"/>
          <p:cNvSpPr/>
          <p:nvPr/>
        </p:nvSpPr>
        <p:spPr>
          <a:xfrm rot="10800000">
            <a:off x="6324380" y="2861450"/>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100392" y="3042272"/>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7668344" y="3467020"/>
            <a:ext cx="1008112" cy="1461939"/>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国家站模式下沉与延续</a:t>
            </a:r>
          </a:p>
          <a:p>
            <a:pPr>
              <a:spcBef>
                <a:spcPts val="600"/>
              </a:spcBef>
            </a:pPr>
            <a:r>
              <a:rPr lang="en-US" altLang="zh-CN" sz="1000" b="1" dirty="0" smtClean="0">
                <a:solidFill>
                  <a:schemeClr val="bg1"/>
                </a:solidFill>
                <a:latin typeface="微软雅黑" panose="020B0503020204020204" pitchFamily="34" charset="-122"/>
                <a:ea typeface="微软雅黑" panose="020B0503020204020204" pitchFamily="34" charset="-122"/>
              </a:rPr>
              <a:t>6868</a:t>
            </a:r>
            <a:r>
              <a:rPr lang="zh-CN" altLang="en-US" sz="1000" b="1" dirty="0" smtClean="0">
                <a:solidFill>
                  <a:schemeClr val="bg1"/>
                </a:solidFill>
                <a:latin typeface="微软雅黑" panose="020B0503020204020204" pitchFamily="34" charset="-122"/>
                <a:ea typeface="微软雅黑" panose="020B0503020204020204" pitchFamily="34" charset="-122"/>
              </a:rPr>
              <a:t>万元中标中山市水质监测项目，彰显了公司的能力与实力，开拓了广东市场。</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等腰三角形 75"/>
          <p:cNvSpPr/>
          <p:nvPr/>
        </p:nvSpPr>
        <p:spPr>
          <a:xfrm>
            <a:off x="8100392" y="3321472"/>
            <a:ext cx="168836" cy="14554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bwMode="auto">
          <a:xfrm>
            <a:off x="923780" y="2780928"/>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2015</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bwMode="auto">
          <a:xfrm>
            <a:off x="2273090" y="3255802"/>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2016</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bwMode="auto">
          <a:xfrm>
            <a:off x="4092132" y="2780928"/>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2017</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bwMode="auto">
          <a:xfrm>
            <a:off x="6036348" y="3263576"/>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2018</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bwMode="auto">
          <a:xfrm>
            <a:off x="7764540" y="2775542"/>
            <a:ext cx="911916" cy="276999"/>
          </a:xfrm>
          <a:prstGeom prst="rect">
            <a:avLst/>
          </a:prstGeom>
        </p:spPr>
        <p:txBody>
          <a:bodyPr wrap="square">
            <a:spAutoFit/>
          </a:bodyPr>
          <a:lstStyle/>
          <a:p>
            <a:pPr algn="ctr">
              <a:defRPr/>
            </a:pPr>
            <a:r>
              <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年</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5"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78" name="矩形 77"/>
          <p:cNvSpPr/>
          <p:nvPr/>
        </p:nvSpPr>
        <p:spPr>
          <a:xfrm>
            <a:off x="2771800" y="1052737"/>
            <a:ext cx="1080120" cy="1800200"/>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建立理工</a:t>
            </a:r>
            <a:r>
              <a:rPr lang="zh-CN" altLang="zh-CN" sz="1200" b="1" dirty="0" smtClean="0">
                <a:solidFill>
                  <a:srgbClr val="FFFF00"/>
                </a:solidFill>
                <a:latin typeface="微软雅黑" panose="020B0503020204020204" pitchFamily="34" charset="-122"/>
                <a:ea typeface="微软雅黑" panose="020B0503020204020204" pitchFamily="34" charset="-122"/>
              </a:rPr>
              <a:t>院士工作站</a:t>
            </a:r>
            <a:endParaRPr lang="en-US" altLang="zh-CN" sz="1200" b="1" dirty="0" smtClean="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zh-CN" sz="1000" b="1" dirty="0" smtClean="0">
                <a:solidFill>
                  <a:schemeClr val="bg1"/>
                </a:solidFill>
                <a:latin typeface="微软雅黑" panose="020B0503020204020204" pitchFamily="34" charset="-122"/>
                <a:ea typeface="微软雅黑" panose="020B0503020204020204" pitchFamily="34" charset="-122"/>
              </a:rPr>
              <a:t>与美国佐治亚理工学院布鲁克拜尔可持续发展系统研究院等研究机构展开全方位的战略合作，在环保领域开展多项前瞻性的研究</a:t>
            </a:r>
            <a:r>
              <a:rPr lang="zh-CN" altLang="en-US" sz="1000" b="1" dirty="0" smtClean="0">
                <a:solidFill>
                  <a:schemeClr val="bg1"/>
                </a:solidFill>
                <a:latin typeface="微软雅黑" panose="020B0503020204020204" pitchFamily="34" charset="-122"/>
                <a:ea typeface="微软雅黑" panose="020B0503020204020204" pitchFamily="34" charset="-122"/>
              </a:rPr>
              <a:t>。</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1" name="矩形 110"/>
          <p:cNvSpPr/>
          <p:nvPr/>
        </p:nvSpPr>
        <p:spPr>
          <a:xfrm>
            <a:off x="4572000" y="3487360"/>
            <a:ext cx="1224136" cy="2292935"/>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新模式拓展至空气监测、水库监测、农村污水处理领域</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相继中标玉环空气监测项目、杭州余杭空气监测项目、</a:t>
            </a:r>
            <a:r>
              <a:rPr lang="zh-CN" altLang="zh-CN" sz="1000" b="1" dirty="0" smtClean="0">
                <a:solidFill>
                  <a:schemeClr val="bg1"/>
                </a:solidFill>
                <a:latin typeface="微软雅黑" panose="020B0503020204020204" pitchFamily="34" charset="-122"/>
                <a:ea typeface="微软雅黑" panose="020B0503020204020204" pitchFamily="34" charset="-122"/>
              </a:rPr>
              <a:t>淳安农村污水处理站水质监测</a:t>
            </a:r>
            <a:r>
              <a:rPr lang="zh-CN" altLang="en-US" sz="1000" b="1" dirty="0" smtClean="0">
                <a:solidFill>
                  <a:schemeClr val="bg1"/>
                </a:solidFill>
                <a:latin typeface="微软雅黑" panose="020B0503020204020204" pitchFamily="34" charset="-122"/>
                <a:ea typeface="微软雅黑" panose="020B0503020204020204" pitchFamily="34" charset="-122"/>
              </a:rPr>
              <a:t>项目、</a:t>
            </a:r>
            <a:r>
              <a:rPr lang="zh-CN" altLang="zh-CN" sz="1000" b="1" dirty="0" smtClean="0">
                <a:solidFill>
                  <a:schemeClr val="bg1"/>
                </a:solidFill>
                <a:latin typeface="微软雅黑" panose="020B0503020204020204" pitchFamily="34" charset="-122"/>
                <a:ea typeface="微软雅黑" panose="020B0503020204020204" pitchFamily="34" charset="-122"/>
              </a:rPr>
              <a:t>绍兴长诏水库水质自动监测项目</a:t>
            </a:r>
            <a:r>
              <a:rPr lang="zh-CN" altLang="en-US" sz="1000" b="1" dirty="0" smtClean="0">
                <a:solidFill>
                  <a:schemeClr val="bg1"/>
                </a:solidFill>
                <a:latin typeface="微软雅黑" panose="020B0503020204020204" pitchFamily="34" charset="-122"/>
                <a:ea typeface="微软雅黑" panose="020B0503020204020204" pitchFamily="34" charset="-122"/>
              </a:rPr>
              <a:t>，彰显公司在环境监测领域的实力。</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pic>
        <p:nvPicPr>
          <p:cNvPr id="112" name="图片 1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2708920"/>
            <a:ext cx="720080" cy="936104"/>
          </a:xfrm>
          <a:prstGeom prst="rect">
            <a:avLst/>
          </a:prstGeom>
        </p:spPr>
      </p:pic>
      <p:sp>
        <p:nvSpPr>
          <p:cNvPr id="116" name="矩形 115"/>
          <p:cNvSpPr/>
          <p:nvPr/>
        </p:nvSpPr>
        <p:spPr>
          <a:xfrm>
            <a:off x="6444208" y="1052736"/>
            <a:ext cx="1440160" cy="1769715"/>
          </a:xfrm>
          <a:prstGeom prst="rect">
            <a:avLst/>
          </a:prstGeom>
          <a:solidFill>
            <a:schemeClr val="accent2"/>
          </a:solidFill>
        </p:spPr>
        <p:txBody>
          <a:bodyPr wrap="square">
            <a:spAutoFit/>
          </a:bodyPr>
          <a:lstStyle/>
          <a:p>
            <a:r>
              <a:rPr lang="zh-CN" altLang="en-US" sz="1200" b="1" dirty="0" smtClean="0">
                <a:solidFill>
                  <a:srgbClr val="FFFF00"/>
                </a:solidFill>
                <a:latin typeface="微软雅黑" panose="020B0503020204020204" pitchFamily="34" charset="-122"/>
                <a:ea typeface="微软雅黑" panose="020B0503020204020204" pitchFamily="34" charset="-122"/>
              </a:rPr>
              <a:t>成功自主研发多款水质监测分析仪</a:t>
            </a:r>
            <a:endParaRPr lang="zh-CN" altLang="en-US" sz="1200" b="1" dirty="0">
              <a:solidFill>
                <a:srgbClr val="FFFF00"/>
              </a:solidFill>
              <a:latin typeface="微软雅黑" panose="020B0503020204020204" pitchFamily="34" charset="-122"/>
              <a:ea typeface="微软雅黑" panose="020B0503020204020204" pitchFamily="34" charset="-122"/>
            </a:endParaRPr>
          </a:p>
          <a:p>
            <a:pPr>
              <a:spcBef>
                <a:spcPts val="600"/>
              </a:spcBef>
            </a:pPr>
            <a:r>
              <a:rPr lang="zh-CN" altLang="en-US" sz="1000" b="1" dirty="0" smtClean="0">
                <a:solidFill>
                  <a:schemeClr val="bg1"/>
                </a:solidFill>
                <a:latin typeface="微软雅黑" panose="020B0503020204020204" pitchFamily="34" charset="-122"/>
                <a:ea typeface="微软雅黑" panose="020B0503020204020204" pitchFamily="34" charset="-122"/>
              </a:rPr>
              <a:t>成功自主研发五参数分析仪、氨氮、总磷、总氮、高锰酸盐分析仪，取得了相关计量证书、环保证书，将积极进行推广。成功自主研发生物毒性分析仪并实现销售。</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环境监测</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圆角矩形 11"/>
          <p:cNvSpPr>
            <a:spLocks noGrp="1" noChangeArrowheads="1"/>
          </p:cNvSpPr>
          <p:nvPr>
            <p:ph idx="1"/>
          </p:nvPr>
        </p:nvSpPr>
        <p:spPr bwMode="auto">
          <a:xfrm>
            <a:off x="1979712" y="1700585"/>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anchor="ctr">
            <a:normAutofit fontScale="70000" lnSpcReduction="20000"/>
          </a:bodyPr>
          <a:lstStyle/>
          <a:p>
            <a:pPr>
              <a:buClr>
                <a:schemeClr val="accent2"/>
              </a:buClr>
            </a:pPr>
            <a:r>
              <a:rPr lang="zh-CN" altLang="en-US" sz="2900" dirty="0" smtClean="0">
                <a:solidFill>
                  <a:srgbClr val="C00000"/>
                </a:solidFill>
                <a:effectLst>
                  <a:outerShdw blurRad="38100" dist="38100" dir="2700000" algn="tl">
                    <a:srgbClr val="000000">
                      <a:alpha val="43137"/>
                    </a:srgbClr>
                  </a:outerShdw>
                </a:effectLst>
                <a:sym typeface="微软雅黑" pitchFamily="34" charset="-122"/>
              </a:rPr>
              <a:t>水质监测（五参数、总磷总氮、</a:t>
            </a:r>
            <a:r>
              <a:rPr lang="en-US" altLang="zh-CN" sz="2900" dirty="0" smtClean="0">
                <a:solidFill>
                  <a:srgbClr val="C00000"/>
                </a:solidFill>
                <a:effectLst>
                  <a:outerShdw blurRad="38100" dist="38100" dir="2700000" algn="tl">
                    <a:srgbClr val="000000">
                      <a:alpha val="43137"/>
                    </a:srgbClr>
                  </a:outerShdw>
                </a:effectLst>
                <a:sym typeface="微软雅黑" pitchFamily="34" charset="-122"/>
              </a:rPr>
              <a:t>COD</a:t>
            </a:r>
            <a:r>
              <a:rPr lang="zh-CN" altLang="en-US" sz="2900" dirty="0" smtClean="0">
                <a:solidFill>
                  <a:srgbClr val="C00000"/>
                </a:solidFill>
                <a:effectLst>
                  <a:outerShdw blurRad="38100" dist="38100" dir="2700000" algn="tl">
                    <a:srgbClr val="000000">
                      <a:alpha val="43137"/>
                    </a:srgbClr>
                  </a:outerShdw>
                </a:effectLst>
                <a:sym typeface="微软雅黑" pitchFamily="34" charset="-122"/>
              </a:rPr>
              <a:t>、</a:t>
            </a:r>
            <a:r>
              <a:rPr lang="en-US" altLang="zh-CN" sz="2900" dirty="0" smtClean="0">
                <a:solidFill>
                  <a:srgbClr val="C00000"/>
                </a:solidFill>
                <a:effectLst>
                  <a:outerShdw blurRad="38100" dist="38100" dir="2700000" algn="tl">
                    <a:srgbClr val="000000">
                      <a:alpha val="43137"/>
                    </a:srgbClr>
                  </a:outerShdw>
                </a:effectLst>
                <a:sym typeface="微软雅黑" pitchFamily="34" charset="-122"/>
              </a:rPr>
              <a:t>TOC</a:t>
            </a:r>
            <a:r>
              <a:rPr lang="zh-CN" altLang="en-US" sz="2900" dirty="0" smtClean="0">
                <a:solidFill>
                  <a:srgbClr val="C00000"/>
                </a:solidFill>
                <a:effectLst>
                  <a:outerShdw blurRad="38100" dist="38100" dir="2700000" algn="tl">
                    <a:srgbClr val="000000">
                      <a:alpha val="43137"/>
                    </a:srgbClr>
                  </a:outerShdw>
                </a:effectLst>
                <a:sym typeface="微软雅黑" pitchFamily="34" charset="-122"/>
              </a:rPr>
              <a:t>、</a:t>
            </a:r>
            <a:r>
              <a:rPr lang="en-US" altLang="zh-CN" sz="2900" dirty="0" smtClean="0">
                <a:solidFill>
                  <a:srgbClr val="C00000"/>
                </a:solidFill>
                <a:effectLst>
                  <a:outerShdw blurRad="38100" dist="38100" dir="2700000" algn="tl">
                    <a:srgbClr val="000000">
                      <a:alpha val="43137"/>
                    </a:srgbClr>
                  </a:outerShdw>
                </a:effectLst>
                <a:sym typeface="微软雅黑" pitchFamily="34" charset="-122"/>
              </a:rPr>
              <a:t>TOX</a:t>
            </a:r>
            <a:r>
              <a:rPr lang="zh-CN" altLang="en-US" sz="2900" dirty="0" smtClean="0">
                <a:solidFill>
                  <a:srgbClr val="C00000"/>
                </a:solidFill>
                <a:effectLst>
                  <a:outerShdw blurRad="38100" dist="38100" dir="2700000" algn="tl">
                    <a:srgbClr val="000000">
                      <a:alpha val="43137"/>
                    </a:srgbClr>
                  </a:outerShdw>
                </a:effectLst>
                <a:sym typeface="微软雅黑" pitchFamily="34" charset="-122"/>
              </a:rPr>
              <a:t>、重金属污染、生物毒性等）</a:t>
            </a:r>
            <a:endParaRPr lang="en-US" altLang="zh-CN" dirty="0" smtClean="0">
              <a:solidFill>
                <a:srgbClr val="C00000"/>
              </a:solidFill>
              <a:effectLst>
                <a:outerShdw blurRad="38100" dist="38100" dir="2700000" algn="tl">
                  <a:srgbClr val="000000">
                    <a:alpha val="43137"/>
                  </a:srgbClr>
                </a:outerShdw>
              </a:effectLst>
            </a:endParaRPr>
          </a:p>
        </p:txBody>
      </p:sp>
      <p:sp>
        <p:nvSpPr>
          <p:cNvPr id="9" name="圆角矩形 11"/>
          <p:cNvSpPr txBox="1">
            <a:spLocks noChangeArrowheads="1"/>
          </p:cNvSpPr>
          <p:nvPr/>
        </p:nvSpPr>
        <p:spPr bwMode="auto">
          <a:xfrm>
            <a:off x="1979712" y="2492673"/>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fontScale="70000" lnSpcReduction="20000"/>
          </a:bodyPr>
          <a:lstStyle/>
          <a:p>
            <a:pPr marL="265176" indent="-265176">
              <a:spcBef>
                <a:spcPts val="250"/>
              </a:spcBef>
              <a:buClr>
                <a:schemeClr val="accent2"/>
              </a:buClr>
              <a:buSzPct val="80000"/>
              <a:buFont typeface="Wingdings 2"/>
              <a:buChar char=""/>
              <a:defRPr/>
            </a:pPr>
            <a:r>
              <a:rPr lang="zh-CN" altLang="en-US" sz="2900" dirty="0" smtClean="0">
                <a:solidFill>
                  <a:srgbClr val="C00000"/>
                </a:solidFill>
                <a:effectLst>
                  <a:outerShdw blurRad="38100" dist="38100" dir="2700000" algn="tl">
                    <a:srgbClr val="000000">
                      <a:alpha val="43137"/>
                    </a:srgbClr>
                  </a:outerShdw>
                </a:effectLst>
                <a:sym typeface="微软雅黑" pitchFamily="34" charset="-122"/>
              </a:rPr>
              <a:t>大气质量监测（有机污染物、颗粒物、重金属）</a:t>
            </a:r>
            <a:endParaRPr kumimoji="0" lang="en-US" altLang="zh-CN" sz="2800"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0" name="圆角矩形 11"/>
          <p:cNvSpPr txBox="1">
            <a:spLocks noChangeArrowheads="1"/>
          </p:cNvSpPr>
          <p:nvPr/>
        </p:nvSpPr>
        <p:spPr bwMode="auto">
          <a:xfrm>
            <a:off x="1979712" y="3284761"/>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rm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固定污染源排放监测</a:t>
            </a:r>
            <a:endParaRPr lang="en-US" altLang="zh-CN" sz="2000" dirty="0" smtClean="0">
              <a:solidFill>
                <a:srgbClr val="C00000"/>
              </a:solidFill>
              <a:effectLst>
                <a:outerShdw blurRad="38100" dist="38100" dir="2700000" algn="tl">
                  <a:srgbClr val="000000">
                    <a:alpha val="43137"/>
                  </a:srgbClr>
                </a:outerShdw>
              </a:effectLst>
              <a:sym typeface="微软雅黑" pitchFamily="34" charset="-122"/>
            </a:endParaRPr>
          </a:p>
        </p:txBody>
      </p:sp>
      <p:sp>
        <p:nvSpPr>
          <p:cNvPr id="11" name="圆角矩形 11"/>
          <p:cNvSpPr txBox="1">
            <a:spLocks noChangeArrowheads="1"/>
          </p:cNvSpPr>
          <p:nvPr/>
        </p:nvSpPr>
        <p:spPr bwMode="auto">
          <a:xfrm>
            <a:off x="1979712" y="4076849"/>
            <a:ext cx="5976664" cy="720303"/>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indent="-265176">
              <a:spcBef>
                <a:spcPts val="250"/>
              </a:spcBef>
              <a:buClr>
                <a:schemeClr val="accent2"/>
              </a:buClr>
              <a:buSzPct val="80000"/>
              <a:buFont typeface="Wingdings" pitchFamily="2" charset="2"/>
              <a:buChar char="l"/>
            </a:pPr>
            <a:r>
              <a:rPr lang="zh-CN" altLang="en-US" sz="2000" dirty="0" smtClean="0">
                <a:solidFill>
                  <a:srgbClr val="C00000"/>
                </a:solidFill>
                <a:effectLst>
                  <a:outerShdw blurRad="38100" dist="38100" dir="2700000" algn="tl">
                    <a:srgbClr val="000000">
                      <a:alpha val="43137"/>
                    </a:srgbClr>
                  </a:outerShdw>
                </a:effectLst>
                <a:sym typeface="微软雅黑" pitchFamily="34" charset="-122"/>
              </a:rPr>
              <a:t>环境治理设施运行状态监测</a:t>
            </a:r>
          </a:p>
        </p:txBody>
      </p:sp>
      <p:sp>
        <p:nvSpPr>
          <p:cNvPr id="20" name="直接连接符 3"/>
          <p:cNvSpPr>
            <a:spLocks noChangeShapeType="1"/>
          </p:cNvSpPr>
          <p:nvPr/>
        </p:nvSpPr>
        <p:spPr bwMode="auto">
          <a:xfrm flipV="1">
            <a:off x="971600" y="3645024"/>
            <a:ext cx="1008112" cy="1"/>
          </a:xfrm>
          <a:prstGeom prst="line">
            <a:avLst/>
          </a:prstGeom>
          <a:noFill/>
          <a:ln w="57150" cap="flat" cmpd="sng">
            <a:solidFill>
              <a:schemeClr val="accent2"/>
            </a:solidFill>
            <a:round/>
            <a:headEnd/>
            <a:tailEnd/>
          </a:ln>
        </p:spPr>
        <p:txBody>
          <a:bodyPr/>
          <a:lstStyle/>
          <a:p>
            <a:endParaRPr lang="zh-CN" altLang="en-US"/>
          </a:p>
        </p:txBody>
      </p:sp>
      <p:sp>
        <p:nvSpPr>
          <p:cNvPr id="21" name="直接连接符 4"/>
          <p:cNvSpPr>
            <a:spLocks noChangeShapeType="1"/>
          </p:cNvSpPr>
          <p:nvPr/>
        </p:nvSpPr>
        <p:spPr bwMode="auto">
          <a:xfrm>
            <a:off x="971600" y="4437112"/>
            <a:ext cx="1008112" cy="0"/>
          </a:xfrm>
          <a:prstGeom prst="line">
            <a:avLst/>
          </a:prstGeom>
          <a:noFill/>
          <a:ln w="57150" cap="flat" cmpd="sng">
            <a:solidFill>
              <a:schemeClr val="accent2"/>
            </a:solidFill>
            <a:round/>
            <a:headEnd/>
            <a:tailEnd/>
          </a:ln>
        </p:spPr>
        <p:txBody>
          <a:bodyPr/>
          <a:lstStyle/>
          <a:p>
            <a:endParaRPr lang="zh-CN" altLang="en-US"/>
          </a:p>
        </p:txBody>
      </p:sp>
      <p:sp>
        <p:nvSpPr>
          <p:cNvPr id="22" name="直接连接符 5"/>
          <p:cNvSpPr>
            <a:spLocks noChangeShapeType="1"/>
          </p:cNvSpPr>
          <p:nvPr/>
        </p:nvSpPr>
        <p:spPr bwMode="auto">
          <a:xfrm flipV="1">
            <a:off x="971600" y="2852936"/>
            <a:ext cx="1008112" cy="1"/>
          </a:xfrm>
          <a:prstGeom prst="line">
            <a:avLst/>
          </a:prstGeom>
          <a:noFill/>
          <a:ln w="57150" cap="flat" cmpd="sng">
            <a:solidFill>
              <a:schemeClr val="accent2"/>
            </a:solidFill>
            <a:round/>
            <a:headEnd/>
            <a:tailEnd/>
          </a:ln>
        </p:spPr>
        <p:txBody>
          <a:bodyPr/>
          <a:lstStyle/>
          <a:p>
            <a:endParaRPr lang="zh-CN" altLang="en-US"/>
          </a:p>
        </p:txBody>
      </p:sp>
      <p:sp>
        <p:nvSpPr>
          <p:cNvPr id="23" name="直接连接符 6"/>
          <p:cNvSpPr>
            <a:spLocks noChangeShapeType="1"/>
          </p:cNvSpPr>
          <p:nvPr/>
        </p:nvSpPr>
        <p:spPr bwMode="auto">
          <a:xfrm flipV="1">
            <a:off x="971600" y="2060848"/>
            <a:ext cx="1008112" cy="1"/>
          </a:xfrm>
          <a:prstGeom prst="line">
            <a:avLst/>
          </a:prstGeom>
          <a:noFill/>
          <a:ln w="57150" cap="flat" cmpd="sng">
            <a:solidFill>
              <a:schemeClr val="accent2"/>
            </a:solidFill>
            <a:round/>
            <a:headEnd/>
            <a:tailEnd/>
          </a:ln>
        </p:spPr>
        <p:txBody>
          <a:bodyPr/>
          <a:lstStyle/>
          <a:p>
            <a:endParaRPr lang="zh-CN" altLang="en-US"/>
          </a:p>
        </p:txBody>
      </p:sp>
      <p:sp>
        <p:nvSpPr>
          <p:cNvPr id="28" name="直接连接符 11"/>
          <p:cNvSpPr>
            <a:spLocks noChangeShapeType="1"/>
          </p:cNvSpPr>
          <p:nvPr/>
        </p:nvSpPr>
        <p:spPr bwMode="auto">
          <a:xfrm rot="5400000">
            <a:off x="-216532" y="3248980"/>
            <a:ext cx="2376264" cy="0"/>
          </a:xfrm>
          <a:prstGeom prst="line">
            <a:avLst/>
          </a:prstGeom>
          <a:noFill/>
          <a:ln w="57150" cap="flat" cmpd="sng">
            <a:solidFill>
              <a:schemeClr val="accent2"/>
            </a:solidFill>
            <a:round/>
            <a:headEnd/>
            <a:tailEnd/>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p:cBhvr>
                                        <p:cTn id="10" dur="500"/>
                                        <p:tgtEl>
                                          <p:spTgt spid="23"/>
                                        </p:tgtEl>
                                      </p:cBhvr>
                                    </p:animEffect>
                                  </p:childTnLst>
                                </p:cTn>
                              </p:par>
                              <p:par>
                                <p:cTn id="11" presetID="22" presetClass="entr" presetSubtype="8" fill="hold" grpId="0" nodeType="withEffect">
                                  <p:stCondLst>
                                    <p:cond delay="200"/>
                                  </p:stCondLst>
                                  <p:childTnLst>
                                    <p:set>
                                      <p:cBhvr>
                                        <p:cTn id="12" dur="1" fill="hold">
                                          <p:stCondLst>
                                            <p:cond delay="0"/>
                                          </p:stCondLst>
                                        </p:cTn>
                                        <p:tgtEl>
                                          <p:spTgt spid="22"/>
                                        </p:tgtEl>
                                        <p:attrNameLst>
                                          <p:attrName>style.visibility</p:attrName>
                                        </p:attrNameLst>
                                      </p:cBhvr>
                                      <p:to>
                                        <p:strVal val="visible"/>
                                      </p:to>
                                    </p:set>
                                    <p:animEffect>
                                      <p:cBhvr>
                                        <p:cTn id="13" dur="500"/>
                                        <p:tgtEl>
                                          <p:spTgt spid="22"/>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20"/>
                                        </p:tgtEl>
                                        <p:attrNameLst>
                                          <p:attrName>style.visibility</p:attrName>
                                        </p:attrNameLst>
                                      </p:cBhvr>
                                      <p:to>
                                        <p:strVal val="visible"/>
                                      </p:to>
                                    </p:set>
                                    <p:animEffect>
                                      <p:cBhvr>
                                        <p:cTn id="16" dur="500"/>
                                        <p:tgtEl>
                                          <p:spTgt spid="20"/>
                                        </p:tgtEl>
                                      </p:cBhvr>
                                    </p:animEffect>
                                  </p:childTnLst>
                                </p:cTn>
                              </p:par>
                              <p:par>
                                <p:cTn id="17" presetID="22" presetClass="entr" presetSubtype="8"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877272"/>
            <a:ext cx="8183880" cy="589816"/>
          </a:xfrm>
        </p:spPr>
        <p:txBody>
          <a:bodyPr>
            <a:normAutofit fontScale="90000"/>
          </a:bodyPr>
          <a:lstStyle/>
          <a:p>
            <a:r>
              <a:rPr lang="zh-CN" altLang="en-US" dirty="0" smtClean="0">
                <a:solidFill>
                  <a:srgbClr val="C00000"/>
                </a:solidFill>
              </a:rPr>
              <a:t>环境监测</a:t>
            </a:r>
            <a:r>
              <a:rPr lang="zh-CN" altLang="en-US" dirty="0" smtClean="0">
                <a:solidFill>
                  <a:srgbClr val="C00000"/>
                </a:solidFill>
              </a:rPr>
              <a:t>业务</a:t>
            </a:r>
            <a:endParaRPr lang="zh-CN" altLang="en-US"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 descr="C:\Users\lgjc\Desktop\新建文件夹 (5)\yupian\taizhou1.png"/>
          <p:cNvPicPr>
            <a:picLocks noChangeAspect="1" noChangeArrowheads="1"/>
          </p:cNvPicPr>
          <p:nvPr/>
        </p:nvPicPr>
        <p:blipFill>
          <a:blip r:embed="rId4" cstate="print"/>
          <a:srcRect/>
          <a:stretch>
            <a:fillRect/>
          </a:stretch>
        </p:blipFill>
        <p:spPr bwMode="auto">
          <a:xfrm>
            <a:off x="1043608" y="836712"/>
            <a:ext cx="2880000" cy="2088232"/>
          </a:xfrm>
          <a:prstGeom prst="rect">
            <a:avLst/>
          </a:prstGeom>
          <a:noFill/>
        </p:spPr>
      </p:pic>
      <p:pic>
        <p:nvPicPr>
          <p:cNvPr id="30722" name="Picture 2" descr="C:\Users\lgjc\Desktop\新建文件夹 (5)\yupian\yunguan1.png"/>
          <p:cNvPicPr>
            <a:picLocks noChangeAspect="1" noChangeArrowheads="1"/>
          </p:cNvPicPr>
          <p:nvPr/>
        </p:nvPicPr>
        <p:blipFill>
          <a:blip r:embed="rId5" cstate="print"/>
          <a:srcRect/>
          <a:stretch>
            <a:fillRect/>
          </a:stretch>
        </p:blipFill>
        <p:spPr bwMode="auto">
          <a:xfrm>
            <a:off x="5292080" y="3429000"/>
            <a:ext cx="2880000" cy="2015984"/>
          </a:xfrm>
          <a:prstGeom prst="rect">
            <a:avLst/>
          </a:prstGeom>
          <a:noFill/>
        </p:spPr>
      </p:pic>
      <p:pic>
        <p:nvPicPr>
          <p:cNvPr id="30723" name="Picture 3" descr="C:\Users\lgjc\Desktop\新建文件夹 (5)\yupian\kongqi1.png"/>
          <p:cNvPicPr>
            <a:picLocks noChangeAspect="1" noChangeArrowheads="1"/>
          </p:cNvPicPr>
          <p:nvPr/>
        </p:nvPicPr>
        <p:blipFill>
          <a:blip r:embed="rId6" cstate="print"/>
          <a:srcRect/>
          <a:stretch>
            <a:fillRect/>
          </a:stretch>
        </p:blipFill>
        <p:spPr bwMode="auto">
          <a:xfrm>
            <a:off x="1050348" y="3429001"/>
            <a:ext cx="2880000" cy="2022652"/>
          </a:xfrm>
          <a:prstGeom prst="rect">
            <a:avLst/>
          </a:prstGeom>
          <a:noFill/>
        </p:spPr>
      </p:pic>
      <p:sp>
        <p:nvSpPr>
          <p:cNvPr id="17" name="圆角矩形 11"/>
          <p:cNvSpPr>
            <a:spLocks noGrp="1" noChangeArrowheads="1"/>
          </p:cNvSpPr>
          <p:nvPr>
            <p:ph idx="1"/>
          </p:nvPr>
        </p:nvSpPr>
        <p:spPr bwMode="auto">
          <a:xfrm>
            <a:off x="971600" y="2996952"/>
            <a:ext cx="3024336" cy="288032"/>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algn="ctr">
              <a:buClr>
                <a:schemeClr val="accent2"/>
              </a:buClr>
              <a:buNone/>
            </a:pPr>
            <a:r>
              <a:rPr lang="zh-CN" altLang="en-US" sz="1600" b="1" dirty="0" smtClean="0">
                <a:solidFill>
                  <a:srgbClr val="C00000"/>
                </a:solidFill>
                <a:effectLst>
                  <a:outerShdw blurRad="38100" dist="38100" dir="2700000" algn="tl">
                    <a:srgbClr val="000000">
                      <a:alpha val="43137"/>
                    </a:srgbClr>
                  </a:outerShdw>
                </a:effectLst>
                <a:sym typeface="微软雅黑" pitchFamily="34" charset="-122"/>
              </a:rPr>
              <a:t>水质监测数据管理平台</a:t>
            </a:r>
          </a:p>
        </p:txBody>
      </p:sp>
      <p:pic>
        <p:nvPicPr>
          <p:cNvPr id="30724" name="Picture 4" descr="C:\Users\lgjc\Desktop\新建文件夹 (5)\yupian\shuju1.png"/>
          <p:cNvPicPr>
            <a:picLocks noChangeAspect="1" noChangeArrowheads="1"/>
          </p:cNvPicPr>
          <p:nvPr/>
        </p:nvPicPr>
        <p:blipFill>
          <a:blip r:embed="rId7" cstate="print"/>
          <a:srcRect/>
          <a:stretch>
            <a:fillRect/>
          </a:stretch>
        </p:blipFill>
        <p:spPr bwMode="auto">
          <a:xfrm>
            <a:off x="5292080" y="836712"/>
            <a:ext cx="2880000" cy="2088232"/>
          </a:xfrm>
          <a:prstGeom prst="rect">
            <a:avLst/>
          </a:prstGeom>
          <a:noFill/>
        </p:spPr>
      </p:pic>
      <p:sp>
        <p:nvSpPr>
          <p:cNvPr id="19" name="圆角矩形 11"/>
          <p:cNvSpPr txBox="1">
            <a:spLocks noChangeArrowheads="1"/>
          </p:cNvSpPr>
          <p:nvPr/>
        </p:nvSpPr>
        <p:spPr bwMode="auto">
          <a:xfrm>
            <a:off x="5220072" y="5517232"/>
            <a:ext cx="2952328" cy="288032"/>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marR="0" lvl="0" indent="-265176" algn="ctr" defTabSz="914400" rtl="0" eaLnBrk="1" fontAlgn="auto" latinLnBrk="0" hangingPunct="1">
              <a:lnSpc>
                <a:spcPct val="100000"/>
              </a:lnSpc>
              <a:spcBef>
                <a:spcPts val="250"/>
              </a:spcBef>
              <a:spcAft>
                <a:spcPts val="0"/>
              </a:spcAft>
              <a:buClr>
                <a:schemeClr val="accent2"/>
              </a:buClr>
              <a:buSzPct val="80000"/>
              <a:buFont typeface="Wingdings 2"/>
              <a:buNone/>
              <a:tabLst/>
              <a:defRPr/>
            </a:pPr>
            <a:r>
              <a:rPr kumimoji="0" lang="zh-CN" altLang="en-US"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微软雅黑" pitchFamily="34" charset="-122"/>
              </a:rPr>
              <a:t>基于状态的精准运维监管平台</a:t>
            </a:r>
          </a:p>
        </p:txBody>
      </p:sp>
      <p:sp>
        <p:nvSpPr>
          <p:cNvPr id="26" name="圆角矩形 11"/>
          <p:cNvSpPr txBox="1">
            <a:spLocks noChangeArrowheads="1"/>
          </p:cNvSpPr>
          <p:nvPr/>
        </p:nvSpPr>
        <p:spPr bwMode="auto">
          <a:xfrm>
            <a:off x="971600" y="5517232"/>
            <a:ext cx="3024336" cy="288032"/>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marR="0" lvl="0" indent="-265176" algn="ctr" defTabSz="914400" rtl="0" eaLnBrk="1" fontAlgn="auto" latinLnBrk="0" hangingPunct="1">
              <a:lnSpc>
                <a:spcPct val="100000"/>
              </a:lnSpc>
              <a:spcBef>
                <a:spcPts val="250"/>
              </a:spcBef>
              <a:spcAft>
                <a:spcPts val="0"/>
              </a:spcAft>
              <a:buClr>
                <a:schemeClr val="accent2"/>
              </a:buClr>
              <a:buSzPct val="80000"/>
              <a:buFont typeface="Wingdings 2"/>
              <a:buNone/>
              <a:tabLst/>
              <a:defRPr/>
            </a:pPr>
            <a:r>
              <a:rPr kumimoji="0" lang="zh-CN" altLang="en-US"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微软雅黑" pitchFamily="34" charset="-122"/>
              </a:rPr>
              <a:t>空气质量数据管理平台</a:t>
            </a:r>
          </a:p>
        </p:txBody>
      </p:sp>
      <p:sp>
        <p:nvSpPr>
          <p:cNvPr id="27" name="圆角矩形 11"/>
          <p:cNvSpPr txBox="1">
            <a:spLocks noChangeArrowheads="1"/>
          </p:cNvSpPr>
          <p:nvPr/>
        </p:nvSpPr>
        <p:spPr bwMode="auto">
          <a:xfrm>
            <a:off x="5220072" y="2996952"/>
            <a:ext cx="3024336" cy="288032"/>
          </a:xfrm>
          <a:prstGeom prst="roundRect">
            <a:avLst>
              <a:gd name="adj" fmla="val 16667"/>
            </a:avLst>
          </a:prstGeom>
          <a:gradFill rotWithShape="1">
            <a:gsLst>
              <a:gs pos="0">
                <a:srgbClr val="8C8C8C"/>
              </a:gs>
              <a:gs pos="50000">
                <a:srgbClr val="CACACA"/>
              </a:gs>
              <a:gs pos="100000">
                <a:srgbClr val="F2F2F2"/>
              </a:gs>
            </a:gsLst>
            <a:lin ang="18900000" scaled="1"/>
          </a:gradFill>
          <a:ln w="9525">
            <a:noFill/>
            <a:round/>
            <a:headEnd/>
            <a:tailEnd/>
          </a:ln>
        </p:spPr>
        <p:txBody>
          <a:bodyPr vert="horz" lIns="182880" tIns="91440" anchor="ctr">
            <a:noAutofit/>
          </a:bodyPr>
          <a:lstStyle/>
          <a:p>
            <a:pPr marL="265176" marR="0" lvl="0" indent="-265176" algn="ctr" defTabSz="914400" rtl="0" eaLnBrk="1" fontAlgn="auto" latinLnBrk="0" hangingPunct="1">
              <a:lnSpc>
                <a:spcPct val="100000"/>
              </a:lnSpc>
              <a:spcBef>
                <a:spcPts val="250"/>
              </a:spcBef>
              <a:spcAft>
                <a:spcPts val="0"/>
              </a:spcAft>
              <a:buClr>
                <a:schemeClr val="accent2"/>
              </a:buClr>
              <a:buSzPct val="80000"/>
              <a:buFont typeface="Wingdings 2"/>
              <a:buNone/>
              <a:tabLst/>
              <a:defRPr/>
            </a:pPr>
            <a:r>
              <a:rPr kumimoji="0" lang="zh-CN" altLang="en-US" sz="16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n-ea"/>
                <a:cs typeface="+mn-cs"/>
                <a:sym typeface="微软雅黑" pitchFamily="34" charset="-122"/>
              </a:rPr>
              <a:t>水质监测数据管理平台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484784"/>
            <a:ext cx="8280920" cy="1872208"/>
          </a:xfrm>
        </p:spPr>
        <p:txBody>
          <a:bodyPr>
            <a:noAutofit/>
          </a:bodyPr>
          <a:lstStyle/>
          <a:p>
            <a:pPr lvl="0" algn="ctr"/>
            <a:r>
              <a:rPr lang="zh-CN" altLang="en-US" sz="4000" dirty="0" smtClean="0">
                <a:solidFill>
                  <a:srgbClr val="C00000"/>
                </a:solidFill>
              </a:rPr>
              <a:t>土壤治理</a:t>
            </a:r>
            <a:r>
              <a:rPr lang="zh-CN" altLang="en-US" sz="4000" dirty="0" smtClean="0">
                <a:solidFill>
                  <a:srgbClr val="C00000"/>
                </a:solidFill>
              </a:rPr>
              <a:t>业务</a:t>
            </a:r>
            <a:endParaRPr lang="zh-CN" altLang="en-US" sz="4000" dirty="0">
              <a:solidFill>
                <a:srgbClr val="C00000"/>
              </a:solidFill>
            </a:endParaRPr>
          </a:p>
        </p:txBody>
      </p:sp>
      <p:pic>
        <p:nvPicPr>
          <p:cNvPr id="4" name="Picture 3" descr="D:\图片\1 拷贝.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476672"/>
            <a:ext cx="1395231" cy="3160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点">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视点">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1015</TotalTime>
  <Words>1243</Words>
  <Application>Microsoft Office PowerPoint</Application>
  <PresentationFormat>全屏显示(4:3)</PresentationFormat>
  <Paragraphs>158</Paragraphs>
  <Slides>19</Slides>
  <Notes>19</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视点</vt:lpstr>
      <vt:lpstr>宁波理工环境能源科技股份有限公司  投资者交流会</vt:lpstr>
      <vt:lpstr>目录</vt:lpstr>
      <vt:lpstr>发展历程</vt:lpstr>
      <vt:lpstr>业务版图</vt:lpstr>
      <vt:lpstr>环境监测业务</vt:lpstr>
      <vt:lpstr>环境监测业务</vt:lpstr>
      <vt:lpstr>环境监测业务</vt:lpstr>
      <vt:lpstr>环境监测业务</vt:lpstr>
      <vt:lpstr>土壤治理业务</vt:lpstr>
      <vt:lpstr>土壤治理业务</vt:lpstr>
      <vt:lpstr>土壤治理业务</vt:lpstr>
      <vt:lpstr>电力监测业务</vt:lpstr>
      <vt:lpstr>电力监测业务</vt:lpstr>
      <vt:lpstr>电力监测业务</vt:lpstr>
      <vt:lpstr>电力监测业务</vt:lpstr>
      <vt:lpstr>电力信息化业务</vt:lpstr>
      <vt:lpstr>电力信息化业务</vt:lpstr>
      <vt:lpstr>电力信息化业务</vt:lpstr>
      <vt:lpstr>结束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宁波理工环境能源科技股份有限公司 投资者交流会</dc:title>
  <dc:creator>lgjc</dc:creator>
  <cp:lastModifiedBy>lgjc</cp:lastModifiedBy>
  <cp:revision>120</cp:revision>
  <dcterms:created xsi:type="dcterms:W3CDTF">2019-03-14T03:01:32Z</dcterms:created>
  <dcterms:modified xsi:type="dcterms:W3CDTF">2019-03-18T08:48:59Z</dcterms:modified>
</cp:coreProperties>
</file>