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2"/>
  </p:notesMasterIdLst>
  <p:sldIdLst>
    <p:sldId id="256" r:id="rId2"/>
    <p:sldId id="257" r:id="rId3"/>
    <p:sldId id="259" r:id="rId4"/>
    <p:sldId id="260" r:id="rId5"/>
    <p:sldId id="280" r:id="rId6"/>
    <p:sldId id="273" r:id="rId7"/>
    <p:sldId id="290" r:id="rId8"/>
    <p:sldId id="295" r:id="rId9"/>
    <p:sldId id="293" r:id="rId10"/>
    <p:sldId id="294" r:id="rId11"/>
    <p:sldId id="292" r:id="rId12"/>
    <p:sldId id="272" r:id="rId13"/>
    <p:sldId id="277" r:id="rId14"/>
    <p:sldId id="281" r:id="rId15"/>
    <p:sldId id="279" r:id="rId16"/>
    <p:sldId id="278" r:id="rId17"/>
    <p:sldId id="297" r:id="rId18"/>
    <p:sldId id="298" r:id="rId19"/>
    <p:sldId id="299" r:id="rId20"/>
    <p:sldId id="300" r:id="rId21"/>
    <p:sldId id="301" r:id="rId22"/>
    <p:sldId id="302" r:id="rId23"/>
    <p:sldId id="268" r:id="rId24"/>
    <p:sldId id="274" r:id="rId25"/>
    <p:sldId id="276" r:id="rId26"/>
    <p:sldId id="283" r:id="rId27"/>
    <p:sldId id="286" r:id="rId28"/>
    <p:sldId id="262" r:id="rId29"/>
    <p:sldId id="287" r:id="rId30"/>
    <p:sldId id="285" r:id="rId3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7E202B"/>
    <a:srgbClr val="A72B37"/>
    <a:srgbClr val="EC3845"/>
    <a:srgbClr val="CC384A"/>
    <a:srgbClr val="FF5043"/>
    <a:srgbClr val="3B78F1"/>
    <a:srgbClr val="2468F0"/>
    <a:srgbClr val="0357D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634" autoAdjust="0"/>
  </p:normalViewPr>
  <p:slideViewPr>
    <p:cSldViewPr>
      <p:cViewPr>
        <p:scale>
          <a:sx n="75" d="100"/>
          <a:sy n="75" d="100"/>
        </p:scale>
        <p:origin x="-1338"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2772" y="-11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E72FC-4C07-4442-B2E6-5D886F9B6DAF}" type="datetimeFigureOut">
              <a:rPr lang="zh-CN" altLang="en-US" smtClean="0"/>
              <a:pPr/>
              <a:t>2019/5/22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91A029-85C7-43F7-8B7E-1E8030D5540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      </a:t>
            </a:r>
            <a:endParaRPr lang="zh-CN" altLang="en-US" dirty="0" smtClean="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mn-lt"/>
                <a:ea typeface="+mn-ea"/>
                <a:cs typeface="+mn-cs"/>
              </a:rPr>
              <a:t> </a:t>
            </a:r>
            <a:r>
              <a:rPr lang="en-US" altLang="zh-CN" sz="1200" kern="1200" dirty="0" smtClean="0">
                <a:solidFill>
                  <a:schemeClr val="tx1"/>
                </a:solidFill>
                <a:latin typeface="+mn-lt"/>
                <a:ea typeface="+mn-ea"/>
                <a:cs typeface="+mn-cs"/>
              </a:rPr>
              <a:t>  </a:t>
            </a:r>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30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B91A029-85C7-43F7-8B7E-1E8030D5540B}"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5" name="圆角矩形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圆角矩形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标题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zh-CN" altLang="en-US" smtClean="0"/>
              <a:t>单击此处编辑母版标题样式</a:t>
            </a:r>
            <a:endParaRPr kumimoji="0" lang="en-US"/>
          </a:p>
        </p:txBody>
      </p:sp>
      <p:sp>
        <p:nvSpPr>
          <p:cNvPr id="20" name="副标题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CN" altLang="en-US" smtClean="0"/>
              <a:t>单击此处编辑母版副标题样式</a:t>
            </a:r>
            <a:endParaRPr kumimoji="0" lang="en-US"/>
          </a:p>
        </p:txBody>
      </p:sp>
      <p:sp>
        <p:nvSpPr>
          <p:cNvPr id="19" name="日期占位符 18"/>
          <p:cNvSpPr>
            <a:spLocks noGrp="1"/>
          </p:cNvSpPr>
          <p:nvPr>
            <p:ph type="dt" sz="half" idx="10"/>
          </p:nvPr>
        </p:nvSpPr>
        <p:spPr/>
        <p:txBody>
          <a:bodyPr/>
          <a:lstStyle>
            <a:extLst/>
          </a:lstStyle>
          <a:p>
            <a:fld id="{530820CF-B880-4189-942D-D702A7CBA730}" type="datetimeFigureOut">
              <a:rPr lang="zh-CN" altLang="en-US" smtClean="0"/>
              <a:pPr/>
              <a:t>2019/5/22</a:t>
            </a:fld>
            <a:endParaRPr lang="zh-CN" altLang="en-US"/>
          </a:p>
        </p:txBody>
      </p:sp>
      <p:sp>
        <p:nvSpPr>
          <p:cNvPr id="8" name="页脚占位符 7"/>
          <p:cNvSpPr>
            <a:spLocks noGrp="1"/>
          </p:cNvSpPr>
          <p:nvPr>
            <p:ph type="ftr" sz="quarter" idx="11"/>
          </p:nvPr>
        </p:nvSpPr>
        <p:spPr/>
        <p:txBody>
          <a:bodyPr/>
          <a:lstStyle>
            <a:extLst/>
          </a:lstStyle>
          <a:p>
            <a:endParaRPr lang="zh-CN" altLang="en-US"/>
          </a:p>
        </p:txBody>
      </p:sp>
      <p:sp>
        <p:nvSpPr>
          <p:cNvPr id="11" name="灯片编号占位符 10"/>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502920" y="4983480"/>
            <a:ext cx="8183880" cy="1051560"/>
          </a:xfrm>
        </p:spPr>
        <p:txBody>
          <a:bodyPr/>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502920" y="530352"/>
            <a:ext cx="8183880" cy="4187952"/>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530820CF-B880-4189-942D-D702A7CBA730}" type="datetimeFigureOut">
              <a:rPr lang="zh-CN" altLang="en-US" smtClean="0"/>
              <a:pPr/>
              <a:t>2019/5/22</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533404"/>
            <a:ext cx="1981200" cy="5257799"/>
          </a:xfrm>
        </p:spPr>
        <p:txBody>
          <a:bodyPr vert="eaVert"/>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533400" y="533402"/>
            <a:ext cx="5943600" cy="5257801"/>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530820CF-B880-4189-942D-D702A7CBA730}" type="datetimeFigureOut">
              <a:rPr lang="zh-CN" altLang="en-US" smtClean="0"/>
              <a:pPr/>
              <a:t>2019/5/22</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02920" y="4983480"/>
            <a:ext cx="8183880" cy="1051560"/>
          </a:xfrm>
        </p:spPr>
        <p:txBody>
          <a:bodyPr/>
          <a:lstStyle>
            <a:extLst/>
          </a:lstStyle>
          <a:p>
            <a:r>
              <a:rPr kumimoji="0" lang="zh-CN" altLang="en-US" smtClean="0"/>
              <a:t>单击此处编辑母版标题样式</a:t>
            </a:r>
            <a:endParaRPr kumimoji="0" lang="en-US"/>
          </a:p>
        </p:txBody>
      </p:sp>
      <p:sp>
        <p:nvSpPr>
          <p:cNvPr id="3" name="内容占位符 2"/>
          <p:cNvSpPr>
            <a:spLocks noGrp="1"/>
          </p:cNvSpPr>
          <p:nvPr>
            <p:ph idx="1"/>
          </p:nvPr>
        </p:nvSpPr>
        <p:spPr>
          <a:xfrm>
            <a:off x="502920" y="530352"/>
            <a:ext cx="8183880" cy="4187952"/>
          </a:xfrm>
        </p:spPr>
        <p:txBody>
          <a:bodyPr/>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fld id="{530820CF-B880-4189-942D-D702A7CBA730}" type="datetimeFigureOut">
              <a:rPr lang="zh-CN" altLang="en-US" smtClean="0"/>
              <a:pPr/>
              <a:t>2019/5/22</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4" name="圆角矩形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圆角矩形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标题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extLst/>
          </a:lstStyle>
          <a:p>
            <a:fld id="{530820CF-B880-4189-942D-D702A7CBA730}" type="datetimeFigureOut">
              <a:rPr lang="zh-CN" altLang="en-US" smtClean="0"/>
              <a:pPr/>
              <a:t>2019/5/22</a:t>
            </a:fld>
            <a:endParaRPr lang="zh-CN" altLang="en-US"/>
          </a:p>
        </p:txBody>
      </p:sp>
      <p:sp>
        <p:nvSpPr>
          <p:cNvPr id="5" name="页脚占位符 4"/>
          <p:cNvSpPr>
            <a:spLocks noGrp="1"/>
          </p:cNvSpPr>
          <p:nvPr>
            <p:ph type="ftr" sz="quarter" idx="11"/>
          </p:nvPr>
        </p:nvSpPr>
        <p:spPr/>
        <p:txBody>
          <a:bodyPr/>
          <a:lstStyle>
            <a:extLst/>
          </a:lstStyle>
          <a:p>
            <a:endParaRPr lang="zh-CN" altLang="en-US"/>
          </a:p>
        </p:txBody>
      </p:sp>
      <p:sp>
        <p:nvSpPr>
          <p:cNvPr id="6" name="灯片编号占位符 5"/>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extLst/>
          </a:lstStyle>
          <a:p>
            <a:fld id="{530820CF-B880-4189-942D-D702A7CBA730}" type="datetimeFigureOut">
              <a:rPr lang="zh-CN" altLang="en-US" smtClean="0"/>
              <a:pPr/>
              <a:t>2019/5/22</a:t>
            </a:fld>
            <a:endParaRPr lang="zh-CN" altLang="en-US"/>
          </a:p>
        </p:txBody>
      </p:sp>
      <p:sp>
        <p:nvSpPr>
          <p:cNvPr id="6" name="页脚占位符 5"/>
          <p:cNvSpPr>
            <a:spLocks noGrp="1"/>
          </p:cNvSpPr>
          <p:nvPr>
            <p:ph type="ftr" sz="quarter" idx="11"/>
          </p:nvPr>
        </p:nvSpPr>
        <p:spPr/>
        <p:txBody>
          <a:bodyPr/>
          <a:lstStyle>
            <a:extLst/>
          </a:lstStyle>
          <a:p>
            <a:endParaRPr lang="zh-CN" altLang="en-US"/>
          </a:p>
        </p:txBody>
      </p:sp>
      <p:sp>
        <p:nvSpPr>
          <p:cNvPr id="7" name="灯片编号占位符 6"/>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02920" y="4983480"/>
            <a:ext cx="8183880" cy="1051560"/>
          </a:xfrm>
        </p:spPr>
        <p:txBody>
          <a:bodyPr anchor="b"/>
          <a:lstStyle>
            <a:lvl1pPr>
              <a:defRPr b="1"/>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extLst/>
          </a:lstStyle>
          <a:p>
            <a:fld id="{530820CF-B880-4189-942D-D702A7CBA730}" type="datetimeFigureOut">
              <a:rPr lang="zh-CN" altLang="en-US" smtClean="0"/>
              <a:pPr/>
              <a:t>2019/5/22</a:t>
            </a:fld>
            <a:endParaRPr lang="zh-CN" altLang="en-US"/>
          </a:p>
        </p:txBody>
      </p:sp>
      <p:sp>
        <p:nvSpPr>
          <p:cNvPr id="8" name="页脚占位符 7"/>
          <p:cNvSpPr>
            <a:spLocks noGrp="1"/>
          </p:cNvSpPr>
          <p:nvPr>
            <p:ph type="ftr" sz="quarter" idx="11"/>
          </p:nvPr>
        </p:nvSpPr>
        <p:spPr/>
        <p:txBody>
          <a:bodyPr/>
          <a:lstStyle>
            <a:extLst/>
          </a:lstStyle>
          <a:p>
            <a:endParaRPr lang="zh-CN" altLang="en-US"/>
          </a:p>
        </p:txBody>
      </p:sp>
      <p:sp>
        <p:nvSpPr>
          <p:cNvPr id="9" name="灯片编号占位符 8"/>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extLst/>
          </a:lstStyle>
          <a:p>
            <a:fld id="{530820CF-B880-4189-942D-D702A7CBA730}" type="datetimeFigureOut">
              <a:rPr lang="zh-CN" altLang="en-US" smtClean="0"/>
              <a:pPr/>
              <a:t>2019/5/22</a:t>
            </a:fld>
            <a:endParaRPr lang="zh-CN" altLang="en-US"/>
          </a:p>
        </p:txBody>
      </p:sp>
      <p:sp>
        <p:nvSpPr>
          <p:cNvPr id="4" name="页脚占位符 3"/>
          <p:cNvSpPr>
            <a:spLocks noGrp="1"/>
          </p:cNvSpPr>
          <p:nvPr>
            <p:ph type="ftr" sz="quarter" idx="11"/>
          </p:nvPr>
        </p:nvSpPr>
        <p:spPr/>
        <p:txBody>
          <a:bodyPr/>
          <a:lstStyle>
            <a:extLst/>
          </a:lstStyle>
          <a:p>
            <a:endParaRPr lang="zh-CN" altLang="en-US"/>
          </a:p>
        </p:txBody>
      </p:sp>
      <p:sp>
        <p:nvSpPr>
          <p:cNvPr id="5" name="灯片编号占位符 4"/>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7" name="圆角矩形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日期占位符 1"/>
          <p:cNvSpPr>
            <a:spLocks noGrp="1"/>
          </p:cNvSpPr>
          <p:nvPr>
            <p:ph type="dt" sz="half" idx="10"/>
          </p:nvPr>
        </p:nvSpPr>
        <p:spPr/>
        <p:txBody>
          <a:bodyPr/>
          <a:lstStyle>
            <a:extLst/>
          </a:lstStyle>
          <a:p>
            <a:fld id="{530820CF-B880-4189-942D-D702A7CBA730}" type="datetimeFigureOut">
              <a:rPr lang="zh-CN" altLang="en-US" smtClean="0"/>
              <a:pPr/>
              <a:t>2019/5/22</a:t>
            </a:fld>
            <a:endParaRPr lang="zh-CN" altLang="en-US"/>
          </a:p>
        </p:txBody>
      </p:sp>
      <p:sp>
        <p:nvSpPr>
          <p:cNvPr id="3" name="页脚占位符 2"/>
          <p:cNvSpPr>
            <a:spLocks noGrp="1"/>
          </p:cNvSpPr>
          <p:nvPr>
            <p:ph type="ftr" sz="quarter" idx="11"/>
          </p:nvPr>
        </p:nvSpPr>
        <p:spPr/>
        <p:txBody>
          <a:bodyPr/>
          <a:lstStyle>
            <a:extLst/>
          </a:lstStyle>
          <a:p>
            <a:endParaRPr lang="zh-CN" altLang="en-US"/>
          </a:p>
        </p:txBody>
      </p:sp>
      <p:sp>
        <p:nvSpPr>
          <p:cNvPr id="4" name="灯片编号占位符 3"/>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extLst/>
          </a:lstStyle>
          <a:p>
            <a:fld id="{530820CF-B880-4189-942D-D702A7CBA730}" type="datetimeFigureOut">
              <a:rPr lang="zh-CN" altLang="en-US" smtClean="0"/>
              <a:pPr/>
              <a:t>2019/5/22</a:t>
            </a:fld>
            <a:endParaRPr lang="zh-CN" altLang="en-US"/>
          </a:p>
        </p:txBody>
      </p:sp>
      <p:sp>
        <p:nvSpPr>
          <p:cNvPr id="6" name="页脚占位符 5"/>
          <p:cNvSpPr>
            <a:spLocks noGrp="1"/>
          </p:cNvSpPr>
          <p:nvPr>
            <p:ph type="ftr" sz="quarter" idx="11"/>
          </p:nvPr>
        </p:nvSpPr>
        <p:spPr/>
        <p:txBody>
          <a:bodyPr/>
          <a:lstStyle>
            <a:extLst/>
          </a:lstStyle>
          <a:p>
            <a:endParaRPr lang="zh-CN" altLang="en-US"/>
          </a:p>
        </p:txBody>
      </p:sp>
      <p:sp>
        <p:nvSpPr>
          <p:cNvPr id="7" name="灯片编号占位符 6"/>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5" name="圆角矩形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单圆角矩形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标题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zh-CN" altLang="en-US" smtClean="0"/>
              <a:t>单击此处编辑母版标题样式</a:t>
            </a:r>
            <a:endParaRPr kumimoji="0" lang="en-US"/>
          </a:p>
        </p:txBody>
      </p:sp>
      <p:sp>
        <p:nvSpPr>
          <p:cNvPr id="4" name="文本占位符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extLst/>
          </a:lstStyle>
          <a:p>
            <a:fld id="{530820CF-B880-4189-942D-D702A7CBA730}" type="datetimeFigureOut">
              <a:rPr lang="zh-CN" altLang="en-US" smtClean="0"/>
              <a:pPr/>
              <a:t>2019/5/22</a:t>
            </a:fld>
            <a:endParaRPr lang="zh-CN" altLang="en-US"/>
          </a:p>
        </p:txBody>
      </p:sp>
      <p:sp>
        <p:nvSpPr>
          <p:cNvPr id="6" name="页脚占位符 5"/>
          <p:cNvSpPr>
            <a:spLocks noGrp="1"/>
          </p:cNvSpPr>
          <p:nvPr>
            <p:ph type="ftr" sz="quarter" idx="11"/>
          </p:nvPr>
        </p:nvSpPr>
        <p:spPr/>
        <p:txBody>
          <a:bodyPr/>
          <a:lstStyle>
            <a:extLst/>
          </a:lstStyle>
          <a:p>
            <a:endParaRPr lang="zh-CN" altLang="en-US"/>
          </a:p>
        </p:txBody>
      </p:sp>
      <p:sp>
        <p:nvSpPr>
          <p:cNvPr id="7" name="灯片编号占位符 6"/>
          <p:cNvSpPr>
            <a:spLocks noGrp="1"/>
          </p:cNvSpPr>
          <p:nvPr>
            <p:ph type="sldNum" sz="quarter" idx="12"/>
          </p:nvPr>
        </p:nvSpPr>
        <p:spPr/>
        <p:txBody>
          <a:bodyPr/>
          <a:lstStyle>
            <a:extLst/>
          </a:lstStyle>
          <a:p>
            <a:fld id="{0C913308-F349-4B6D-A68A-DD1791B4A57B}" type="slidenum">
              <a:rPr lang="zh-CN" altLang="en-US" smtClean="0"/>
              <a:pPr/>
              <a:t>‹#›</a:t>
            </a:fld>
            <a:endParaRPr lang="zh-CN" altLang="en-US"/>
          </a:p>
        </p:txBody>
      </p:sp>
      <p:sp>
        <p:nvSpPr>
          <p:cNvPr id="3" name="图片占位符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zh-CN" altLang="en-US" smtClean="0"/>
              <a:t>单击图标添加图片</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圆角矩形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圆角矩形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标题占位符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zh-CN" altLang="en-US" smtClean="0"/>
              <a:t>单击此处编辑母版标题样式</a:t>
            </a:r>
            <a:endParaRPr kumimoji="0" lang="en-US"/>
          </a:p>
        </p:txBody>
      </p:sp>
      <p:sp>
        <p:nvSpPr>
          <p:cNvPr id="4" name="文本占位符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25" name="日期占位符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30820CF-B880-4189-942D-D702A7CBA730}" type="datetimeFigureOut">
              <a:rPr lang="zh-CN" altLang="en-US" smtClean="0"/>
              <a:pPr/>
              <a:t>2019/5/22</a:t>
            </a:fld>
            <a:endParaRPr lang="zh-CN" altLang="en-US"/>
          </a:p>
        </p:txBody>
      </p:sp>
      <p:sp>
        <p:nvSpPr>
          <p:cNvPr id="18" name="页脚占位符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zh-CN" altLang="en-US"/>
          </a:p>
        </p:txBody>
      </p:sp>
      <p:sp>
        <p:nvSpPr>
          <p:cNvPr id="5" name="灯片编号占位符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23.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95536" y="1484784"/>
            <a:ext cx="8280920" cy="1872208"/>
          </a:xfrm>
        </p:spPr>
        <p:txBody>
          <a:bodyPr>
            <a:noAutofit/>
          </a:bodyPr>
          <a:lstStyle/>
          <a:p>
            <a:pPr algn="ctr"/>
            <a:r>
              <a:rPr lang="zh-CN" altLang="en-US" sz="4000" dirty="0" smtClean="0">
                <a:solidFill>
                  <a:srgbClr val="C00000"/>
                </a:solidFill>
              </a:rPr>
              <a:t>宁波理工环境能源科技股份有限公司</a:t>
            </a:r>
            <a:r>
              <a:rPr lang="en-US" altLang="zh-CN" sz="4000" dirty="0" smtClean="0">
                <a:solidFill>
                  <a:srgbClr val="C00000"/>
                </a:solidFill>
              </a:rPr>
              <a:t/>
            </a:r>
            <a:br>
              <a:rPr lang="en-US" altLang="zh-CN" sz="4000" dirty="0" smtClean="0">
                <a:solidFill>
                  <a:srgbClr val="C00000"/>
                </a:solidFill>
              </a:rPr>
            </a:br>
            <a:r>
              <a:rPr lang="en-US" altLang="zh-CN" sz="4000" dirty="0" smtClean="0">
                <a:solidFill>
                  <a:srgbClr val="C00000"/>
                </a:solidFill>
              </a:rPr>
              <a:t/>
            </a:r>
            <a:br>
              <a:rPr lang="en-US" altLang="zh-CN" sz="4000" dirty="0" smtClean="0">
                <a:solidFill>
                  <a:srgbClr val="C00000"/>
                </a:solidFill>
              </a:rPr>
            </a:br>
            <a:r>
              <a:rPr lang="zh-CN" altLang="en-US" sz="4000" dirty="0" smtClean="0">
                <a:solidFill>
                  <a:srgbClr val="C00000"/>
                </a:solidFill>
              </a:rPr>
              <a:t>基本情况介绍</a:t>
            </a:r>
            <a:endParaRPr lang="zh-CN" altLang="en-US" sz="4000"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副标题 2"/>
          <p:cNvSpPr txBox="1">
            <a:spLocks/>
          </p:cNvSpPr>
          <p:nvPr/>
        </p:nvSpPr>
        <p:spPr>
          <a:xfrm>
            <a:off x="755576" y="5445224"/>
            <a:ext cx="7772400" cy="338336"/>
          </a:xfrm>
          <a:prstGeom prst="rect">
            <a:avLst/>
          </a:prstGeom>
        </p:spPr>
        <p:txBody>
          <a:bodyPr vert="horz" lIns="182880" tIns="0">
            <a:normAutofit/>
          </a:bodyPr>
          <a:lstStyle/>
          <a:p>
            <a:pPr marL="36576" lvl="0" algn="ctr">
              <a:buClr>
                <a:schemeClr val="accent1"/>
              </a:buClr>
              <a:buSzPct val="80000"/>
            </a:pPr>
            <a:endParaRPr kumimoji="0" lang="zh-CN" altLang="en-US"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环境监测</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p:nvSpPr>
        <p:spPr>
          <a:xfrm>
            <a:off x="7393860" y="476672"/>
            <a:ext cx="1210588" cy="400110"/>
          </a:xfrm>
          <a:prstGeom prst="rect">
            <a:avLst/>
          </a:prstGeom>
          <a:noFill/>
        </p:spPr>
        <p:txBody>
          <a:bodyPr wrap="none" rtlCol="0">
            <a:spAutoFit/>
          </a:bodyPr>
          <a:lstStyle/>
          <a:p>
            <a:r>
              <a:rPr lang="zh-CN" altLang="en-US" sz="2000" b="1" dirty="0" smtClean="0">
                <a:solidFill>
                  <a:srgbClr val="C00000"/>
                </a:solidFill>
                <a:effectLst>
                  <a:outerShdw blurRad="53975" dist="22860" dir="5400000" algn="tl" rotWithShape="0">
                    <a:srgbClr val="000000">
                      <a:alpha val="55000"/>
                    </a:srgbClr>
                  </a:outerShdw>
                </a:effectLst>
                <a:latin typeface="+mj-lt"/>
                <a:ea typeface="+mj-ea"/>
                <a:cs typeface="+mj-cs"/>
              </a:rPr>
              <a:t>业务模式</a:t>
            </a:r>
            <a:endParaRPr lang="en-US" altLang="zh-CN" sz="2000" b="1" dirty="0">
              <a:solidFill>
                <a:srgbClr val="C00000"/>
              </a:solidFill>
              <a:effectLst>
                <a:outerShdw blurRad="53975" dist="22860" dir="5400000" algn="tl" rotWithShape="0">
                  <a:srgbClr val="000000">
                    <a:alpha val="55000"/>
                  </a:srgbClr>
                </a:outerShdw>
              </a:effectLst>
              <a:latin typeface="+mj-lt"/>
              <a:ea typeface="+mj-ea"/>
              <a:cs typeface="+mj-cs"/>
            </a:endParaRPr>
          </a:p>
        </p:txBody>
      </p:sp>
      <p:pic>
        <p:nvPicPr>
          <p:cNvPr id="129" name="图片 12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12772" y="1653006"/>
            <a:ext cx="2403730" cy="1787283"/>
          </a:xfrm>
          <a:prstGeom prst="rect">
            <a:avLst/>
          </a:prstGeom>
        </p:spPr>
      </p:pic>
      <p:cxnSp>
        <p:nvCxnSpPr>
          <p:cNvPr id="130" name="直接连接符 129"/>
          <p:cNvCxnSpPr/>
          <p:nvPr/>
        </p:nvCxnSpPr>
        <p:spPr>
          <a:xfrm>
            <a:off x="2661510" y="1829577"/>
            <a:ext cx="772044" cy="1039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3433554" y="1839967"/>
            <a:ext cx="483840" cy="52994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flipV="1">
            <a:off x="5625134" y="1819189"/>
            <a:ext cx="761829" cy="1038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flipH="1">
            <a:off x="5211907" y="1829578"/>
            <a:ext cx="407226" cy="5091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flipV="1">
            <a:off x="3428060" y="2953702"/>
            <a:ext cx="540327" cy="57663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5185103" y="2949356"/>
            <a:ext cx="436481" cy="55846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5621584" y="3507824"/>
            <a:ext cx="748145" cy="513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flipH="1">
            <a:off x="4614637" y="3305087"/>
            <a:ext cx="2203" cy="95596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8" name="椭圆 3"/>
          <p:cNvSpPr>
            <a:spLocks noChangeArrowheads="1"/>
          </p:cNvSpPr>
          <p:nvPr/>
        </p:nvSpPr>
        <p:spPr bwMode="auto">
          <a:xfrm>
            <a:off x="3751136" y="1829577"/>
            <a:ext cx="1600200" cy="1569028"/>
          </a:xfrm>
          <a:prstGeom prst="ellipse">
            <a:avLst/>
          </a:prstGeom>
          <a:noFill/>
          <a:ln w="9525">
            <a:solidFill>
              <a:srgbClr val="484849"/>
            </a:solidFill>
            <a:prstDash val="dash"/>
            <a:round/>
            <a:headEnd/>
            <a:tailEnd/>
          </a:ln>
          <a:extLst>
            <a:ext uri="{909E8E84-426E-40DD-AFC4-6F175D3DCCD1}">
              <a14:hiddenFill xmlns:a14="http://schemas.microsoft.com/office/drawing/2010/main" xmlns="">
                <a:solidFill>
                  <a:srgbClr val="FFFFFF"/>
                </a:solidFill>
              </a14:hiddenFill>
            </a:ext>
          </a:extLst>
        </p:spPr>
        <p:txBody>
          <a:bodyPr lIns="91410" tIns="45704" rIns="91410" bIns="45704"/>
          <a:lstStyle>
            <a:lvl1pPr>
              <a:defRPr sz="1300">
                <a:solidFill>
                  <a:schemeClr val="tx1"/>
                </a:solidFill>
                <a:latin typeface="Arial" pitchFamily="34" charset="0"/>
                <a:ea typeface="宋体" pitchFamily="2" charset="-122"/>
              </a:defRPr>
            </a:lvl1pPr>
            <a:lvl2pPr marL="742950" indent="-285750">
              <a:defRPr sz="1300">
                <a:solidFill>
                  <a:schemeClr val="tx1"/>
                </a:solidFill>
                <a:latin typeface="Arial" pitchFamily="34" charset="0"/>
                <a:ea typeface="宋体" pitchFamily="2" charset="-122"/>
              </a:defRPr>
            </a:lvl2pPr>
            <a:lvl3pPr marL="1143000" indent="-228600">
              <a:defRPr sz="1300">
                <a:solidFill>
                  <a:schemeClr val="tx1"/>
                </a:solidFill>
                <a:latin typeface="Arial" pitchFamily="34" charset="0"/>
                <a:ea typeface="宋体" pitchFamily="2" charset="-122"/>
              </a:defRPr>
            </a:lvl3pPr>
            <a:lvl4pPr marL="1600200" indent="-228600">
              <a:defRPr sz="1300">
                <a:solidFill>
                  <a:schemeClr val="tx1"/>
                </a:solidFill>
                <a:latin typeface="Arial" pitchFamily="34" charset="0"/>
                <a:ea typeface="宋体" pitchFamily="2" charset="-122"/>
              </a:defRPr>
            </a:lvl4pPr>
            <a:lvl5pPr marL="2057400" indent="-228600">
              <a:defRPr sz="1300">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9pPr>
          </a:lstStyle>
          <a:p>
            <a:pPr defTabSz="914378">
              <a:defRPr/>
            </a:pPr>
            <a:endParaRPr lang="zh-CN" altLang="en-US" sz="1800" kern="0" dirty="0">
              <a:solidFill>
                <a:srgbClr val="294A5A"/>
              </a:solidFill>
            </a:endParaRPr>
          </a:p>
        </p:txBody>
      </p:sp>
      <p:sp>
        <p:nvSpPr>
          <p:cNvPr id="139" name="TextBox 138"/>
          <p:cNvSpPr txBox="1"/>
          <p:nvPr/>
        </p:nvSpPr>
        <p:spPr>
          <a:xfrm>
            <a:off x="3995936" y="2414058"/>
            <a:ext cx="1198688" cy="377026"/>
          </a:xfrm>
          <a:prstGeom prst="rect">
            <a:avLst/>
          </a:prstGeom>
          <a:noFill/>
        </p:spPr>
        <p:txBody>
          <a:bodyPr wrap="square" lIns="68580" tIns="34290" rIns="68580" bIns="34290" rtlCol="0">
            <a:spAutoFit/>
          </a:bodyPr>
          <a:lstStyle/>
          <a:p>
            <a:r>
              <a:rPr lang="zh-CN" altLang="en-US" sz="20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四省一快</a:t>
            </a:r>
          </a:p>
        </p:txBody>
      </p:sp>
      <p:sp>
        <p:nvSpPr>
          <p:cNvPr id="140" name="TextBox 139"/>
          <p:cNvSpPr txBox="1"/>
          <p:nvPr/>
        </p:nvSpPr>
        <p:spPr>
          <a:xfrm>
            <a:off x="2860766" y="1528241"/>
            <a:ext cx="415498" cy="810498"/>
          </a:xfrm>
          <a:prstGeom prst="rect">
            <a:avLst/>
          </a:prstGeom>
          <a:noFill/>
        </p:spPr>
        <p:txBody>
          <a:bodyPr vert="eaVert" wrap="square" lIns="68580" tIns="34290" rIns="68580" bIns="34290" rtlCol="0">
            <a:spAutoFit/>
          </a:bodyPr>
          <a:lstStyle/>
          <a:p>
            <a:r>
              <a:rPr lang="zh-CN" altLang="en-US" b="1" dirty="0">
                <a:solidFill>
                  <a:schemeClr val="accent5">
                    <a:lumMod val="75000"/>
                  </a:schemeClr>
                </a:solidFill>
              </a:rPr>
              <a:t>省  钱</a:t>
            </a:r>
          </a:p>
        </p:txBody>
      </p:sp>
      <p:sp>
        <p:nvSpPr>
          <p:cNvPr id="141" name="TextBox 140"/>
          <p:cNvSpPr txBox="1"/>
          <p:nvPr/>
        </p:nvSpPr>
        <p:spPr>
          <a:xfrm>
            <a:off x="5822568" y="1498956"/>
            <a:ext cx="415498" cy="810498"/>
          </a:xfrm>
          <a:prstGeom prst="rect">
            <a:avLst/>
          </a:prstGeom>
          <a:noFill/>
        </p:spPr>
        <p:txBody>
          <a:bodyPr vert="eaVert" wrap="square" lIns="68580" tIns="34290" rIns="68580" bIns="34290" rtlCol="0">
            <a:spAutoFit/>
          </a:bodyPr>
          <a:lstStyle/>
          <a:p>
            <a:r>
              <a:rPr lang="zh-CN" altLang="en-US" b="1" dirty="0">
                <a:solidFill>
                  <a:schemeClr val="accent5">
                    <a:lumMod val="75000"/>
                  </a:schemeClr>
                </a:solidFill>
              </a:rPr>
              <a:t>省  力</a:t>
            </a:r>
          </a:p>
        </p:txBody>
      </p:sp>
      <p:sp>
        <p:nvSpPr>
          <p:cNvPr id="142" name="TextBox 141"/>
          <p:cNvSpPr txBox="1"/>
          <p:nvPr/>
        </p:nvSpPr>
        <p:spPr>
          <a:xfrm>
            <a:off x="5846618" y="3194589"/>
            <a:ext cx="415498" cy="810498"/>
          </a:xfrm>
          <a:prstGeom prst="rect">
            <a:avLst/>
          </a:prstGeom>
          <a:noFill/>
        </p:spPr>
        <p:txBody>
          <a:bodyPr vert="eaVert" wrap="square" lIns="68580" tIns="34290" rIns="68580" bIns="34290" rtlCol="0">
            <a:spAutoFit/>
          </a:bodyPr>
          <a:lstStyle/>
          <a:p>
            <a:r>
              <a:rPr lang="zh-CN" altLang="en-US" b="1" dirty="0">
                <a:solidFill>
                  <a:schemeClr val="accent5">
                    <a:lumMod val="75000"/>
                  </a:schemeClr>
                </a:solidFill>
              </a:rPr>
              <a:t>省  心</a:t>
            </a:r>
          </a:p>
        </p:txBody>
      </p:sp>
      <p:sp>
        <p:nvSpPr>
          <p:cNvPr id="143" name="TextBox 142"/>
          <p:cNvSpPr txBox="1"/>
          <p:nvPr/>
        </p:nvSpPr>
        <p:spPr>
          <a:xfrm>
            <a:off x="2850375" y="3192670"/>
            <a:ext cx="415498" cy="810498"/>
          </a:xfrm>
          <a:prstGeom prst="rect">
            <a:avLst/>
          </a:prstGeom>
          <a:noFill/>
        </p:spPr>
        <p:txBody>
          <a:bodyPr vert="eaVert" wrap="square" lIns="68580" tIns="34290" rIns="68580" bIns="34290" rtlCol="0">
            <a:spAutoFit/>
          </a:bodyPr>
          <a:lstStyle/>
          <a:p>
            <a:r>
              <a:rPr lang="zh-CN" altLang="en-US" b="1" dirty="0">
                <a:solidFill>
                  <a:schemeClr val="accent5">
                    <a:lumMod val="75000"/>
                  </a:schemeClr>
                </a:solidFill>
              </a:rPr>
              <a:t>省  事</a:t>
            </a:r>
          </a:p>
        </p:txBody>
      </p:sp>
      <p:sp>
        <p:nvSpPr>
          <p:cNvPr id="144" name="TextBox 143"/>
          <p:cNvSpPr txBox="1"/>
          <p:nvPr/>
        </p:nvSpPr>
        <p:spPr>
          <a:xfrm>
            <a:off x="4263415" y="3861075"/>
            <a:ext cx="1119103" cy="346249"/>
          </a:xfrm>
          <a:prstGeom prst="rect">
            <a:avLst/>
          </a:prstGeom>
          <a:noFill/>
        </p:spPr>
        <p:txBody>
          <a:bodyPr wrap="square" lIns="68580" tIns="34290" rIns="68580" bIns="34290" rtlCol="0">
            <a:spAutoFit/>
          </a:bodyPr>
          <a:lstStyle/>
          <a:p>
            <a:r>
              <a:rPr lang="zh-CN" altLang="en-US" b="1" dirty="0">
                <a:solidFill>
                  <a:srgbClr val="00CC00"/>
                </a:solidFill>
              </a:rPr>
              <a:t>快  速</a:t>
            </a:r>
          </a:p>
        </p:txBody>
      </p:sp>
      <p:sp>
        <p:nvSpPr>
          <p:cNvPr id="145" name="矩形 144"/>
          <p:cNvSpPr/>
          <p:nvPr/>
        </p:nvSpPr>
        <p:spPr>
          <a:xfrm>
            <a:off x="977899" y="1457366"/>
            <a:ext cx="1505161" cy="1084912"/>
          </a:xfrm>
          <a:prstGeom prst="rect">
            <a:avLst/>
          </a:prstGeom>
        </p:spPr>
        <p:txBody>
          <a:bodyPr wrap="square" lIns="68580" tIns="34290" rIns="68580" bIns="34290">
            <a:spAutoFit/>
          </a:bodyPr>
          <a:lstStyle/>
          <a:p>
            <a:pPr algn="just" fontAlgn="base">
              <a:lnSpc>
                <a:spcPct val="150000"/>
              </a:lnSpc>
              <a:spcBef>
                <a:spcPct val="0"/>
              </a:spcBef>
              <a:spcAft>
                <a:spcPct val="0"/>
              </a:spcAft>
            </a:pPr>
            <a:r>
              <a:rPr lang="zh-CN" altLang="en-US" sz="1100" b="1" dirty="0">
                <a:solidFill>
                  <a:srgbClr val="0070C0"/>
                </a:solidFill>
                <a:latin typeface="微软雅黑" panose="020B0503020204020204" pitchFamily="34" charset="-122"/>
                <a:ea typeface="微软雅黑" panose="020B0503020204020204" pitchFamily="34" charset="-122"/>
              </a:rPr>
              <a:t>浙江</a:t>
            </a:r>
            <a:r>
              <a:rPr lang="zh-CN" altLang="en-US" sz="1100" b="1" dirty="0" smtClean="0">
                <a:solidFill>
                  <a:srgbClr val="0070C0"/>
                </a:solidFill>
                <a:latin typeface="微软雅黑" panose="020B0503020204020204" pitchFamily="34" charset="-122"/>
                <a:ea typeface="微软雅黑" panose="020B0503020204020204" pitchFamily="34" charset="-122"/>
              </a:rPr>
              <a:t>模式比</a:t>
            </a:r>
            <a:r>
              <a:rPr lang="zh-CN" altLang="en-US" sz="1100" b="1" dirty="0">
                <a:solidFill>
                  <a:srgbClr val="0070C0"/>
                </a:solidFill>
                <a:latin typeface="微软雅黑" panose="020B0503020204020204" pitchFamily="34" charset="-122"/>
                <a:ea typeface="微软雅黑" panose="020B0503020204020204" pitchFamily="34" charset="-122"/>
              </a:rPr>
              <a:t>设备采购加运维的</a:t>
            </a:r>
            <a:r>
              <a:rPr lang="zh-CN" altLang="en-US" sz="1100" b="1" dirty="0" smtClean="0">
                <a:solidFill>
                  <a:srgbClr val="0070C0"/>
                </a:solidFill>
                <a:latin typeface="微软雅黑" panose="020B0503020204020204" pitchFamily="34" charset="-122"/>
                <a:ea typeface="微软雅黑" panose="020B0503020204020204" pitchFamily="34" charset="-122"/>
              </a:rPr>
              <a:t>“常规模式”</a:t>
            </a:r>
            <a:r>
              <a:rPr lang="zh-CN" altLang="en-US" sz="1100" b="1" dirty="0">
                <a:solidFill>
                  <a:srgbClr val="0070C0"/>
                </a:solidFill>
                <a:latin typeface="微软雅黑" panose="020B0503020204020204" pitchFamily="34" charset="-122"/>
                <a:ea typeface="微软雅黑" panose="020B0503020204020204" pitchFamily="34" charset="-122"/>
              </a:rPr>
              <a:t>能够节省高</a:t>
            </a:r>
            <a:r>
              <a:rPr lang="zh-CN" altLang="en-US" sz="1100" b="1" dirty="0" smtClean="0">
                <a:solidFill>
                  <a:srgbClr val="0070C0"/>
                </a:solidFill>
                <a:latin typeface="微软雅黑" panose="020B0503020204020204" pitchFamily="34" charset="-122"/>
                <a:ea typeface="微软雅黑" panose="020B0503020204020204" pitchFamily="34" charset="-122"/>
              </a:rPr>
              <a:t>达</a:t>
            </a:r>
            <a:r>
              <a:rPr lang="en-US" altLang="zh-CN" sz="1100" b="1" dirty="0" smtClean="0">
                <a:solidFill>
                  <a:srgbClr val="0070C0"/>
                </a:solidFill>
                <a:latin typeface="微软雅黑" panose="020B0503020204020204" pitchFamily="34" charset="-122"/>
                <a:ea typeface="微软雅黑" panose="020B0503020204020204" pitchFamily="34" charset="-122"/>
              </a:rPr>
              <a:t>50%</a:t>
            </a:r>
            <a:r>
              <a:rPr lang="zh-CN" altLang="en-US" sz="1100" b="1" dirty="0" smtClean="0">
                <a:solidFill>
                  <a:srgbClr val="0070C0"/>
                </a:solidFill>
                <a:latin typeface="微软雅黑" panose="020B0503020204020204" pitchFamily="34" charset="-122"/>
                <a:ea typeface="微软雅黑" panose="020B0503020204020204" pitchFamily="34" charset="-122"/>
              </a:rPr>
              <a:t>以上的</a:t>
            </a:r>
            <a:r>
              <a:rPr lang="zh-CN" altLang="en-US" sz="1100" b="1" dirty="0">
                <a:solidFill>
                  <a:srgbClr val="0070C0"/>
                </a:solidFill>
                <a:latin typeface="微软雅黑" panose="020B0503020204020204" pitchFamily="34" charset="-122"/>
                <a:ea typeface="微软雅黑" panose="020B0503020204020204" pitchFamily="34" charset="-122"/>
              </a:rPr>
              <a:t>项目成本</a:t>
            </a:r>
            <a:endParaRPr lang="zh-CN" altLang="zh-CN" sz="1100" b="1" dirty="0">
              <a:solidFill>
                <a:srgbClr val="0070C0"/>
              </a:solidFill>
              <a:latin typeface="微软雅黑" panose="020B0503020204020204" pitchFamily="34" charset="-122"/>
              <a:ea typeface="微软雅黑" panose="020B0503020204020204" pitchFamily="34" charset="-122"/>
            </a:endParaRPr>
          </a:p>
        </p:txBody>
      </p:sp>
      <p:cxnSp>
        <p:nvCxnSpPr>
          <p:cNvPr id="146" name="直接连接符 145"/>
          <p:cNvCxnSpPr/>
          <p:nvPr/>
        </p:nvCxnSpPr>
        <p:spPr>
          <a:xfrm>
            <a:off x="2680867" y="3512959"/>
            <a:ext cx="772044" cy="1039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7" name="矩形 146"/>
          <p:cNvSpPr/>
          <p:nvPr/>
        </p:nvSpPr>
        <p:spPr>
          <a:xfrm>
            <a:off x="988287" y="3130354"/>
            <a:ext cx="1505161" cy="1338828"/>
          </a:xfrm>
          <a:prstGeom prst="rect">
            <a:avLst/>
          </a:prstGeom>
        </p:spPr>
        <p:txBody>
          <a:bodyPr wrap="square" lIns="68580" tIns="34290" rIns="68580" bIns="34290">
            <a:spAutoFit/>
          </a:bodyPr>
          <a:lstStyle/>
          <a:p>
            <a:pPr algn="just" fontAlgn="base">
              <a:lnSpc>
                <a:spcPct val="150000"/>
              </a:lnSpc>
              <a:spcBef>
                <a:spcPct val="0"/>
              </a:spcBef>
              <a:spcAft>
                <a:spcPct val="0"/>
              </a:spcAft>
            </a:pPr>
            <a:r>
              <a:rPr lang="zh-CN" altLang="en-US" sz="1100" b="1" dirty="0">
                <a:solidFill>
                  <a:srgbClr val="0070C0"/>
                </a:solidFill>
                <a:latin typeface="微软雅黑" panose="020B0503020204020204" pitchFamily="34" charset="-122"/>
                <a:ea typeface="微软雅黑" panose="020B0503020204020204" pitchFamily="34" charset="-122"/>
              </a:rPr>
              <a:t>水质自动监测站的建设由企业投资并提供设计、集成、安装、运行及运维一站式服务</a:t>
            </a:r>
          </a:p>
        </p:txBody>
      </p:sp>
      <p:sp>
        <p:nvSpPr>
          <p:cNvPr id="148" name="矩形 147"/>
          <p:cNvSpPr/>
          <p:nvPr/>
        </p:nvSpPr>
        <p:spPr>
          <a:xfrm>
            <a:off x="6684413" y="1412776"/>
            <a:ext cx="1505161" cy="1338828"/>
          </a:xfrm>
          <a:prstGeom prst="rect">
            <a:avLst/>
          </a:prstGeom>
        </p:spPr>
        <p:txBody>
          <a:bodyPr wrap="square" lIns="68580" tIns="34290" rIns="68580" bIns="34290">
            <a:spAutoFit/>
          </a:bodyPr>
          <a:lstStyle/>
          <a:p>
            <a:pPr algn="just" fontAlgn="base">
              <a:lnSpc>
                <a:spcPct val="150000"/>
              </a:lnSpc>
              <a:spcBef>
                <a:spcPct val="0"/>
              </a:spcBef>
              <a:spcAft>
                <a:spcPct val="0"/>
              </a:spcAft>
            </a:pPr>
            <a:r>
              <a:rPr lang="zh-CN" altLang="en-US" sz="1100" b="1" dirty="0">
                <a:solidFill>
                  <a:srgbClr val="0070C0"/>
                </a:solidFill>
                <a:latin typeface="微软雅黑" panose="020B0503020204020204" pitchFamily="34" charset="-122"/>
                <a:ea typeface="微软雅黑" panose="020B0503020204020204" pitchFamily="34" charset="-122"/>
              </a:rPr>
              <a:t>政府部门无需投入大量的人力、物力用于项目的建设和运营管理；明确了责任</a:t>
            </a:r>
            <a:r>
              <a:rPr lang="en-US" altLang="zh-CN" sz="1100" b="1" dirty="0">
                <a:solidFill>
                  <a:srgbClr val="0070C0"/>
                </a:solidFill>
                <a:latin typeface="微软雅黑" panose="020B0503020204020204" pitchFamily="34" charset="-122"/>
                <a:ea typeface="微软雅黑" panose="020B0503020204020204" pitchFamily="34" charset="-122"/>
              </a:rPr>
              <a:t>,</a:t>
            </a:r>
            <a:r>
              <a:rPr lang="zh-CN" altLang="en-US" sz="1100" b="1" dirty="0">
                <a:solidFill>
                  <a:srgbClr val="0070C0"/>
                </a:solidFill>
                <a:latin typeface="微软雅黑" panose="020B0503020204020204" pitchFamily="34" charset="-122"/>
                <a:ea typeface="微软雅黑" panose="020B0503020204020204" pitchFamily="34" charset="-122"/>
              </a:rPr>
              <a:t>降低了管理难度</a:t>
            </a:r>
            <a:endParaRPr lang="zh-CN" altLang="zh-CN" sz="1100" b="1" dirty="0">
              <a:solidFill>
                <a:srgbClr val="595959"/>
              </a:solidFill>
              <a:latin typeface="微软雅黑" panose="020B0503020204020204" pitchFamily="34" charset="-122"/>
              <a:ea typeface="微软雅黑" panose="020B0503020204020204" pitchFamily="34" charset="-122"/>
            </a:endParaRPr>
          </a:p>
        </p:txBody>
      </p:sp>
      <p:sp>
        <p:nvSpPr>
          <p:cNvPr id="149" name="矩形 148"/>
          <p:cNvSpPr/>
          <p:nvPr/>
        </p:nvSpPr>
        <p:spPr>
          <a:xfrm>
            <a:off x="6694800" y="3134311"/>
            <a:ext cx="1505161" cy="1084912"/>
          </a:xfrm>
          <a:prstGeom prst="rect">
            <a:avLst/>
          </a:prstGeom>
        </p:spPr>
        <p:txBody>
          <a:bodyPr wrap="square" lIns="68580" tIns="34290" rIns="68580" bIns="34290">
            <a:spAutoFit/>
          </a:bodyPr>
          <a:lstStyle/>
          <a:p>
            <a:pPr algn="just" fontAlgn="base">
              <a:lnSpc>
                <a:spcPct val="150000"/>
              </a:lnSpc>
              <a:spcBef>
                <a:spcPct val="0"/>
              </a:spcBef>
              <a:spcAft>
                <a:spcPct val="0"/>
              </a:spcAft>
            </a:pPr>
            <a:r>
              <a:rPr lang="zh-CN" altLang="en-US" sz="1100" b="1" dirty="0">
                <a:solidFill>
                  <a:srgbClr val="0070C0"/>
                </a:solidFill>
                <a:latin typeface="微软雅黑" panose="020B0503020204020204" pitchFamily="34" charset="-122"/>
                <a:ea typeface="微软雅黑" panose="020B0503020204020204" pitchFamily="34" charset="-122"/>
              </a:rPr>
              <a:t>双方是长期的合作伙伴关系，项目的风险更多地是由中标方来承担的</a:t>
            </a:r>
            <a:endParaRPr lang="zh-CN" altLang="zh-CN" sz="1100" b="1" dirty="0">
              <a:solidFill>
                <a:srgbClr val="0070C0"/>
              </a:solidFill>
              <a:latin typeface="微软雅黑" panose="020B0503020204020204" pitchFamily="34" charset="-122"/>
              <a:ea typeface="微软雅黑" panose="020B0503020204020204" pitchFamily="34" charset="-122"/>
            </a:endParaRPr>
          </a:p>
        </p:txBody>
      </p:sp>
      <p:sp>
        <p:nvSpPr>
          <p:cNvPr id="150" name="矩形 149"/>
          <p:cNvSpPr/>
          <p:nvPr/>
        </p:nvSpPr>
        <p:spPr>
          <a:xfrm>
            <a:off x="3117267" y="4278795"/>
            <a:ext cx="3096487" cy="830997"/>
          </a:xfrm>
          <a:prstGeom prst="rect">
            <a:avLst/>
          </a:prstGeom>
        </p:spPr>
        <p:txBody>
          <a:bodyPr wrap="square" lIns="68580" tIns="34290" rIns="68580" bIns="34290">
            <a:spAutoFit/>
          </a:bodyPr>
          <a:lstStyle/>
          <a:p>
            <a:pPr algn="just" fontAlgn="base">
              <a:lnSpc>
                <a:spcPct val="150000"/>
              </a:lnSpc>
              <a:spcBef>
                <a:spcPct val="0"/>
              </a:spcBef>
              <a:spcAft>
                <a:spcPct val="0"/>
              </a:spcAft>
            </a:pPr>
            <a:r>
              <a:rPr lang="zh-CN" altLang="en-US" sz="1100" b="1" dirty="0">
                <a:solidFill>
                  <a:srgbClr val="00CC00"/>
                </a:solidFill>
                <a:latin typeface="微软雅黑" pitchFamily="34" charset="-122"/>
                <a:ea typeface="微软雅黑" pitchFamily="34" charset="-122"/>
              </a:rPr>
              <a:t>微型站房“标准化生产、流水化作业、一体化吊装、一站式服务”，仪器设备采用厂内统一安装调试、整体运输、现场一体化吊装，建设速度快</a:t>
            </a:r>
            <a:r>
              <a:rPr lang="en-US" altLang="zh-CN" sz="1100" b="1" dirty="0">
                <a:solidFill>
                  <a:srgbClr val="00CC00"/>
                </a:solidFill>
                <a:latin typeface="微软雅黑" pitchFamily="34" charset="-122"/>
                <a:ea typeface="微软雅黑" pitchFamily="34" charset="-122"/>
              </a:rPr>
              <a:t>;</a:t>
            </a:r>
            <a:endParaRPr lang="zh-CN" altLang="en-US" sz="1100" b="1" dirty="0">
              <a:solidFill>
                <a:srgbClr val="00CC00"/>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环境监测</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p:nvSpPr>
        <p:spPr>
          <a:xfrm>
            <a:off x="7452320" y="476672"/>
            <a:ext cx="1210588" cy="400110"/>
          </a:xfrm>
          <a:prstGeom prst="rect">
            <a:avLst/>
          </a:prstGeom>
          <a:noFill/>
        </p:spPr>
        <p:txBody>
          <a:bodyPr wrap="none" rtlCol="0">
            <a:spAutoFit/>
          </a:bodyPr>
          <a:lstStyle/>
          <a:p>
            <a:r>
              <a:rPr lang="zh-CN" altLang="en-US" sz="2000" b="1" dirty="0" smtClean="0">
                <a:solidFill>
                  <a:srgbClr val="C00000"/>
                </a:solidFill>
                <a:effectLst>
                  <a:outerShdw blurRad="53975" dist="22860" dir="5400000" algn="tl" rotWithShape="0">
                    <a:srgbClr val="000000">
                      <a:alpha val="55000"/>
                    </a:srgbClr>
                  </a:outerShdw>
                </a:effectLst>
                <a:latin typeface="+mj-lt"/>
                <a:ea typeface="+mj-ea"/>
                <a:cs typeface="+mj-cs"/>
              </a:rPr>
              <a:t>业务模式</a:t>
            </a:r>
            <a:endParaRPr lang="en-US" altLang="zh-CN" sz="2000" b="1" dirty="0">
              <a:solidFill>
                <a:srgbClr val="C00000"/>
              </a:solidFill>
              <a:effectLst>
                <a:outerShdw blurRad="53975" dist="22860" dir="5400000" algn="tl" rotWithShape="0">
                  <a:srgbClr val="000000">
                    <a:alpha val="55000"/>
                  </a:srgbClr>
                </a:outerShdw>
              </a:effectLst>
              <a:latin typeface="+mj-lt"/>
              <a:ea typeface="+mj-ea"/>
              <a:cs typeface="+mj-cs"/>
            </a:endParaRPr>
          </a:p>
        </p:txBody>
      </p:sp>
      <p:grpSp>
        <p:nvGrpSpPr>
          <p:cNvPr id="18" name="组合 17"/>
          <p:cNvGrpSpPr/>
          <p:nvPr/>
        </p:nvGrpSpPr>
        <p:grpSpPr>
          <a:xfrm>
            <a:off x="467544" y="2402022"/>
            <a:ext cx="8208912" cy="1531034"/>
            <a:chOff x="0" y="1141448"/>
            <a:chExt cx="5061537" cy="3518534"/>
          </a:xfrm>
        </p:grpSpPr>
        <p:sp>
          <p:nvSpPr>
            <p:cNvPr id="20" name="矩形 19"/>
            <p:cNvSpPr/>
            <p:nvPr/>
          </p:nvSpPr>
          <p:spPr>
            <a:xfrm>
              <a:off x="0" y="1141448"/>
              <a:ext cx="5061537" cy="351853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 name="矩形 20"/>
            <p:cNvSpPr/>
            <p:nvPr/>
          </p:nvSpPr>
          <p:spPr>
            <a:xfrm>
              <a:off x="92727" y="1254337"/>
              <a:ext cx="4968810" cy="3222626"/>
            </a:xfrm>
            <a:prstGeom prst="rect">
              <a:avLst/>
            </a:prstGeom>
          </p:spPr>
          <p:txBody>
            <a:bodyPr wrap="square">
              <a:spAutoFit/>
            </a:bodyPr>
            <a:lstStyle/>
            <a:p>
              <a:pPr>
                <a:lnSpc>
                  <a:spcPct val="150000"/>
                </a:lnSpc>
                <a:spcBef>
                  <a:spcPts val="600"/>
                </a:spcBef>
              </a:pPr>
              <a:r>
                <a:rPr lang="zh-CN" altLang="en-US" sz="1400" dirty="0" smtClean="0">
                  <a:solidFill>
                    <a:schemeClr val="bg1"/>
                  </a:solidFill>
                  <a:latin typeface="微软雅黑" panose="020B0503020204020204" pitchFamily="34" charset="-122"/>
                  <a:ea typeface="微软雅黑" panose="020B0503020204020204" pitchFamily="34" charset="-122"/>
                </a:rPr>
                <a:t>       针对水质监测站的常规建设模式存在的问题，理工环科采用</a:t>
              </a:r>
              <a:r>
                <a:rPr lang="zh-CN" altLang="en-US" sz="1400" dirty="0">
                  <a:solidFill>
                    <a:schemeClr val="bg1"/>
                  </a:solidFill>
                  <a:latin typeface="微软雅黑" panose="020B0503020204020204" pitchFamily="34" charset="-122"/>
                  <a:ea typeface="微软雅黑" panose="020B0503020204020204" pitchFamily="34" charset="-122"/>
                </a:rPr>
                <a:t>物</a:t>
              </a:r>
              <a:r>
                <a:rPr lang="zh-CN" altLang="en-US" sz="1400" dirty="0" smtClean="0">
                  <a:solidFill>
                    <a:schemeClr val="bg1"/>
                  </a:solidFill>
                  <a:latin typeface="微软雅黑" panose="020B0503020204020204" pitchFamily="34" charset="-122"/>
                  <a:ea typeface="微软雅黑" panose="020B0503020204020204" pitchFamily="34" charset="-122"/>
                </a:rPr>
                <a:t>联网和水站运行状态</a:t>
              </a:r>
              <a:r>
                <a:rPr lang="zh-CN" altLang="en-US" sz="1400" dirty="0">
                  <a:solidFill>
                    <a:schemeClr val="bg1"/>
                  </a:solidFill>
                  <a:latin typeface="微软雅黑" panose="020B0503020204020204" pitchFamily="34" charset="-122"/>
                  <a:ea typeface="微软雅黑" panose="020B0503020204020204" pitchFamily="34" charset="-122"/>
                </a:rPr>
                <a:t>监测</a:t>
              </a:r>
              <a:r>
                <a:rPr lang="zh-CN" altLang="en-US" sz="1400" dirty="0" smtClean="0">
                  <a:solidFill>
                    <a:schemeClr val="bg1"/>
                  </a:solidFill>
                  <a:latin typeface="微软雅黑" panose="020B0503020204020204" pitchFamily="34" charset="-122"/>
                  <a:ea typeface="微软雅黑" panose="020B0503020204020204" pitchFamily="34" charset="-122"/>
                </a:rPr>
                <a:t>技术开发的</a:t>
              </a:r>
              <a:r>
                <a:rPr lang="zh-CN" altLang="en-US" sz="1400" dirty="0">
                  <a:solidFill>
                    <a:schemeClr val="bg1"/>
                  </a:solidFill>
                  <a:latin typeface="微软雅黑" panose="020B0503020204020204" pitchFamily="34" charset="-122"/>
                  <a:ea typeface="微软雅黑" panose="020B0503020204020204" pitchFamily="34" charset="-122"/>
                </a:rPr>
                <a:t>具有水站运行状态自</a:t>
              </a:r>
              <a:r>
                <a:rPr lang="zh-CN" altLang="en-US" sz="1400" dirty="0" smtClean="0">
                  <a:solidFill>
                    <a:schemeClr val="bg1"/>
                  </a:solidFill>
                  <a:latin typeface="微软雅黑" panose="020B0503020204020204" pitchFamily="34" charset="-122"/>
                  <a:ea typeface="微软雅黑" panose="020B0503020204020204" pitchFamily="34" charset="-122"/>
                </a:rPr>
                <a:t>评估和远程故障诊断功能的新一代智能微型水质监测站，该微型水质监测站具有高度</a:t>
              </a:r>
              <a:r>
                <a:rPr lang="zh-CN" altLang="en-US" sz="1400" dirty="0">
                  <a:solidFill>
                    <a:schemeClr val="bg1"/>
                  </a:solidFill>
                  <a:latin typeface="微软雅黑" panose="020B0503020204020204" pitchFamily="34" charset="-122"/>
                  <a:ea typeface="微软雅黑" panose="020B0503020204020204" pitchFamily="34" charset="-122"/>
                </a:rPr>
                <a:t>集成化、高度自动化、</a:t>
              </a:r>
              <a:r>
                <a:rPr lang="zh-CN" altLang="en-US" sz="1400" dirty="0" smtClean="0">
                  <a:solidFill>
                    <a:schemeClr val="bg1"/>
                  </a:solidFill>
                  <a:latin typeface="微软雅黑" panose="020B0503020204020204" pitchFamily="34" charset="-122"/>
                  <a:ea typeface="微软雅黑" panose="020B0503020204020204" pitchFamily="34" charset="-122"/>
                </a:rPr>
                <a:t>标准化、智能化、小型化等特点。能够很好</a:t>
              </a:r>
              <a:r>
                <a:rPr lang="zh-CN" altLang="en-US" sz="1400" dirty="0">
                  <a:solidFill>
                    <a:schemeClr val="bg1"/>
                  </a:solidFill>
                  <a:latin typeface="微软雅黑" panose="020B0503020204020204" pitchFamily="34" charset="-122"/>
                  <a:ea typeface="微软雅黑" panose="020B0503020204020204" pitchFamily="34" charset="-122"/>
                </a:rPr>
                <a:t>的解决了目前</a:t>
              </a:r>
              <a:r>
                <a:rPr lang="zh-CN" altLang="en-US" sz="1400" dirty="0" smtClean="0">
                  <a:solidFill>
                    <a:schemeClr val="bg1"/>
                  </a:solidFill>
                  <a:latin typeface="微软雅黑" panose="020B0503020204020204" pitchFamily="34" charset="-122"/>
                  <a:ea typeface="微软雅黑" panose="020B0503020204020204" pitchFamily="34" charset="-122"/>
                </a:rPr>
                <a:t>水质监测站常规建设</a:t>
              </a:r>
              <a:r>
                <a:rPr lang="zh-CN" altLang="en-US" sz="1400" dirty="0">
                  <a:solidFill>
                    <a:schemeClr val="bg1"/>
                  </a:solidFill>
                  <a:latin typeface="微软雅黑" panose="020B0503020204020204" pitchFamily="34" charset="-122"/>
                  <a:ea typeface="微软雅黑" panose="020B0503020204020204" pitchFamily="34" charset="-122"/>
                </a:rPr>
                <a:t>模式</a:t>
              </a:r>
              <a:r>
                <a:rPr lang="zh-CN" altLang="en-US" sz="1400" dirty="0" smtClean="0">
                  <a:solidFill>
                    <a:schemeClr val="bg1"/>
                  </a:solidFill>
                  <a:latin typeface="微软雅黑" panose="020B0503020204020204" pitchFamily="34" charset="-122"/>
                  <a:ea typeface="微软雅黑" panose="020B0503020204020204" pitchFamily="34" charset="-122"/>
                </a:rPr>
                <a:t>存在</a:t>
              </a:r>
              <a:r>
                <a:rPr lang="zh-CN" altLang="en-US" sz="1400" dirty="0">
                  <a:solidFill>
                    <a:schemeClr val="bg1"/>
                  </a:solidFill>
                  <a:latin typeface="微软雅黑" panose="020B0503020204020204" pitchFamily="34" charset="-122"/>
                  <a:ea typeface="微软雅黑" panose="020B0503020204020204" pitchFamily="34" charset="-122"/>
                </a:rPr>
                <a:t>的问题，满足了各类考核断面全覆盖的</a:t>
              </a:r>
              <a:r>
                <a:rPr lang="zh-CN" altLang="en-US" sz="1400" dirty="0" smtClean="0">
                  <a:solidFill>
                    <a:schemeClr val="bg1"/>
                  </a:solidFill>
                  <a:latin typeface="微软雅黑" panose="020B0503020204020204" pitchFamily="34" charset="-122"/>
                  <a:ea typeface="微软雅黑" panose="020B0503020204020204" pitchFamily="34" charset="-122"/>
                </a:rPr>
                <a:t>要求，有利于建立网格化监测体系。</a:t>
              </a:r>
              <a:endParaRPr lang="en-US" altLang="zh-CN" sz="1400" dirty="0" smtClean="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395536" y="4149080"/>
            <a:ext cx="8352928" cy="1584176"/>
            <a:chOff x="304072" y="1624754"/>
            <a:chExt cx="8588408" cy="1781334"/>
          </a:xfrm>
        </p:grpSpPr>
        <p:grpSp>
          <p:nvGrpSpPr>
            <p:cNvPr id="23" name="组合 18"/>
            <p:cNvGrpSpPr/>
            <p:nvPr/>
          </p:nvGrpSpPr>
          <p:grpSpPr>
            <a:xfrm>
              <a:off x="304072" y="1627632"/>
              <a:ext cx="2148196" cy="1664198"/>
              <a:chOff x="448056" y="1627632"/>
              <a:chExt cx="2741436" cy="1819656"/>
            </a:xfrm>
          </p:grpSpPr>
          <p:grpSp>
            <p:nvGrpSpPr>
              <p:cNvPr id="87" name="组合 80"/>
              <p:cNvGrpSpPr/>
              <p:nvPr/>
            </p:nvGrpSpPr>
            <p:grpSpPr>
              <a:xfrm>
                <a:off x="448056" y="1627632"/>
                <a:ext cx="2741436" cy="1819656"/>
                <a:chOff x="448056" y="1627632"/>
                <a:chExt cx="2741436" cy="1819656"/>
              </a:xfrm>
            </p:grpSpPr>
            <p:grpSp>
              <p:nvGrpSpPr>
                <p:cNvPr id="89" name="组合 82"/>
                <p:cNvGrpSpPr/>
                <p:nvPr/>
              </p:nvGrpSpPr>
              <p:grpSpPr>
                <a:xfrm flipV="1">
                  <a:off x="448056" y="1920951"/>
                  <a:ext cx="1392696" cy="808276"/>
                  <a:chOff x="837732" y="1756273"/>
                  <a:chExt cx="4394668" cy="1710028"/>
                </a:xfrm>
              </p:grpSpPr>
              <p:sp>
                <p:nvSpPr>
                  <p:cNvPr id="94" name="椭圆 93"/>
                  <p:cNvSpPr/>
                  <p:nvPr/>
                </p:nvSpPr>
                <p:spPr>
                  <a:xfrm>
                    <a:off x="837732" y="1756273"/>
                    <a:ext cx="4394668" cy="1110830"/>
                  </a:xfrm>
                  <a:prstGeom prst="ellipse">
                    <a:avLst/>
                  </a:prstGeom>
                  <a:gradFill flip="none" rotWithShape="1">
                    <a:gsLst>
                      <a:gs pos="86000">
                        <a:schemeClr val="bg1">
                          <a:alpha val="0"/>
                        </a:schemeClr>
                      </a:gs>
                      <a:gs pos="15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useBgFill="1">
                <p:nvSpPr>
                  <p:cNvPr id="95" name="矩形 94"/>
                  <p:cNvSpPr/>
                  <p:nvPr/>
                </p:nvSpPr>
                <p:spPr>
                  <a:xfrm>
                    <a:off x="837732" y="2165054"/>
                    <a:ext cx="4394668" cy="1301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90" name="组合 83"/>
                <p:cNvGrpSpPr/>
                <p:nvPr/>
              </p:nvGrpSpPr>
              <p:grpSpPr>
                <a:xfrm flipV="1">
                  <a:off x="1796796" y="1920951"/>
                  <a:ext cx="1392696" cy="808276"/>
                  <a:chOff x="837732" y="1756273"/>
                  <a:chExt cx="4394668" cy="1710028"/>
                </a:xfrm>
              </p:grpSpPr>
              <p:sp>
                <p:nvSpPr>
                  <p:cNvPr id="92" name="椭圆 91"/>
                  <p:cNvSpPr/>
                  <p:nvPr/>
                </p:nvSpPr>
                <p:spPr>
                  <a:xfrm>
                    <a:off x="837732" y="1756273"/>
                    <a:ext cx="4394668" cy="1110830"/>
                  </a:xfrm>
                  <a:prstGeom prst="ellipse">
                    <a:avLst/>
                  </a:prstGeom>
                  <a:gradFill flip="none" rotWithShape="1">
                    <a:gsLst>
                      <a:gs pos="86000">
                        <a:schemeClr val="bg1">
                          <a:alpha val="0"/>
                        </a:schemeClr>
                      </a:gs>
                      <a:gs pos="17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useBgFill="1">
                <p:nvSpPr>
                  <p:cNvPr id="93" name="矩形 92"/>
                  <p:cNvSpPr/>
                  <p:nvPr/>
                </p:nvSpPr>
                <p:spPr>
                  <a:xfrm>
                    <a:off x="837732" y="2165054"/>
                    <a:ext cx="4394668" cy="1301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91" name="空心弧 90"/>
                <p:cNvSpPr/>
                <p:nvPr/>
              </p:nvSpPr>
              <p:spPr>
                <a:xfrm>
                  <a:off x="886968" y="1627632"/>
                  <a:ext cx="1819656" cy="1819656"/>
                </a:xfrm>
                <a:prstGeom prst="blockArc">
                  <a:avLst/>
                </a:prstGeom>
                <a:solidFill>
                  <a:srgbClr val="0E7AC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grpSp>
          <p:sp>
            <p:nvSpPr>
              <p:cNvPr id="88" name="文本框 27"/>
              <p:cNvSpPr txBox="1"/>
              <p:nvPr/>
            </p:nvSpPr>
            <p:spPr>
              <a:xfrm>
                <a:off x="1502535" y="2113843"/>
                <a:ext cx="489557" cy="484748"/>
              </a:xfrm>
              <a:prstGeom prst="rect">
                <a:avLst/>
              </a:prstGeom>
              <a:noFill/>
            </p:spPr>
            <p:txBody>
              <a:bodyPr wrap="none" lIns="68580" tIns="34290" rIns="68580" bIns="34290" rtlCol="0">
                <a:spAutoFit/>
              </a:bodyPr>
              <a:lstStyle/>
              <a:p>
                <a:r>
                  <a:rPr lang="en-US" altLang="zh-CN" sz="2700" b="1" dirty="0">
                    <a:solidFill>
                      <a:schemeClr val="tx1">
                        <a:lumMod val="65000"/>
                        <a:lumOff val="35000"/>
                      </a:schemeClr>
                    </a:solidFill>
                  </a:rPr>
                  <a:t>01</a:t>
                </a:r>
                <a:endParaRPr lang="zh-CN" altLang="en-US" sz="2700" b="1" dirty="0">
                  <a:solidFill>
                    <a:schemeClr val="tx1">
                      <a:lumMod val="65000"/>
                      <a:lumOff val="35000"/>
                    </a:schemeClr>
                  </a:solidFill>
                </a:endParaRPr>
              </a:p>
            </p:txBody>
          </p:sp>
        </p:grpSp>
        <p:grpSp>
          <p:nvGrpSpPr>
            <p:cNvPr id="28" name="组合 19"/>
            <p:cNvGrpSpPr/>
            <p:nvPr/>
          </p:nvGrpSpPr>
          <p:grpSpPr>
            <a:xfrm>
              <a:off x="1719475" y="1624754"/>
              <a:ext cx="1805309" cy="1661376"/>
              <a:chOff x="2252662" y="1624754"/>
              <a:chExt cx="2303858" cy="1819656"/>
            </a:xfrm>
          </p:grpSpPr>
          <p:sp>
            <p:nvSpPr>
              <p:cNvPr id="81" name="空心弧 80"/>
              <p:cNvSpPr/>
              <p:nvPr/>
            </p:nvSpPr>
            <p:spPr>
              <a:xfrm rot="10800000">
                <a:off x="2252662" y="1624754"/>
                <a:ext cx="1819656" cy="1819656"/>
              </a:xfrm>
              <a:prstGeom prst="blockArc">
                <a:avLst/>
              </a:prstGeom>
              <a:solidFill>
                <a:srgbClr val="01458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grpSp>
            <p:nvGrpSpPr>
              <p:cNvPr id="82" name="组合 75"/>
              <p:cNvGrpSpPr/>
              <p:nvPr/>
            </p:nvGrpSpPr>
            <p:grpSpPr>
              <a:xfrm flipV="1">
                <a:off x="3163824" y="1920951"/>
                <a:ext cx="1392696" cy="808276"/>
                <a:chOff x="837732" y="1756273"/>
                <a:chExt cx="4394668" cy="1710028"/>
              </a:xfrm>
            </p:grpSpPr>
            <p:sp>
              <p:nvSpPr>
                <p:cNvPr id="85" name="椭圆 84"/>
                <p:cNvSpPr/>
                <p:nvPr/>
              </p:nvSpPr>
              <p:spPr>
                <a:xfrm>
                  <a:off x="837732" y="1756273"/>
                  <a:ext cx="4394668" cy="1110830"/>
                </a:xfrm>
                <a:prstGeom prst="ellipse">
                  <a:avLst/>
                </a:prstGeom>
                <a:gradFill flip="none" rotWithShape="1">
                  <a:gsLst>
                    <a:gs pos="86000">
                      <a:schemeClr val="bg1">
                        <a:alpha val="0"/>
                      </a:schemeClr>
                    </a:gs>
                    <a:gs pos="15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useBgFill="1">
              <p:nvSpPr>
                <p:cNvPr id="86" name="矩形 85"/>
                <p:cNvSpPr/>
                <p:nvPr/>
              </p:nvSpPr>
              <p:spPr>
                <a:xfrm>
                  <a:off x="837732" y="2165054"/>
                  <a:ext cx="4394668" cy="1301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83" name="文本框 30"/>
              <p:cNvSpPr txBox="1"/>
              <p:nvPr/>
            </p:nvSpPr>
            <p:spPr>
              <a:xfrm>
                <a:off x="2860446" y="2480073"/>
                <a:ext cx="489557" cy="484748"/>
              </a:xfrm>
              <a:prstGeom prst="rect">
                <a:avLst/>
              </a:prstGeom>
              <a:noFill/>
            </p:spPr>
            <p:txBody>
              <a:bodyPr wrap="none" lIns="68580" tIns="34290" rIns="68580" bIns="34290" rtlCol="0">
                <a:spAutoFit/>
              </a:bodyPr>
              <a:lstStyle/>
              <a:p>
                <a:r>
                  <a:rPr lang="en-US" altLang="zh-CN" sz="2700" b="1" dirty="0">
                    <a:solidFill>
                      <a:schemeClr val="tx1">
                        <a:lumMod val="65000"/>
                        <a:lumOff val="35000"/>
                      </a:schemeClr>
                    </a:solidFill>
                  </a:rPr>
                  <a:t>02</a:t>
                </a:r>
                <a:endParaRPr lang="zh-CN" altLang="en-US" sz="2700" b="1" dirty="0">
                  <a:solidFill>
                    <a:schemeClr val="tx1">
                      <a:lumMod val="65000"/>
                      <a:lumOff val="35000"/>
                    </a:schemeClr>
                  </a:solidFill>
                </a:endParaRPr>
              </a:p>
            </p:txBody>
          </p:sp>
          <p:sp>
            <p:nvSpPr>
              <p:cNvPr id="84" name="燕尾形 83"/>
              <p:cNvSpPr/>
              <p:nvPr/>
            </p:nvSpPr>
            <p:spPr>
              <a:xfrm rot="16200000">
                <a:off x="3026976" y="2145562"/>
                <a:ext cx="261257" cy="261257"/>
              </a:xfrm>
              <a:prstGeom prst="chevron">
                <a:avLst/>
              </a:prstGeom>
              <a:solidFill>
                <a:srgbClr val="01458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grpSp>
        <p:grpSp>
          <p:nvGrpSpPr>
            <p:cNvPr id="36" name="组合 20"/>
            <p:cNvGrpSpPr/>
            <p:nvPr/>
          </p:nvGrpSpPr>
          <p:grpSpPr>
            <a:xfrm>
              <a:off x="2793954" y="1627632"/>
              <a:ext cx="1792377" cy="1664198"/>
              <a:chOff x="3617905" y="1627632"/>
              <a:chExt cx="2287355" cy="1819656"/>
            </a:xfrm>
          </p:grpSpPr>
          <p:grpSp>
            <p:nvGrpSpPr>
              <p:cNvPr id="76" name="组合 69"/>
              <p:cNvGrpSpPr/>
              <p:nvPr/>
            </p:nvGrpSpPr>
            <p:grpSpPr>
              <a:xfrm flipV="1">
                <a:off x="4512564" y="1920951"/>
                <a:ext cx="1392696" cy="808276"/>
                <a:chOff x="837732" y="1756273"/>
                <a:chExt cx="4394668" cy="1710028"/>
              </a:xfrm>
            </p:grpSpPr>
            <p:sp>
              <p:nvSpPr>
                <p:cNvPr id="79" name="椭圆 78"/>
                <p:cNvSpPr/>
                <p:nvPr/>
              </p:nvSpPr>
              <p:spPr>
                <a:xfrm>
                  <a:off x="837732" y="1756273"/>
                  <a:ext cx="4394668" cy="1110830"/>
                </a:xfrm>
                <a:prstGeom prst="ellipse">
                  <a:avLst/>
                </a:prstGeom>
                <a:gradFill flip="none" rotWithShape="1">
                  <a:gsLst>
                    <a:gs pos="86000">
                      <a:schemeClr val="bg1">
                        <a:alpha val="0"/>
                      </a:schemeClr>
                    </a:gs>
                    <a:gs pos="17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useBgFill="1">
              <p:nvSpPr>
                <p:cNvPr id="80" name="矩形 79"/>
                <p:cNvSpPr/>
                <p:nvPr/>
              </p:nvSpPr>
              <p:spPr>
                <a:xfrm>
                  <a:off x="837732" y="2165054"/>
                  <a:ext cx="4394668" cy="1301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77" name="空心弧 76"/>
              <p:cNvSpPr/>
              <p:nvPr/>
            </p:nvSpPr>
            <p:spPr>
              <a:xfrm>
                <a:off x="3617905" y="1627632"/>
                <a:ext cx="1819656" cy="1819656"/>
              </a:xfrm>
              <a:prstGeom prst="blockArc">
                <a:avLst/>
              </a:prstGeom>
              <a:solidFill>
                <a:srgbClr val="0E7AC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78" name="文本框 28"/>
              <p:cNvSpPr txBox="1"/>
              <p:nvPr/>
            </p:nvSpPr>
            <p:spPr>
              <a:xfrm>
                <a:off x="4242528" y="2113843"/>
                <a:ext cx="489557" cy="484748"/>
              </a:xfrm>
              <a:prstGeom prst="rect">
                <a:avLst/>
              </a:prstGeom>
              <a:noFill/>
            </p:spPr>
            <p:txBody>
              <a:bodyPr wrap="none" lIns="68580" tIns="34290" rIns="68580" bIns="34290" rtlCol="0">
                <a:spAutoFit/>
              </a:bodyPr>
              <a:lstStyle/>
              <a:p>
                <a:r>
                  <a:rPr lang="en-US" altLang="zh-CN" sz="2700" b="1" dirty="0">
                    <a:solidFill>
                      <a:schemeClr val="tx1">
                        <a:lumMod val="65000"/>
                        <a:lumOff val="35000"/>
                      </a:schemeClr>
                    </a:solidFill>
                  </a:rPr>
                  <a:t>03</a:t>
                </a:r>
                <a:endParaRPr lang="zh-CN" altLang="en-US" sz="2700" b="1" dirty="0">
                  <a:solidFill>
                    <a:schemeClr val="tx1">
                      <a:lumMod val="65000"/>
                      <a:lumOff val="35000"/>
                    </a:schemeClr>
                  </a:solidFill>
                </a:endParaRPr>
              </a:p>
            </p:txBody>
          </p:sp>
        </p:grpSp>
        <p:grpSp>
          <p:nvGrpSpPr>
            <p:cNvPr id="37" name="组合 21"/>
            <p:cNvGrpSpPr/>
            <p:nvPr/>
          </p:nvGrpSpPr>
          <p:grpSpPr>
            <a:xfrm>
              <a:off x="3866700" y="1624754"/>
              <a:ext cx="1829620" cy="1664198"/>
              <a:chOff x="4981361" y="1624754"/>
              <a:chExt cx="2334883" cy="1819656"/>
            </a:xfrm>
          </p:grpSpPr>
          <p:sp>
            <p:nvSpPr>
              <p:cNvPr id="70" name="空心弧 69"/>
              <p:cNvSpPr/>
              <p:nvPr/>
            </p:nvSpPr>
            <p:spPr>
              <a:xfrm rot="10800000">
                <a:off x="4981361" y="1624754"/>
                <a:ext cx="1819656" cy="1819656"/>
              </a:xfrm>
              <a:prstGeom prst="blockArc">
                <a:avLst/>
              </a:prstGeom>
              <a:solidFill>
                <a:srgbClr val="01458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grpSp>
            <p:nvGrpSpPr>
              <p:cNvPr id="71" name="组合 62"/>
              <p:cNvGrpSpPr/>
              <p:nvPr/>
            </p:nvGrpSpPr>
            <p:grpSpPr>
              <a:xfrm flipV="1">
                <a:off x="5923548" y="1920951"/>
                <a:ext cx="1392696" cy="808276"/>
                <a:chOff x="837732" y="1756273"/>
                <a:chExt cx="4394668" cy="1710028"/>
              </a:xfrm>
            </p:grpSpPr>
            <p:sp>
              <p:nvSpPr>
                <p:cNvPr id="74" name="椭圆 73"/>
                <p:cNvSpPr/>
                <p:nvPr/>
              </p:nvSpPr>
              <p:spPr>
                <a:xfrm>
                  <a:off x="837732" y="1756273"/>
                  <a:ext cx="4394668" cy="1110830"/>
                </a:xfrm>
                <a:prstGeom prst="ellipse">
                  <a:avLst/>
                </a:prstGeom>
                <a:gradFill flip="none" rotWithShape="1">
                  <a:gsLst>
                    <a:gs pos="86000">
                      <a:schemeClr val="bg1">
                        <a:alpha val="0"/>
                      </a:schemeClr>
                    </a:gs>
                    <a:gs pos="15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useBgFill="1">
              <p:nvSpPr>
                <p:cNvPr id="75" name="矩形 74"/>
                <p:cNvSpPr/>
                <p:nvPr/>
              </p:nvSpPr>
              <p:spPr>
                <a:xfrm>
                  <a:off x="837732" y="2165054"/>
                  <a:ext cx="4394668" cy="1301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72" name="文本框 31"/>
              <p:cNvSpPr txBox="1"/>
              <p:nvPr/>
            </p:nvSpPr>
            <p:spPr>
              <a:xfrm>
                <a:off x="5583268" y="2520387"/>
                <a:ext cx="489557" cy="484748"/>
              </a:xfrm>
              <a:prstGeom prst="rect">
                <a:avLst/>
              </a:prstGeom>
              <a:noFill/>
            </p:spPr>
            <p:txBody>
              <a:bodyPr wrap="none" lIns="68580" tIns="34290" rIns="68580" bIns="34290" rtlCol="0">
                <a:spAutoFit/>
              </a:bodyPr>
              <a:lstStyle/>
              <a:p>
                <a:r>
                  <a:rPr lang="en-US" altLang="zh-CN" sz="2700" b="1" dirty="0">
                    <a:solidFill>
                      <a:schemeClr val="tx1">
                        <a:lumMod val="65000"/>
                        <a:lumOff val="35000"/>
                      </a:schemeClr>
                    </a:solidFill>
                  </a:rPr>
                  <a:t>04</a:t>
                </a:r>
                <a:endParaRPr lang="zh-CN" altLang="en-US" sz="2700" b="1" dirty="0">
                  <a:solidFill>
                    <a:schemeClr val="tx1">
                      <a:lumMod val="65000"/>
                      <a:lumOff val="35000"/>
                    </a:schemeClr>
                  </a:solidFill>
                </a:endParaRPr>
              </a:p>
            </p:txBody>
          </p:sp>
          <p:sp>
            <p:nvSpPr>
              <p:cNvPr id="73" name="燕尾形 72"/>
              <p:cNvSpPr/>
              <p:nvPr/>
            </p:nvSpPr>
            <p:spPr>
              <a:xfrm rot="16200000">
                <a:off x="5752167" y="2145562"/>
                <a:ext cx="261257" cy="261257"/>
              </a:xfrm>
              <a:prstGeom prst="chevron">
                <a:avLst/>
              </a:prstGeom>
              <a:solidFill>
                <a:srgbClr val="01458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grpSp>
        <p:grpSp>
          <p:nvGrpSpPr>
            <p:cNvPr id="38" name="组合 22"/>
            <p:cNvGrpSpPr/>
            <p:nvPr/>
          </p:nvGrpSpPr>
          <p:grpSpPr>
            <a:xfrm>
              <a:off x="4932072" y="1627632"/>
              <a:ext cx="1819656" cy="1664198"/>
              <a:chOff x="6342817" y="1627632"/>
              <a:chExt cx="2322167" cy="1819656"/>
            </a:xfrm>
          </p:grpSpPr>
          <p:grpSp>
            <p:nvGrpSpPr>
              <p:cNvPr id="64" name="组合 55"/>
              <p:cNvGrpSpPr/>
              <p:nvPr/>
            </p:nvGrpSpPr>
            <p:grpSpPr>
              <a:xfrm flipV="1">
                <a:off x="7272288" y="1920951"/>
                <a:ext cx="1392696" cy="808276"/>
                <a:chOff x="837732" y="1756273"/>
                <a:chExt cx="4394668" cy="1710028"/>
              </a:xfrm>
            </p:grpSpPr>
            <p:sp>
              <p:nvSpPr>
                <p:cNvPr id="68" name="椭圆 67"/>
                <p:cNvSpPr/>
                <p:nvPr/>
              </p:nvSpPr>
              <p:spPr>
                <a:xfrm>
                  <a:off x="837732" y="1756273"/>
                  <a:ext cx="4394668" cy="1110830"/>
                </a:xfrm>
                <a:prstGeom prst="ellipse">
                  <a:avLst/>
                </a:prstGeom>
                <a:gradFill flip="none" rotWithShape="1">
                  <a:gsLst>
                    <a:gs pos="86000">
                      <a:schemeClr val="bg1">
                        <a:alpha val="0"/>
                      </a:schemeClr>
                    </a:gs>
                    <a:gs pos="17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useBgFill="1">
              <p:nvSpPr>
                <p:cNvPr id="69" name="矩形 68"/>
                <p:cNvSpPr/>
                <p:nvPr/>
              </p:nvSpPr>
              <p:spPr>
                <a:xfrm>
                  <a:off x="837732" y="2165054"/>
                  <a:ext cx="4394668" cy="1301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65" name="组合 56"/>
              <p:cNvGrpSpPr/>
              <p:nvPr/>
            </p:nvGrpSpPr>
            <p:grpSpPr>
              <a:xfrm>
                <a:off x="6342817" y="1627632"/>
                <a:ext cx="1819656" cy="1819656"/>
                <a:chOff x="6342817" y="1627632"/>
                <a:chExt cx="1819656" cy="1819656"/>
              </a:xfrm>
            </p:grpSpPr>
            <p:sp>
              <p:nvSpPr>
                <p:cNvPr id="66" name="空心弧 65"/>
                <p:cNvSpPr/>
                <p:nvPr/>
              </p:nvSpPr>
              <p:spPr>
                <a:xfrm>
                  <a:off x="6342817" y="1627632"/>
                  <a:ext cx="1819656" cy="1819656"/>
                </a:xfrm>
                <a:prstGeom prst="blockArc">
                  <a:avLst/>
                </a:prstGeom>
                <a:solidFill>
                  <a:srgbClr val="0E7AC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67" name="文本框 29"/>
                <p:cNvSpPr txBox="1"/>
                <p:nvPr/>
              </p:nvSpPr>
              <p:spPr>
                <a:xfrm>
                  <a:off x="6959607" y="2113843"/>
                  <a:ext cx="489557" cy="484748"/>
                </a:xfrm>
                <a:prstGeom prst="rect">
                  <a:avLst/>
                </a:prstGeom>
                <a:noFill/>
              </p:spPr>
              <p:txBody>
                <a:bodyPr wrap="none" lIns="68580" tIns="34290" rIns="68580" bIns="34290" rtlCol="0">
                  <a:spAutoFit/>
                </a:bodyPr>
                <a:lstStyle/>
                <a:p>
                  <a:r>
                    <a:rPr lang="en-US" altLang="zh-CN" sz="2700" b="1" dirty="0">
                      <a:solidFill>
                        <a:schemeClr val="tx1">
                          <a:lumMod val="65000"/>
                          <a:lumOff val="35000"/>
                        </a:schemeClr>
                      </a:solidFill>
                    </a:rPr>
                    <a:t>05</a:t>
                  </a:r>
                  <a:endParaRPr lang="zh-CN" altLang="en-US" sz="2700" b="1" dirty="0">
                    <a:solidFill>
                      <a:schemeClr val="tx1">
                        <a:lumMod val="65000"/>
                        <a:lumOff val="35000"/>
                      </a:schemeClr>
                    </a:solidFill>
                  </a:endParaRPr>
                </a:p>
              </p:txBody>
            </p:sp>
          </p:grpSp>
        </p:grpSp>
        <p:grpSp>
          <p:nvGrpSpPr>
            <p:cNvPr id="39" name="组合 23"/>
            <p:cNvGrpSpPr/>
            <p:nvPr/>
          </p:nvGrpSpPr>
          <p:grpSpPr>
            <a:xfrm>
              <a:off x="6005796" y="1635646"/>
              <a:ext cx="1829620" cy="1664198"/>
              <a:chOff x="4981361" y="1624754"/>
              <a:chExt cx="2334883" cy="1819656"/>
            </a:xfrm>
          </p:grpSpPr>
          <p:sp>
            <p:nvSpPr>
              <p:cNvPr id="58" name="空心弧 57"/>
              <p:cNvSpPr/>
              <p:nvPr/>
            </p:nvSpPr>
            <p:spPr>
              <a:xfrm rot="10800000">
                <a:off x="4981361" y="1624754"/>
                <a:ext cx="1819656" cy="1819656"/>
              </a:xfrm>
              <a:prstGeom prst="blockArc">
                <a:avLst/>
              </a:prstGeom>
              <a:solidFill>
                <a:srgbClr val="01458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grpSp>
            <p:nvGrpSpPr>
              <p:cNvPr id="59" name="组合 50"/>
              <p:cNvGrpSpPr/>
              <p:nvPr/>
            </p:nvGrpSpPr>
            <p:grpSpPr>
              <a:xfrm flipV="1">
                <a:off x="5923548" y="1920951"/>
                <a:ext cx="1392696" cy="808276"/>
                <a:chOff x="837732" y="1756273"/>
                <a:chExt cx="4394668" cy="1710028"/>
              </a:xfrm>
            </p:grpSpPr>
            <p:sp>
              <p:nvSpPr>
                <p:cNvPr id="62" name="椭圆 61"/>
                <p:cNvSpPr/>
                <p:nvPr/>
              </p:nvSpPr>
              <p:spPr>
                <a:xfrm>
                  <a:off x="837732" y="1756273"/>
                  <a:ext cx="4394668" cy="1110830"/>
                </a:xfrm>
                <a:prstGeom prst="ellipse">
                  <a:avLst/>
                </a:prstGeom>
                <a:gradFill flip="none" rotWithShape="1">
                  <a:gsLst>
                    <a:gs pos="86000">
                      <a:schemeClr val="bg1">
                        <a:alpha val="0"/>
                      </a:schemeClr>
                    </a:gs>
                    <a:gs pos="15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useBgFill="1">
              <p:nvSpPr>
                <p:cNvPr id="63" name="矩形 62"/>
                <p:cNvSpPr/>
                <p:nvPr/>
              </p:nvSpPr>
              <p:spPr>
                <a:xfrm>
                  <a:off x="837732" y="2165054"/>
                  <a:ext cx="4394668" cy="1301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60" name="文本框 31"/>
              <p:cNvSpPr txBox="1"/>
              <p:nvPr/>
            </p:nvSpPr>
            <p:spPr>
              <a:xfrm>
                <a:off x="5583268" y="2520387"/>
                <a:ext cx="622706" cy="530030"/>
              </a:xfrm>
              <a:prstGeom prst="rect">
                <a:avLst/>
              </a:prstGeom>
              <a:noFill/>
            </p:spPr>
            <p:txBody>
              <a:bodyPr wrap="none" lIns="68580" tIns="34290" rIns="68580" bIns="34290" rtlCol="0">
                <a:spAutoFit/>
              </a:bodyPr>
              <a:lstStyle/>
              <a:p>
                <a:r>
                  <a:rPr lang="en-US" altLang="zh-CN" sz="2700" b="1" dirty="0" smtClean="0">
                    <a:solidFill>
                      <a:schemeClr val="tx1">
                        <a:lumMod val="65000"/>
                        <a:lumOff val="35000"/>
                      </a:schemeClr>
                    </a:solidFill>
                  </a:rPr>
                  <a:t>06</a:t>
                </a:r>
                <a:endParaRPr lang="zh-CN" altLang="en-US" sz="2700" b="1" dirty="0">
                  <a:solidFill>
                    <a:schemeClr val="tx1">
                      <a:lumMod val="65000"/>
                      <a:lumOff val="35000"/>
                    </a:schemeClr>
                  </a:solidFill>
                </a:endParaRPr>
              </a:p>
            </p:txBody>
          </p:sp>
          <p:sp>
            <p:nvSpPr>
              <p:cNvPr id="61" name="燕尾形 60"/>
              <p:cNvSpPr/>
              <p:nvPr/>
            </p:nvSpPr>
            <p:spPr>
              <a:xfrm rot="16200000">
                <a:off x="5742757" y="2145562"/>
                <a:ext cx="261257" cy="261257"/>
              </a:xfrm>
              <a:prstGeom prst="chevron">
                <a:avLst/>
              </a:prstGeom>
              <a:solidFill>
                <a:srgbClr val="01458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grpSp>
        <p:grpSp>
          <p:nvGrpSpPr>
            <p:cNvPr id="40" name="组合 24"/>
            <p:cNvGrpSpPr/>
            <p:nvPr/>
          </p:nvGrpSpPr>
          <p:grpSpPr>
            <a:xfrm>
              <a:off x="7072824" y="1643020"/>
              <a:ext cx="1819656" cy="1664198"/>
              <a:chOff x="6342817" y="1627632"/>
              <a:chExt cx="2322167" cy="1819656"/>
            </a:xfrm>
          </p:grpSpPr>
          <p:grpSp>
            <p:nvGrpSpPr>
              <p:cNvPr id="52" name="组合 43"/>
              <p:cNvGrpSpPr/>
              <p:nvPr/>
            </p:nvGrpSpPr>
            <p:grpSpPr>
              <a:xfrm flipV="1">
                <a:off x="7272288" y="1920951"/>
                <a:ext cx="1392696" cy="808276"/>
                <a:chOff x="837732" y="1756273"/>
                <a:chExt cx="4394668" cy="1710028"/>
              </a:xfrm>
            </p:grpSpPr>
            <p:sp>
              <p:nvSpPr>
                <p:cNvPr id="56" name="椭圆 55"/>
                <p:cNvSpPr/>
                <p:nvPr/>
              </p:nvSpPr>
              <p:spPr>
                <a:xfrm>
                  <a:off x="837732" y="1756273"/>
                  <a:ext cx="4394668" cy="1110830"/>
                </a:xfrm>
                <a:prstGeom prst="ellipse">
                  <a:avLst/>
                </a:prstGeom>
                <a:gradFill flip="none" rotWithShape="1">
                  <a:gsLst>
                    <a:gs pos="86000">
                      <a:schemeClr val="bg1">
                        <a:alpha val="0"/>
                      </a:schemeClr>
                    </a:gs>
                    <a:gs pos="17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useBgFill="1">
              <p:nvSpPr>
                <p:cNvPr id="57" name="矩形 56"/>
                <p:cNvSpPr/>
                <p:nvPr/>
              </p:nvSpPr>
              <p:spPr>
                <a:xfrm>
                  <a:off x="837732" y="2165054"/>
                  <a:ext cx="4394668" cy="1301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53" name="组合 44"/>
              <p:cNvGrpSpPr/>
              <p:nvPr/>
            </p:nvGrpSpPr>
            <p:grpSpPr>
              <a:xfrm>
                <a:off x="6342817" y="1627632"/>
                <a:ext cx="1819656" cy="1819656"/>
                <a:chOff x="6342817" y="1627632"/>
                <a:chExt cx="1819656" cy="1819656"/>
              </a:xfrm>
            </p:grpSpPr>
            <p:sp>
              <p:nvSpPr>
                <p:cNvPr id="54" name="空心弧 53"/>
                <p:cNvSpPr/>
                <p:nvPr/>
              </p:nvSpPr>
              <p:spPr>
                <a:xfrm>
                  <a:off x="6342817" y="1627632"/>
                  <a:ext cx="1819656" cy="1819656"/>
                </a:xfrm>
                <a:prstGeom prst="blockArc">
                  <a:avLst/>
                </a:prstGeom>
                <a:solidFill>
                  <a:srgbClr val="0E7AC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55" name="文本框 29"/>
                <p:cNvSpPr txBox="1"/>
                <p:nvPr/>
              </p:nvSpPr>
              <p:spPr>
                <a:xfrm>
                  <a:off x="6969017" y="2113843"/>
                  <a:ext cx="622706" cy="530030"/>
                </a:xfrm>
                <a:prstGeom prst="rect">
                  <a:avLst/>
                </a:prstGeom>
                <a:noFill/>
              </p:spPr>
              <p:txBody>
                <a:bodyPr wrap="none" lIns="68580" tIns="34290" rIns="68580" bIns="34290" rtlCol="0">
                  <a:spAutoFit/>
                </a:bodyPr>
                <a:lstStyle/>
                <a:p>
                  <a:r>
                    <a:rPr lang="en-US" altLang="zh-CN" sz="2700" b="1" dirty="0" smtClean="0">
                      <a:solidFill>
                        <a:schemeClr val="tx1">
                          <a:lumMod val="65000"/>
                          <a:lumOff val="35000"/>
                        </a:schemeClr>
                      </a:solidFill>
                    </a:rPr>
                    <a:t>07</a:t>
                  </a:r>
                  <a:endParaRPr lang="zh-CN" altLang="en-US" sz="2700" b="1" dirty="0">
                    <a:solidFill>
                      <a:schemeClr val="tx1">
                        <a:lumMod val="65000"/>
                        <a:lumOff val="35000"/>
                      </a:schemeClr>
                    </a:solidFill>
                  </a:endParaRPr>
                </a:p>
              </p:txBody>
            </p:sp>
          </p:grpSp>
        </p:grpSp>
        <p:sp>
          <p:nvSpPr>
            <p:cNvPr id="41" name="文本框 43"/>
            <p:cNvSpPr txBox="1"/>
            <p:nvPr/>
          </p:nvSpPr>
          <p:spPr>
            <a:xfrm>
              <a:off x="823705" y="2859782"/>
              <a:ext cx="1036181" cy="284693"/>
            </a:xfrm>
            <a:prstGeom prst="rect">
              <a:avLst/>
            </a:prstGeom>
            <a:noFill/>
          </p:spPr>
          <p:txBody>
            <a:bodyPr wrap="none" lIns="68580" tIns="34290" rIns="68580" bIns="34290" rtlCol="0">
              <a:spAutoFit/>
            </a:bodyPr>
            <a:lstStyle/>
            <a:p>
              <a:pPr algn="ct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站房微型化</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燕尾形 41"/>
            <p:cNvSpPr/>
            <p:nvPr/>
          </p:nvSpPr>
          <p:spPr>
            <a:xfrm rot="5400000">
              <a:off x="1253826" y="2614697"/>
              <a:ext cx="238937" cy="20472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43" name="文本框 43"/>
            <p:cNvSpPr txBox="1"/>
            <p:nvPr/>
          </p:nvSpPr>
          <p:spPr>
            <a:xfrm>
              <a:off x="1907704" y="1783001"/>
              <a:ext cx="1036181" cy="284693"/>
            </a:xfrm>
            <a:prstGeom prst="rect">
              <a:avLst/>
            </a:prstGeom>
            <a:noFill/>
          </p:spPr>
          <p:txBody>
            <a:bodyPr wrap="none" lIns="68580" tIns="34290" rIns="68580" bIns="34290" rtlCol="0">
              <a:spAutoFit/>
            </a:bodyPr>
            <a:lstStyle/>
            <a:p>
              <a:pPr algn="ct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功能模块化</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3077592" y="2870495"/>
              <a:ext cx="856645" cy="500137"/>
            </a:xfrm>
            <a:prstGeom prst="rect">
              <a:avLst/>
            </a:prstGeom>
            <a:noFill/>
          </p:spPr>
          <p:txBody>
            <a:bodyPr wrap="none" lIns="68580" tIns="34290" rIns="68580" bIns="34290" rtlCol="0">
              <a:spAutoFit/>
            </a:bodyPr>
            <a:lstStyle/>
            <a:p>
              <a:pPr algn="ct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设备状态</a:t>
              </a:r>
              <a:endParaRPr lang="en-US" altLang="zh-CN" sz="14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可视化</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燕尾形 44"/>
            <p:cNvSpPr/>
            <p:nvPr/>
          </p:nvSpPr>
          <p:spPr>
            <a:xfrm rot="5400000">
              <a:off x="3395823" y="2625410"/>
              <a:ext cx="238937" cy="20472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46" name="文本框 43"/>
            <p:cNvSpPr txBox="1"/>
            <p:nvPr/>
          </p:nvSpPr>
          <p:spPr>
            <a:xfrm>
              <a:off x="4045823" y="1779662"/>
              <a:ext cx="1036181" cy="284693"/>
            </a:xfrm>
            <a:prstGeom prst="rect">
              <a:avLst/>
            </a:prstGeom>
            <a:noFill/>
          </p:spPr>
          <p:txBody>
            <a:bodyPr wrap="none" lIns="68580" tIns="34290" rIns="68580" bIns="34290" rtlCol="0">
              <a:spAutoFit/>
            </a:bodyPr>
            <a:lstStyle/>
            <a:p>
              <a:pPr algn="ct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生产标准化</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7" name="文本框 43"/>
            <p:cNvSpPr txBox="1"/>
            <p:nvPr/>
          </p:nvSpPr>
          <p:spPr>
            <a:xfrm>
              <a:off x="5229256" y="2891203"/>
              <a:ext cx="856645" cy="500137"/>
            </a:xfrm>
            <a:prstGeom prst="rect">
              <a:avLst/>
            </a:prstGeom>
            <a:noFill/>
          </p:spPr>
          <p:txBody>
            <a:bodyPr wrap="none" lIns="68580" tIns="34290" rIns="68580" bIns="34290" rtlCol="0">
              <a:spAutoFit/>
            </a:bodyPr>
            <a:lstStyle/>
            <a:p>
              <a:pPr algn="ct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安装作业</a:t>
              </a:r>
              <a:endParaRPr lang="en-US" altLang="zh-CN" sz="14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流水化</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8" name="燕尾形 47"/>
            <p:cNvSpPr/>
            <p:nvPr/>
          </p:nvSpPr>
          <p:spPr>
            <a:xfrm rot="5400000">
              <a:off x="5547486" y="2646118"/>
              <a:ext cx="238937" cy="20472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49" name="文本框 43"/>
            <p:cNvSpPr txBox="1"/>
            <p:nvPr/>
          </p:nvSpPr>
          <p:spPr>
            <a:xfrm>
              <a:off x="6267761" y="1639565"/>
              <a:ext cx="856645" cy="500137"/>
            </a:xfrm>
            <a:prstGeom prst="rect">
              <a:avLst/>
            </a:prstGeom>
            <a:noFill/>
          </p:spPr>
          <p:txBody>
            <a:bodyPr wrap="none" lIns="68580" tIns="34290" rIns="68580" bIns="34290" rtlCol="0">
              <a:spAutoFit/>
            </a:bodyPr>
            <a:lstStyle/>
            <a:p>
              <a:pPr algn="ct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监测监控</a:t>
              </a:r>
              <a:endParaRPr lang="en-US" altLang="zh-CN" sz="14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一体化</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0" name="文本框 43"/>
            <p:cNvSpPr txBox="1"/>
            <p:nvPr/>
          </p:nvSpPr>
          <p:spPr>
            <a:xfrm>
              <a:off x="7380313" y="2905951"/>
              <a:ext cx="856645" cy="500137"/>
            </a:xfrm>
            <a:prstGeom prst="rect">
              <a:avLst/>
            </a:prstGeom>
            <a:noFill/>
          </p:spPr>
          <p:txBody>
            <a:bodyPr wrap="none" lIns="68580" tIns="34290" rIns="68580" bIns="34290" rtlCol="0">
              <a:spAutoFit/>
            </a:bodyPr>
            <a:lstStyle/>
            <a:p>
              <a:pPr algn="ct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设备检修</a:t>
              </a:r>
              <a:endParaRPr lang="en-US" altLang="zh-CN" sz="14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状态化</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1" name="燕尾形 50"/>
            <p:cNvSpPr/>
            <p:nvPr/>
          </p:nvSpPr>
          <p:spPr>
            <a:xfrm rot="5400000">
              <a:off x="7698542" y="2660866"/>
              <a:ext cx="238937" cy="20472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grpSp>
      <p:pic>
        <p:nvPicPr>
          <p:cNvPr id="9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5961003" y="908720"/>
            <a:ext cx="2480594" cy="1440159"/>
          </a:xfrm>
          <a:prstGeom prst="rect">
            <a:avLst/>
          </a:prstGeom>
          <a:noFill/>
          <a:ln>
            <a:solidFill>
              <a:schemeClr val="tx1">
                <a:lumMod val="65000"/>
                <a:lumOff val="35000"/>
              </a:schemeClr>
            </a:solidFill>
          </a:ln>
        </p:spPr>
      </p:pic>
      <p:pic>
        <p:nvPicPr>
          <p:cNvPr id="9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3298389" y="908720"/>
            <a:ext cx="2480594" cy="1440159"/>
          </a:xfrm>
          <a:prstGeom prst="rect">
            <a:avLst/>
          </a:prstGeom>
          <a:noFill/>
          <a:ln>
            <a:solidFill>
              <a:schemeClr val="tx1">
                <a:lumMod val="65000"/>
                <a:lumOff val="35000"/>
              </a:schemeClr>
            </a:solidFill>
          </a:ln>
        </p:spPr>
      </p:pic>
      <p:pic>
        <p:nvPicPr>
          <p:cNvPr id="98"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611560" y="908720"/>
            <a:ext cx="2480594" cy="1440159"/>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xmlns="">
                <a:solidFill>
                  <a:schemeClr val="accent1"/>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949280"/>
            <a:ext cx="8183880" cy="547504"/>
          </a:xfrm>
        </p:spPr>
        <p:txBody>
          <a:bodyPr>
            <a:normAutofit fontScale="90000"/>
          </a:bodyPr>
          <a:lstStyle/>
          <a:p>
            <a:r>
              <a:rPr lang="zh-CN" altLang="en-US" dirty="0" smtClean="0">
                <a:solidFill>
                  <a:srgbClr val="C00000"/>
                </a:solidFill>
              </a:rPr>
              <a:t>环境监测</a:t>
            </a:r>
            <a:r>
              <a:rPr lang="zh-CN" altLang="en-US" dirty="0" smtClean="0">
                <a:solidFill>
                  <a:srgbClr val="C00000"/>
                </a:solidFill>
              </a:rPr>
              <a:t>业务</a:t>
            </a:r>
            <a:endParaRPr lang="zh-CN" altLang="en-US" dirty="0"/>
          </a:p>
        </p:txBody>
      </p:sp>
      <p:sp>
        <p:nvSpPr>
          <p:cNvPr id="57" name="矩形 56"/>
          <p:cNvSpPr/>
          <p:nvPr/>
        </p:nvSpPr>
        <p:spPr>
          <a:xfrm>
            <a:off x="35496" y="2636912"/>
            <a:ext cx="873795" cy="108012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9" name="直接连接符 58"/>
          <p:cNvCxnSpPr/>
          <p:nvPr/>
        </p:nvCxnSpPr>
        <p:spPr>
          <a:xfrm>
            <a:off x="899592" y="3140968"/>
            <a:ext cx="824440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 name="椭圆 59"/>
          <p:cNvSpPr/>
          <p:nvPr/>
        </p:nvSpPr>
        <p:spPr>
          <a:xfrm>
            <a:off x="1331640" y="3043403"/>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1115616" y="3448967"/>
            <a:ext cx="864096" cy="846386"/>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收购北京尚洋</a:t>
            </a:r>
            <a:endParaRPr lang="zh-CN" altLang="en-US" sz="1200" b="1" dirty="0">
              <a:solidFill>
                <a:srgbClr val="FFFF00"/>
              </a:solidFill>
              <a:latin typeface="微软雅黑" panose="020B0503020204020204" pitchFamily="34" charset="-122"/>
              <a:ea typeface="微软雅黑" panose="020B0503020204020204" pitchFamily="34" charset="-122"/>
            </a:endParaRPr>
          </a:p>
          <a:p>
            <a:pPr>
              <a:spcBef>
                <a:spcPts val="600"/>
              </a:spcBef>
            </a:pPr>
            <a:r>
              <a:rPr lang="zh-CN" altLang="en-US" sz="1000" b="1" dirty="0" smtClean="0">
                <a:solidFill>
                  <a:schemeClr val="bg1"/>
                </a:solidFill>
                <a:latin typeface="微软雅黑" panose="020B0503020204020204" pitchFamily="34" charset="-122"/>
                <a:ea typeface="微软雅黑" panose="020B0503020204020204" pitchFamily="34" charset="-122"/>
              </a:rPr>
              <a:t>公司实现跨越式发展</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2" name="等腰三角形 61"/>
          <p:cNvSpPr/>
          <p:nvPr/>
        </p:nvSpPr>
        <p:spPr>
          <a:xfrm>
            <a:off x="1331640" y="3303419"/>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2596441" y="3035581"/>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1691680" y="1052443"/>
            <a:ext cx="1008112" cy="1338828"/>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推行政府釆购环境监测数据模式</a:t>
            </a:r>
            <a:endParaRPr lang="en-US" altLang="zh-CN" sz="1200" b="1" dirty="0" smtClean="0">
              <a:solidFill>
                <a:srgbClr val="FFFF00"/>
              </a:solidFill>
              <a:latin typeface="微软雅黑" panose="020B0503020204020204" pitchFamily="34" charset="-122"/>
              <a:ea typeface="微软雅黑" panose="020B0503020204020204" pitchFamily="34" charset="-122"/>
            </a:endParaRPr>
          </a:p>
          <a:p>
            <a:pPr>
              <a:spcBef>
                <a:spcPts val="600"/>
              </a:spcBef>
            </a:pPr>
            <a:r>
              <a:rPr lang="zh-CN" altLang="en-US" sz="1000" b="1" dirty="0" smtClean="0">
                <a:solidFill>
                  <a:schemeClr val="bg1"/>
                </a:solidFill>
                <a:latin typeface="微软雅黑" panose="020B0503020204020204" pitchFamily="34" charset="-122"/>
                <a:ea typeface="微软雅黑" panose="020B0503020204020204" pitchFamily="34" charset="-122"/>
              </a:rPr>
              <a:t>超</a:t>
            </a:r>
            <a:r>
              <a:rPr lang="en-US" altLang="zh-CN" sz="1000" b="1" dirty="0" smtClean="0">
                <a:solidFill>
                  <a:schemeClr val="bg1"/>
                </a:solidFill>
                <a:latin typeface="微软雅黑" panose="020B0503020204020204" pitchFamily="34" charset="-122"/>
                <a:ea typeface="微软雅黑" panose="020B0503020204020204" pitchFamily="34" charset="-122"/>
              </a:rPr>
              <a:t>1</a:t>
            </a:r>
            <a:r>
              <a:rPr lang="zh-CN" altLang="en-US" sz="1000" b="1" dirty="0" smtClean="0">
                <a:solidFill>
                  <a:schemeClr val="bg1"/>
                </a:solidFill>
                <a:latin typeface="微软雅黑" panose="020B0503020204020204" pitchFamily="34" charset="-122"/>
                <a:ea typeface="微软雅黑" panose="020B0503020204020204" pitchFamily="34" charset="-122"/>
              </a:rPr>
              <a:t>亿元中标台州项目，开启了环境监测新模式。</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6" name="等腰三角形 65"/>
          <p:cNvSpPr/>
          <p:nvPr/>
        </p:nvSpPr>
        <p:spPr>
          <a:xfrm rot="10800000">
            <a:off x="2627785" y="2852709"/>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4427984" y="3044413"/>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3491880" y="3469161"/>
            <a:ext cx="1008112" cy="2292935"/>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政府釆购环境监测数据模式迅速复制</a:t>
            </a:r>
            <a:endParaRPr lang="zh-CN" altLang="en-US" sz="1200" b="1" dirty="0">
              <a:solidFill>
                <a:srgbClr val="FFFF00"/>
              </a:solidFill>
              <a:latin typeface="微软雅黑" panose="020B0503020204020204" pitchFamily="34" charset="-122"/>
              <a:ea typeface="微软雅黑" panose="020B0503020204020204" pitchFamily="34" charset="-122"/>
            </a:endParaRPr>
          </a:p>
          <a:p>
            <a:pPr>
              <a:spcBef>
                <a:spcPts val="600"/>
              </a:spcBef>
            </a:pPr>
            <a:r>
              <a:rPr lang="zh-CN" altLang="en-US" sz="1000" b="1" dirty="0" smtClean="0">
                <a:solidFill>
                  <a:schemeClr val="bg1"/>
                </a:solidFill>
                <a:latin typeface="微软雅黑" panose="020B0503020204020204" pitchFamily="34" charset="-122"/>
                <a:ea typeface="微软雅黑" panose="020B0503020204020204" pitchFamily="34" charset="-122"/>
              </a:rPr>
              <a:t>超</a:t>
            </a:r>
            <a:r>
              <a:rPr lang="en-US" altLang="zh-CN" sz="1000" b="1" dirty="0" smtClean="0">
                <a:solidFill>
                  <a:schemeClr val="bg1"/>
                </a:solidFill>
                <a:latin typeface="微软雅黑" panose="020B0503020204020204" pitchFamily="34" charset="-122"/>
                <a:ea typeface="微软雅黑" panose="020B0503020204020204" pitchFamily="34" charset="-122"/>
              </a:rPr>
              <a:t>1</a:t>
            </a:r>
            <a:r>
              <a:rPr lang="zh-CN" altLang="en-US" sz="1000" b="1" dirty="0" smtClean="0">
                <a:solidFill>
                  <a:schemeClr val="bg1"/>
                </a:solidFill>
                <a:latin typeface="微软雅黑" panose="020B0503020204020204" pitchFamily="34" charset="-122"/>
                <a:ea typeface="微软雅黑" panose="020B0503020204020204" pitchFamily="34" charset="-122"/>
              </a:rPr>
              <a:t>亿元中标绍兴项目，持续中标河南项目、江阴项目、山东项目、四川项目、舟山项目、杭州项目</a:t>
            </a:r>
            <a:r>
              <a:rPr lang="en-US" altLang="zh-CN" sz="1000" b="1" dirty="0" smtClean="0">
                <a:solidFill>
                  <a:schemeClr val="bg1"/>
                </a:solidFill>
                <a:latin typeface="微软雅黑" panose="020B0503020204020204" pitchFamily="34" charset="-122"/>
                <a:ea typeface="微软雅黑" panose="020B0503020204020204" pitchFamily="34" charset="-122"/>
              </a:rPr>
              <a:t>…</a:t>
            </a:r>
            <a:r>
              <a:rPr lang="zh-CN" altLang="en-US" sz="1000" b="1" dirty="0" smtClean="0">
                <a:solidFill>
                  <a:schemeClr val="bg1"/>
                </a:solidFill>
                <a:latin typeface="微软雅黑" panose="020B0503020204020204" pitchFamily="34" charset="-122"/>
                <a:ea typeface="微软雅黑" panose="020B0503020204020204" pitchFamily="34" charset="-122"/>
              </a:rPr>
              <a:t>新模式得到广泛认可。</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9" name="等腰三角形 68"/>
          <p:cNvSpPr/>
          <p:nvPr/>
        </p:nvSpPr>
        <p:spPr>
          <a:xfrm>
            <a:off x="4427984" y="3323613"/>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sp>
        <p:nvSpPr>
          <p:cNvPr id="71" name="椭圆 70"/>
          <p:cNvSpPr/>
          <p:nvPr/>
        </p:nvSpPr>
        <p:spPr>
          <a:xfrm>
            <a:off x="6324380" y="3044322"/>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5148064" y="1360220"/>
            <a:ext cx="1224136" cy="1492716"/>
          </a:xfrm>
          <a:prstGeom prst="rect">
            <a:avLst/>
          </a:prstGeom>
          <a:solidFill>
            <a:schemeClr val="accent2"/>
          </a:solidFill>
        </p:spPr>
        <p:txBody>
          <a:bodyPr wrap="square">
            <a:spAutoFit/>
          </a:bodyPr>
          <a:lstStyle/>
          <a:p>
            <a:r>
              <a:rPr lang="en-US" altLang="zh-CN" sz="1200" b="1" dirty="0" smtClean="0">
                <a:solidFill>
                  <a:srgbClr val="FFFF00"/>
                </a:solidFill>
                <a:latin typeface="微软雅黑" panose="020B0503020204020204" pitchFamily="34" charset="-122"/>
                <a:ea typeface="微软雅黑" panose="020B0503020204020204" pitchFamily="34" charset="-122"/>
              </a:rPr>
              <a:t>1.7</a:t>
            </a:r>
            <a:r>
              <a:rPr lang="zh-CN" altLang="en-US" sz="1200" b="1" dirty="0" smtClean="0">
                <a:solidFill>
                  <a:srgbClr val="FFFF00"/>
                </a:solidFill>
                <a:latin typeface="微软雅黑" panose="020B0503020204020204" pitchFamily="34" charset="-122"/>
                <a:ea typeface="微软雅黑" panose="020B0503020204020204" pitchFamily="34" charset="-122"/>
              </a:rPr>
              <a:t>亿中标国家地表水监测项目</a:t>
            </a:r>
            <a:endParaRPr lang="zh-CN" altLang="en-US" sz="1200" b="1" dirty="0">
              <a:solidFill>
                <a:srgbClr val="FFFF00"/>
              </a:solidFill>
              <a:latin typeface="微软雅黑" panose="020B0503020204020204" pitchFamily="34" charset="-122"/>
              <a:ea typeface="微软雅黑" panose="020B0503020204020204" pitchFamily="34" charset="-122"/>
            </a:endParaRPr>
          </a:p>
          <a:p>
            <a:pPr>
              <a:spcBef>
                <a:spcPts val="600"/>
              </a:spcBef>
            </a:pPr>
            <a:r>
              <a:rPr lang="zh-CN" altLang="en-US" sz="1000" b="1" dirty="0" smtClean="0">
                <a:solidFill>
                  <a:schemeClr val="bg1"/>
                </a:solidFill>
                <a:latin typeface="微软雅黑" panose="020B0503020204020204" pitchFamily="34" charset="-122"/>
                <a:ea typeface="微软雅黑" panose="020B0503020204020204" pitchFamily="34" charset="-122"/>
              </a:rPr>
              <a:t>以水质监测合计金额第一的优势中标国家地表水监测项目，垫定公司水质监测龙头地位</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3" name="等腰三角形 72"/>
          <p:cNvSpPr/>
          <p:nvPr/>
        </p:nvSpPr>
        <p:spPr>
          <a:xfrm rot="10800000">
            <a:off x="6324380" y="2861450"/>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8100392" y="3042272"/>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7668344" y="3467020"/>
            <a:ext cx="1008112" cy="1461939"/>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国家站模式下沉与延续</a:t>
            </a:r>
          </a:p>
          <a:p>
            <a:pPr>
              <a:spcBef>
                <a:spcPts val="600"/>
              </a:spcBef>
            </a:pPr>
            <a:r>
              <a:rPr lang="en-US" altLang="zh-CN" sz="1000" b="1" dirty="0" smtClean="0">
                <a:solidFill>
                  <a:schemeClr val="bg1"/>
                </a:solidFill>
                <a:latin typeface="微软雅黑" panose="020B0503020204020204" pitchFamily="34" charset="-122"/>
                <a:ea typeface="微软雅黑" panose="020B0503020204020204" pitchFamily="34" charset="-122"/>
              </a:rPr>
              <a:t>6868</a:t>
            </a:r>
            <a:r>
              <a:rPr lang="zh-CN" altLang="en-US" sz="1000" b="1" dirty="0" smtClean="0">
                <a:solidFill>
                  <a:schemeClr val="bg1"/>
                </a:solidFill>
                <a:latin typeface="微软雅黑" panose="020B0503020204020204" pitchFamily="34" charset="-122"/>
                <a:ea typeface="微软雅黑" panose="020B0503020204020204" pitchFamily="34" charset="-122"/>
              </a:rPr>
              <a:t>万元中标中山市水质监测项目，彰显了公司的能力与实力，开拓了广东市场。</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6" name="等腰三角形 75"/>
          <p:cNvSpPr/>
          <p:nvPr/>
        </p:nvSpPr>
        <p:spPr>
          <a:xfrm>
            <a:off x="8100392" y="3321472"/>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p:nvPr/>
        </p:nvSpPr>
        <p:spPr bwMode="auto">
          <a:xfrm>
            <a:off x="923780" y="2780928"/>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2015</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0" name="矩形 99"/>
          <p:cNvSpPr/>
          <p:nvPr/>
        </p:nvSpPr>
        <p:spPr bwMode="auto">
          <a:xfrm>
            <a:off x="2273090" y="3255802"/>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2016</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1" name="矩形 100"/>
          <p:cNvSpPr/>
          <p:nvPr/>
        </p:nvSpPr>
        <p:spPr bwMode="auto">
          <a:xfrm>
            <a:off x="4092132" y="2780928"/>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2017</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2" name="矩形 101"/>
          <p:cNvSpPr/>
          <p:nvPr/>
        </p:nvSpPr>
        <p:spPr bwMode="auto">
          <a:xfrm>
            <a:off x="6036348" y="3263576"/>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2018</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3" name="矩形 102"/>
          <p:cNvSpPr/>
          <p:nvPr/>
        </p:nvSpPr>
        <p:spPr bwMode="auto">
          <a:xfrm>
            <a:off x="7764540" y="2775542"/>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2019</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15"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78" name="矩形 77"/>
          <p:cNvSpPr/>
          <p:nvPr/>
        </p:nvSpPr>
        <p:spPr>
          <a:xfrm>
            <a:off x="2771800" y="1052737"/>
            <a:ext cx="1080120" cy="1800200"/>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建立理工</a:t>
            </a:r>
            <a:r>
              <a:rPr lang="zh-CN" altLang="zh-CN" sz="1200" b="1" dirty="0" smtClean="0">
                <a:solidFill>
                  <a:srgbClr val="FFFF00"/>
                </a:solidFill>
                <a:latin typeface="微软雅黑" panose="020B0503020204020204" pitchFamily="34" charset="-122"/>
                <a:ea typeface="微软雅黑" panose="020B0503020204020204" pitchFamily="34" charset="-122"/>
              </a:rPr>
              <a:t>院士工作站</a:t>
            </a:r>
            <a:endParaRPr lang="en-US" altLang="zh-CN" sz="1200" b="1" dirty="0" smtClean="0">
              <a:solidFill>
                <a:srgbClr val="FFFF00"/>
              </a:solidFill>
              <a:latin typeface="微软雅黑" panose="020B0503020204020204" pitchFamily="34" charset="-122"/>
              <a:ea typeface="微软雅黑" panose="020B0503020204020204" pitchFamily="34" charset="-122"/>
            </a:endParaRPr>
          </a:p>
          <a:p>
            <a:pPr>
              <a:spcBef>
                <a:spcPts val="600"/>
              </a:spcBef>
            </a:pPr>
            <a:r>
              <a:rPr lang="zh-CN" altLang="zh-CN" sz="1000" b="1" dirty="0" smtClean="0">
                <a:solidFill>
                  <a:schemeClr val="bg1"/>
                </a:solidFill>
                <a:latin typeface="微软雅黑" panose="020B0503020204020204" pitchFamily="34" charset="-122"/>
                <a:ea typeface="微软雅黑" panose="020B0503020204020204" pitchFamily="34" charset="-122"/>
              </a:rPr>
              <a:t>与美国佐治亚理工学院布鲁克拜尔可持续发展系统研究院等研究机构展开全方位的战略合作，在环保领域开展多项前瞻性的研究</a:t>
            </a:r>
            <a:r>
              <a:rPr lang="zh-CN" altLang="en-US" sz="1000" b="1" dirty="0" smtClean="0">
                <a:solidFill>
                  <a:schemeClr val="bg1"/>
                </a:solidFill>
                <a:latin typeface="微软雅黑" panose="020B0503020204020204" pitchFamily="34" charset="-122"/>
                <a:ea typeface="微软雅黑" panose="020B0503020204020204" pitchFamily="34" charset="-122"/>
              </a:rPr>
              <a:t>。</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11" name="矩形 110"/>
          <p:cNvSpPr/>
          <p:nvPr/>
        </p:nvSpPr>
        <p:spPr>
          <a:xfrm>
            <a:off x="4572000" y="3487360"/>
            <a:ext cx="1224136" cy="2292935"/>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新模式拓展至空气监测、水库监测、农村污水处理领域</a:t>
            </a:r>
            <a:endParaRPr lang="zh-CN" altLang="en-US" sz="1200" b="1" dirty="0">
              <a:solidFill>
                <a:srgbClr val="FFFF00"/>
              </a:solidFill>
              <a:latin typeface="微软雅黑" panose="020B0503020204020204" pitchFamily="34" charset="-122"/>
              <a:ea typeface="微软雅黑" panose="020B0503020204020204" pitchFamily="34" charset="-122"/>
            </a:endParaRPr>
          </a:p>
          <a:p>
            <a:pPr>
              <a:spcBef>
                <a:spcPts val="600"/>
              </a:spcBef>
            </a:pPr>
            <a:r>
              <a:rPr lang="zh-CN" altLang="en-US" sz="1000" b="1" dirty="0" smtClean="0">
                <a:solidFill>
                  <a:schemeClr val="bg1"/>
                </a:solidFill>
                <a:latin typeface="微软雅黑" panose="020B0503020204020204" pitchFamily="34" charset="-122"/>
                <a:ea typeface="微软雅黑" panose="020B0503020204020204" pitchFamily="34" charset="-122"/>
              </a:rPr>
              <a:t>相继中标玉环空气监测项目、杭州余杭空气监测项目、</a:t>
            </a:r>
            <a:r>
              <a:rPr lang="zh-CN" altLang="zh-CN" sz="1000" b="1" dirty="0" smtClean="0">
                <a:solidFill>
                  <a:schemeClr val="bg1"/>
                </a:solidFill>
                <a:latin typeface="微软雅黑" panose="020B0503020204020204" pitchFamily="34" charset="-122"/>
                <a:ea typeface="微软雅黑" panose="020B0503020204020204" pitchFamily="34" charset="-122"/>
              </a:rPr>
              <a:t>淳安农村污水处理站水质监测</a:t>
            </a:r>
            <a:r>
              <a:rPr lang="zh-CN" altLang="en-US" sz="1000" b="1" dirty="0" smtClean="0">
                <a:solidFill>
                  <a:schemeClr val="bg1"/>
                </a:solidFill>
                <a:latin typeface="微软雅黑" panose="020B0503020204020204" pitchFamily="34" charset="-122"/>
                <a:ea typeface="微软雅黑" panose="020B0503020204020204" pitchFamily="34" charset="-122"/>
              </a:rPr>
              <a:t>项目、</a:t>
            </a:r>
            <a:r>
              <a:rPr lang="zh-CN" altLang="zh-CN" sz="1000" b="1" dirty="0" smtClean="0">
                <a:solidFill>
                  <a:schemeClr val="bg1"/>
                </a:solidFill>
                <a:latin typeface="微软雅黑" panose="020B0503020204020204" pitchFamily="34" charset="-122"/>
                <a:ea typeface="微软雅黑" panose="020B0503020204020204" pitchFamily="34" charset="-122"/>
              </a:rPr>
              <a:t>绍兴长诏水库水质自动监测项目</a:t>
            </a:r>
            <a:r>
              <a:rPr lang="zh-CN" altLang="en-US" sz="1000" b="1" dirty="0" smtClean="0">
                <a:solidFill>
                  <a:schemeClr val="bg1"/>
                </a:solidFill>
                <a:latin typeface="微软雅黑" panose="020B0503020204020204" pitchFamily="34" charset="-122"/>
                <a:ea typeface="微软雅黑" panose="020B0503020204020204" pitchFamily="34" charset="-122"/>
              </a:rPr>
              <a:t>，彰显公司在环境监测领域的实力。</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pic>
        <p:nvPicPr>
          <p:cNvPr id="112" name="图片 1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7504" y="2708920"/>
            <a:ext cx="720080" cy="936104"/>
          </a:xfrm>
          <a:prstGeom prst="rect">
            <a:avLst/>
          </a:prstGeom>
        </p:spPr>
      </p:pic>
      <p:sp>
        <p:nvSpPr>
          <p:cNvPr id="116" name="矩形 115"/>
          <p:cNvSpPr/>
          <p:nvPr/>
        </p:nvSpPr>
        <p:spPr>
          <a:xfrm>
            <a:off x="6444208" y="1052736"/>
            <a:ext cx="1440160" cy="1769715"/>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成功自主研发多款水质监测分析仪</a:t>
            </a:r>
            <a:endParaRPr lang="zh-CN" altLang="en-US" sz="1200" b="1" dirty="0">
              <a:solidFill>
                <a:srgbClr val="FFFF00"/>
              </a:solidFill>
              <a:latin typeface="微软雅黑" panose="020B0503020204020204" pitchFamily="34" charset="-122"/>
              <a:ea typeface="微软雅黑" panose="020B0503020204020204" pitchFamily="34" charset="-122"/>
            </a:endParaRPr>
          </a:p>
          <a:p>
            <a:pPr>
              <a:spcBef>
                <a:spcPts val="600"/>
              </a:spcBef>
            </a:pPr>
            <a:r>
              <a:rPr lang="zh-CN" altLang="en-US" sz="1000" b="1" dirty="0" smtClean="0">
                <a:solidFill>
                  <a:schemeClr val="bg1"/>
                </a:solidFill>
                <a:latin typeface="微软雅黑" panose="020B0503020204020204" pitchFamily="34" charset="-122"/>
                <a:ea typeface="微软雅黑" panose="020B0503020204020204" pitchFamily="34" charset="-122"/>
              </a:rPr>
              <a:t>成功自主研发五参数分析仪、氨氮、总磷、总氮、高锰酸盐分析仪，取得了相关计量证书、环保证书，将积极进行推广。成功自主研发生物毒性分析仪并实现销售。</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环境监测</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 descr="C:\Users\lgjc\Desktop\新建文件夹 (5)\yupian\taizhou1.png"/>
          <p:cNvPicPr>
            <a:picLocks noChangeAspect="1" noChangeArrowheads="1"/>
          </p:cNvPicPr>
          <p:nvPr/>
        </p:nvPicPr>
        <p:blipFill>
          <a:blip r:embed="rId4" cstate="print"/>
          <a:srcRect/>
          <a:stretch>
            <a:fillRect/>
          </a:stretch>
        </p:blipFill>
        <p:spPr bwMode="auto">
          <a:xfrm>
            <a:off x="1043608" y="836712"/>
            <a:ext cx="2880000" cy="2088232"/>
          </a:xfrm>
          <a:prstGeom prst="rect">
            <a:avLst/>
          </a:prstGeom>
          <a:noFill/>
        </p:spPr>
      </p:pic>
      <p:pic>
        <p:nvPicPr>
          <p:cNvPr id="30722" name="Picture 2" descr="C:\Users\lgjc\Desktop\新建文件夹 (5)\yupian\yunguan1.png"/>
          <p:cNvPicPr>
            <a:picLocks noChangeAspect="1" noChangeArrowheads="1"/>
          </p:cNvPicPr>
          <p:nvPr/>
        </p:nvPicPr>
        <p:blipFill>
          <a:blip r:embed="rId5" cstate="print"/>
          <a:srcRect/>
          <a:stretch>
            <a:fillRect/>
          </a:stretch>
        </p:blipFill>
        <p:spPr bwMode="auto">
          <a:xfrm>
            <a:off x="5292080" y="3429000"/>
            <a:ext cx="2880000" cy="2015984"/>
          </a:xfrm>
          <a:prstGeom prst="rect">
            <a:avLst/>
          </a:prstGeom>
          <a:noFill/>
        </p:spPr>
      </p:pic>
      <p:pic>
        <p:nvPicPr>
          <p:cNvPr id="30723" name="Picture 3" descr="C:\Users\lgjc\Desktop\新建文件夹 (5)\yupian\kongqi1.png"/>
          <p:cNvPicPr>
            <a:picLocks noChangeAspect="1" noChangeArrowheads="1"/>
          </p:cNvPicPr>
          <p:nvPr/>
        </p:nvPicPr>
        <p:blipFill>
          <a:blip r:embed="rId6" cstate="print"/>
          <a:srcRect/>
          <a:stretch>
            <a:fillRect/>
          </a:stretch>
        </p:blipFill>
        <p:spPr bwMode="auto">
          <a:xfrm>
            <a:off x="1050348" y="3429001"/>
            <a:ext cx="2880000" cy="2022652"/>
          </a:xfrm>
          <a:prstGeom prst="rect">
            <a:avLst/>
          </a:prstGeom>
          <a:noFill/>
        </p:spPr>
      </p:pic>
      <p:sp>
        <p:nvSpPr>
          <p:cNvPr id="17" name="圆角矩形 11"/>
          <p:cNvSpPr>
            <a:spLocks noGrp="1" noChangeArrowheads="1"/>
          </p:cNvSpPr>
          <p:nvPr>
            <p:ph idx="1"/>
          </p:nvPr>
        </p:nvSpPr>
        <p:spPr bwMode="auto">
          <a:xfrm>
            <a:off x="971600" y="2996952"/>
            <a:ext cx="3024336" cy="288032"/>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algn="ctr">
              <a:buClr>
                <a:schemeClr val="accent2"/>
              </a:buClr>
              <a:buNone/>
            </a:pPr>
            <a:r>
              <a:rPr lang="zh-CN" altLang="en-US" sz="1600" b="1" dirty="0" smtClean="0">
                <a:solidFill>
                  <a:srgbClr val="C00000"/>
                </a:solidFill>
                <a:effectLst>
                  <a:outerShdw blurRad="38100" dist="38100" dir="2700000" algn="tl">
                    <a:srgbClr val="000000">
                      <a:alpha val="43137"/>
                    </a:srgbClr>
                  </a:outerShdw>
                </a:effectLst>
                <a:sym typeface="微软雅黑" pitchFamily="34" charset="-122"/>
              </a:rPr>
              <a:t>水质监测数据管理平台</a:t>
            </a:r>
          </a:p>
        </p:txBody>
      </p:sp>
      <p:pic>
        <p:nvPicPr>
          <p:cNvPr id="30724" name="Picture 4" descr="C:\Users\lgjc\Desktop\新建文件夹 (5)\yupian\shuju1.png"/>
          <p:cNvPicPr>
            <a:picLocks noChangeAspect="1" noChangeArrowheads="1"/>
          </p:cNvPicPr>
          <p:nvPr/>
        </p:nvPicPr>
        <p:blipFill>
          <a:blip r:embed="rId7" cstate="print"/>
          <a:srcRect/>
          <a:stretch>
            <a:fillRect/>
          </a:stretch>
        </p:blipFill>
        <p:spPr bwMode="auto">
          <a:xfrm>
            <a:off x="5292080" y="836712"/>
            <a:ext cx="2880000" cy="2088232"/>
          </a:xfrm>
          <a:prstGeom prst="rect">
            <a:avLst/>
          </a:prstGeom>
          <a:noFill/>
        </p:spPr>
      </p:pic>
      <p:sp>
        <p:nvSpPr>
          <p:cNvPr id="19" name="圆角矩形 11"/>
          <p:cNvSpPr txBox="1">
            <a:spLocks noChangeArrowheads="1"/>
          </p:cNvSpPr>
          <p:nvPr/>
        </p:nvSpPr>
        <p:spPr bwMode="auto">
          <a:xfrm>
            <a:off x="5220072" y="5517232"/>
            <a:ext cx="2952328" cy="288032"/>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marR="0" lvl="0" indent="-265176" algn="ctr" defTabSz="914400" rtl="0" eaLnBrk="1" fontAlgn="auto" latinLnBrk="0" hangingPunct="1">
              <a:lnSpc>
                <a:spcPct val="100000"/>
              </a:lnSpc>
              <a:spcBef>
                <a:spcPts val="250"/>
              </a:spcBef>
              <a:spcAft>
                <a:spcPts val="0"/>
              </a:spcAft>
              <a:buClr>
                <a:schemeClr val="accent2"/>
              </a:buClr>
              <a:buSzPct val="80000"/>
              <a:buFont typeface="Wingdings 2"/>
              <a:buNone/>
              <a:tabLst/>
              <a:defRPr/>
            </a:pPr>
            <a:r>
              <a:rPr kumimoji="0" lang="zh-CN" altLang="en-US" sz="16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sym typeface="微软雅黑" pitchFamily="34" charset="-122"/>
              </a:rPr>
              <a:t>基于状态的精准运维监管平台</a:t>
            </a:r>
          </a:p>
        </p:txBody>
      </p:sp>
      <p:sp>
        <p:nvSpPr>
          <p:cNvPr id="26" name="圆角矩形 11"/>
          <p:cNvSpPr txBox="1">
            <a:spLocks noChangeArrowheads="1"/>
          </p:cNvSpPr>
          <p:nvPr/>
        </p:nvSpPr>
        <p:spPr bwMode="auto">
          <a:xfrm>
            <a:off x="971600" y="5517232"/>
            <a:ext cx="3024336" cy="288032"/>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marR="0" lvl="0" indent="-265176" algn="ctr" defTabSz="914400" rtl="0" eaLnBrk="1" fontAlgn="auto" latinLnBrk="0" hangingPunct="1">
              <a:lnSpc>
                <a:spcPct val="100000"/>
              </a:lnSpc>
              <a:spcBef>
                <a:spcPts val="250"/>
              </a:spcBef>
              <a:spcAft>
                <a:spcPts val="0"/>
              </a:spcAft>
              <a:buClr>
                <a:schemeClr val="accent2"/>
              </a:buClr>
              <a:buSzPct val="80000"/>
              <a:buFont typeface="Wingdings 2"/>
              <a:buNone/>
              <a:tabLst/>
              <a:defRPr/>
            </a:pPr>
            <a:r>
              <a:rPr kumimoji="0" lang="zh-CN" altLang="en-US" sz="16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sym typeface="微软雅黑" pitchFamily="34" charset="-122"/>
              </a:rPr>
              <a:t>空气质量数据管理平台</a:t>
            </a:r>
          </a:p>
        </p:txBody>
      </p:sp>
      <p:sp>
        <p:nvSpPr>
          <p:cNvPr id="27" name="圆角矩形 11"/>
          <p:cNvSpPr txBox="1">
            <a:spLocks noChangeArrowheads="1"/>
          </p:cNvSpPr>
          <p:nvPr/>
        </p:nvSpPr>
        <p:spPr bwMode="auto">
          <a:xfrm>
            <a:off x="5220072" y="2996952"/>
            <a:ext cx="3024336" cy="288032"/>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marR="0" lvl="0" indent="-265176" algn="ctr" defTabSz="914400" rtl="0" eaLnBrk="1" fontAlgn="auto" latinLnBrk="0" hangingPunct="1">
              <a:lnSpc>
                <a:spcPct val="100000"/>
              </a:lnSpc>
              <a:spcBef>
                <a:spcPts val="250"/>
              </a:spcBef>
              <a:spcAft>
                <a:spcPts val="0"/>
              </a:spcAft>
              <a:buClr>
                <a:schemeClr val="accent2"/>
              </a:buClr>
              <a:buSzPct val="80000"/>
              <a:buFont typeface="Wingdings 2"/>
              <a:buNone/>
              <a:tabLst/>
              <a:defRPr/>
            </a:pPr>
            <a:r>
              <a:rPr kumimoji="0" lang="zh-CN" altLang="en-US" sz="16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sym typeface="微软雅黑" pitchFamily="34" charset="-122"/>
              </a:rPr>
              <a:t>水质监测数据管理平台</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95536" y="1484784"/>
            <a:ext cx="8280920" cy="1872208"/>
          </a:xfrm>
        </p:spPr>
        <p:txBody>
          <a:bodyPr>
            <a:noAutofit/>
          </a:bodyPr>
          <a:lstStyle/>
          <a:p>
            <a:pPr lvl="0" algn="ctr"/>
            <a:r>
              <a:rPr lang="zh-CN" altLang="en-US" sz="4000" dirty="0" smtClean="0">
                <a:solidFill>
                  <a:srgbClr val="C00000"/>
                </a:solidFill>
              </a:rPr>
              <a:t>土壤治理业务</a:t>
            </a:r>
            <a:endParaRPr lang="zh-CN" altLang="en-US" sz="4000"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949280"/>
            <a:ext cx="8183880" cy="547504"/>
          </a:xfrm>
        </p:spPr>
        <p:txBody>
          <a:bodyPr>
            <a:normAutofit fontScale="90000"/>
          </a:bodyPr>
          <a:lstStyle/>
          <a:p>
            <a:r>
              <a:rPr lang="zh-CN" altLang="en-US" dirty="0" smtClean="0">
                <a:solidFill>
                  <a:srgbClr val="C00000"/>
                </a:solidFill>
              </a:rPr>
              <a:t>土壤治理</a:t>
            </a:r>
            <a:r>
              <a:rPr lang="zh-CN" altLang="en-US" dirty="0" smtClean="0">
                <a:solidFill>
                  <a:srgbClr val="C00000"/>
                </a:solidFill>
              </a:rPr>
              <a:t>业务</a:t>
            </a:r>
            <a:endParaRPr lang="zh-CN" altLang="en-US" dirty="0"/>
          </a:p>
        </p:txBody>
      </p:sp>
      <p:sp>
        <p:nvSpPr>
          <p:cNvPr id="57" name="矩形 56"/>
          <p:cNvSpPr/>
          <p:nvPr/>
        </p:nvSpPr>
        <p:spPr>
          <a:xfrm>
            <a:off x="35496" y="2780928"/>
            <a:ext cx="873795" cy="64807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9" name="直接连接符 58"/>
          <p:cNvCxnSpPr/>
          <p:nvPr/>
        </p:nvCxnSpPr>
        <p:spPr>
          <a:xfrm>
            <a:off x="899592" y="3140968"/>
            <a:ext cx="824440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 name="椭圆 59"/>
          <p:cNvSpPr/>
          <p:nvPr/>
        </p:nvSpPr>
        <p:spPr>
          <a:xfrm>
            <a:off x="1979712" y="3043403"/>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683568" y="3448967"/>
            <a:ext cx="1368152" cy="1677382"/>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湘潭锰矿地区重金属电解锰废渣及尾砂治理一期工程</a:t>
            </a:r>
            <a:endParaRPr lang="zh-CN" altLang="en-US" sz="1200" b="1" dirty="0">
              <a:solidFill>
                <a:srgbClr val="FFFF00"/>
              </a:solidFill>
              <a:latin typeface="微软雅黑" panose="020B0503020204020204" pitchFamily="34" charset="-122"/>
              <a:ea typeface="微软雅黑" panose="020B0503020204020204" pitchFamily="34" charset="-122"/>
            </a:endParaRPr>
          </a:p>
          <a:p>
            <a:pPr>
              <a:spcBef>
                <a:spcPts val="600"/>
              </a:spcBef>
            </a:pPr>
            <a:r>
              <a:rPr lang="zh-CN" altLang="en-US" sz="1000" b="1" dirty="0" smtClean="0">
                <a:solidFill>
                  <a:schemeClr val="bg1"/>
                </a:solidFill>
                <a:latin typeface="微软雅黑" panose="020B0503020204020204" pitchFamily="34" charset="-122"/>
                <a:ea typeface="微软雅黑" panose="020B0503020204020204" pitchFamily="34" charset="-122"/>
              </a:rPr>
              <a:t>被环保部确定为全国重金属污染治理现场观摩样板工程和湖南省创“两型社会”示范性项目。征程</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2" name="等腰三角形 61"/>
          <p:cNvSpPr/>
          <p:nvPr/>
        </p:nvSpPr>
        <p:spPr>
          <a:xfrm>
            <a:off x="1979712" y="3284984"/>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3347864" y="3035581"/>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5220072" y="620688"/>
            <a:ext cx="1152128" cy="2292935"/>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湘潭市竹埠港工业园易家坪片区场地污染综合治理项目</a:t>
            </a:r>
            <a:endParaRPr lang="en-US" altLang="zh-CN" sz="1200" b="1" dirty="0" smtClean="0">
              <a:solidFill>
                <a:srgbClr val="FFFF00"/>
              </a:solidFill>
              <a:latin typeface="微软雅黑" panose="020B0503020204020204" pitchFamily="34" charset="-122"/>
              <a:ea typeface="微软雅黑" panose="020B0503020204020204" pitchFamily="34" charset="-122"/>
            </a:endParaRPr>
          </a:p>
          <a:p>
            <a:pPr>
              <a:spcBef>
                <a:spcPts val="600"/>
              </a:spcBef>
            </a:pPr>
            <a:r>
              <a:rPr lang="en-US" altLang="zh-CN" sz="1000" b="1" dirty="0" smtClean="0">
                <a:solidFill>
                  <a:schemeClr val="bg1"/>
                </a:solidFill>
                <a:latin typeface="微软雅黑" panose="020B0503020204020204" pitchFamily="34" charset="-122"/>
                <a:ea typeface="微软雅黑" panose="020B0503020204020204" pitchFamily="34" charset="-122"/>
              </a:rPr>
              <a:t>1.27</a:t>
            </a:r>
            <a:r>
              <a:rPr lang="zh-CN" altLang="en-US" sz="1000" b="1" dirty="0" smtClean="0">
                <a:solidFill>
                  <a:schemeClr val="bg1"/>
                </a:solidFill>
                <a:latin typeface="微软雅黑" panose="020B0503020204020204" pitchFamily="34" charset="-122"/>
                <a:ea typeface="微软雅黑" panose="020B0503020204020204" pitchFamily="34" charset="-122"/>
              </a:rPr>
              <a:t>亿</a:t>
            </a:r>
            <a:r>
              <a:rPr lang="zh-CN" altLang="zh-CN" sz="1000" b="1" dirty="0" smtClean="0">
                <a:solidFill>
                  <a:schemeClr val="bg1"/>
                </a:solidFill>
                <a:latin typeface="微软雅黑" panose="020B0503020204020204" pitchFamily="34" charset="-122"/>
                <a:ea typeface="微软雅黑" panose="020B0503020204020204" pitchFamily="34" charset="-122"/>
              </a:rPr>
              <a:t>元国家专项治理资金。</a:t>
            </a:r>
            <a:r>
              <a:rPr lang="zh-CN" altLang="en-US" sz="1000" b="1" dirty="0" smtClean="0">
                <a:solidFill>
                  <a:schemeClr val="bg1"/>
                </a:solidFill>
                <a:latin typeface="微软雅黑" panose="020B0503020204020204" pitchFamily="34" charset="-122"/>
                <a:ea typeface="微软雅黑" panose="020B0503020204020204" pitchFamily="34" charset="-122"/>
              </a:rPr>
              <a:t>完成湘潭市竹埠港工业园易家坪村片区内</a:t>
            </a:r>
            <a:r>
              <a:rPr lang="en-US" altLang="zh-CN" sz="1000" b="1" dirty="0" smtClean="0">
                <a:solidFill>
                  <a:schemeClr val="bg1"/>
                </a:solidFill>
                <a:latin typeface="微软雅黑" panose="020B0503020204020204" pitchFamily="34" charset="-122"/>
                <a:ea typeface="微软雅黑" panose="020B0503020204020204" pitchFamily="34" charset="-122"/>
              </a:rPr>
              <a:t>1.09</a:t>
            </a:r>
            <a:r>
              <a:rPr lang="zh-CN" altLang="en-US" sz="1000" b="1" dirty="0" smtClean="0">
                <a:solidFill>
                  <a:schemeClr val="bg1"/>
                </a:solidFill>
                <a:latin typeface="微软雅黑" panose="020B0503020204020204" pitchFamily="34" charset="-122"/>
                <a:ea typeface="微软雅黑" panose="020B0503020204020204" pitchFamily="34" charset="-122"/>
              </a:rPr>
              <a:t>平方公里重金属污染土壤与有机污染物苯土壤进行清理和修复。</a:t>
            </a:r>
          </a:p>
        </p:txBody>
      </p:sp>
      <p:sp>
        <p:nvSpPr>
          <p:cNvPr id="66" name="等腰三角形 65"/>
          <p:cNvSpPr/>
          <p:nvPr/>
        </p:nvSpPr>
        <p:spPr>
          <a:xfrm rot="10800000">
            <a:off x="3379208" y="2852709"/>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4644008" y="3044413"/>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2123728" y="3449032"/>
            <a:ext cx="1080120" cy="2231380"/>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嘉禾县城关镇城南及肖家镇黄花水遗留含砷废渣综合治理</a:t>
            </a:r>
            <a:r>
              <a:rPr lang="en-US" altLang="zh-CN" sz="1200" b="1" dirty="0" smtClean="0">
                <a:solidFill>
                  <a:srgbClr val="FFFF00"/>
                </a:solidFill>
                <a:latin typeface="微软雅黑" panose="020B0503020204020204" pitchFamily="34" charset="-122"/>
                <a:ea typeface="微软雅黑" panose="020B0503020204020204" pitchFamily="34" charset="-122"/>
              </a:rPr>
              <a:t>EPC</a:t>
            </a:r>
            <a:r>
              <a:rPr lang="zh-CN" altLang="en-US" sz="1200" b="1" dirty="0" smtClean="0">
                <a:solidFill>
                  <a:srgbClr val="FFFF00"/>
                </a:solidFill>
                <a:latin typeface="微软雅黑" panose="020B0503020204020204" pitchFamily="34" charset="-122"/>
                <a:ea typeface="微软雅黑" panose="020B0503020204020204" pitchFamily="34" charset="-122"/>
              </a:rPr>
              <a:t>一期工程</a:t>
            </a:r>
            <a:endParaRPr lang="zh-CN" altLang="en-US" sz="1200" b="1" dirty="0">
              <a:solidFill>
                <a:srgbClr val="FFFF00"/>
              </a:solidFill>
              <a:latin typeface="微软雅黑" panose="020B0503020204020204" pitchFamily="34" charset="-122"/>
              <a:ea typeface="微软雅黑" panose="020B0503020204020204" pitchFamily="34" charset="-122"/>
            </a:endParaRPr>
          </a:p>
          <a:p>
            <a:pPr>
              <a:spcBef>
                <a:spcPts val="600"/>
              </a:spcBef>
            </a:pPr>
            <a:r>
              <a:rPr lang="zh-CN" altLang="en-US" sz="1000" b="1" dirty="0" smtClean="0">
                <a:solidFill>
                  <a:schemeClr val="bg1"/>
                </a:solidFill>
                <a:latin typeface="微软雅黑" panose="020B0503020204020204" pitchFamily="34" charset="-122"/>
                <a:ea typeface="微软雅黑" panose="020B0503020204020204" pitchFamily="34" charset="-122"/>
              </a:rPr>
              <a:t>对露天堆置的砷冶炼废渣及含砷表土共计约</a:t>
            </a:r>
            <a:r>
              <a:rPr lang="en-US" altLang="zh-CN" sz="1000" b="1" dirty="0" smtClean="0">
                <a:solidFill>
                  <a:schemeClr val="bg1"/>
                </a:solidFill>
                <a:latin typeface="微软雅黑" panose="020B0503020204020204" pitchFamily="34" charset="-122"/>
                <a:ea typeface="微软雅黑" panose="020B0503020204020204" pitchFamily="34" charset="-122"/>
              </a:rPr>
              <a:t>20</a:t>
            </a:r>
            <a:r>
              <a:rPr lang="zh-CN" altLang="en-US" sz="1000" b="1" dirty="0" smtClean="0">
                <a:solidFill>
                  <a:schemeClr val="bg1"/>
                </a:solidFill>
                <a:latin typeface="微软雅黑" panose="020B0503020204020204" pitchFamily="34" charset="-122"/>
                <a:ea typeface="微软雅黑" panose="020B0503020204020204" pitchFamily="34" charset="-122"/>
              </a:rPr>
              <a:t>万吨进行安全填埋处置。</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9" name="等腰三角形 68"/>
          <p:cNvSpPr/>
          <p:nvPr/>
        </p:nvSpPr>
        <p:spPr>
          <a:xfrm>
            <a:off x="4716016" y="3323613"/>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sp>
        <p:nvSpPr>
          <p:cNvPr id="71" name="椭圆 70"/>
          <p:cNvSpPr/>
          <p:nvPr/>
        </p:nvSpPr>
        <p:spPr>
          <a:xfrm>
            <a:off x="6300192" y="3107816"/>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等腰三角形 72"/>
          <p:cNvSpPr/>
          <p:nvPr/>
        </p:nvSpPr>
        <p:spPr>
          <a:xfrm rot="10800000">
            <a:off x="6300192" y="2924944"/>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p:nvPr/>
        </p:nvSpPr>
        <p:spPr bwMode="auto">
          <a:xfrm>
            <a:off x="1619672" y="2708920"/>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2015</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0" name="矩形 99"/>
          <p:cNvSpPr/>
          <p:nvPr/>
        </p:nvSpPr>
        <p:spPr bwMode="auto">
          <a:xfrm>
            <a:off x="3059832" y="3284984"/>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2016</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1" name="矩形 100"/>
          <p:cNvSpPr/>
          <p:nvPr/>
        </p:nvSpPr>
        <p:spPr bwMode="auto">
          <a:xfrm>
            <a:off x="4283968" y="2780928"/>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2017</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2" name="矩形 101"/>
          <p:cNvSpPr/>
          <p:nvPr/>
        </p:nvSpPr>
        <p:spPr bwMode="auto">
          <a:xfrm>
            <a:off x="6012160" y="3327070"/>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2018</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15"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78" name="矩形 77"/>
          <p:cNvSpPr/>
          <p:nvPr/>
        </p:nvSpPr>
        <p:spPr>
          <a:xfrm>
            <a:off x="2771800" y="1252498"/>
            <a:ext cx="1440160" cy="1600438"/>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湘潭市雨湖区农村环境综合整治整区推进项目</a:t>
            </a:r>
            <a:endParaRPr lang="en-US" altLang="zh-CN" sz="1200" b="1" dirty="0" smtClean="0">
              <a:solidFill>
                <a:srgbClr val="FFFF00"/>
              </a:solidFill>
              <a:latin typeface="微软雅黑" panose="020B0503020204020204" pitchFamily="34" charset="-122"/>
              <a:ea typeface="微软雅黑" panose="020B0503020204020204" pitchFamily="34" charset="-122"/>
            </a:endParaRPr>
          </a:p>
          <a:p>
            <a:endParaRPr lang="en-US" altLang="zh-CN" sz="1200" b="1" dirty="0" smtClean="0">
              <a:solidFill>
                <a:schemeClr val="accent1"/>
              </a:solidFill>
              <a:latin typeface="微软雅黑" pitchFamily="34" charset="-122"/>
              <a:ea typeface="微软雅黑" pitchFamily="34" charset="-122"/>
            </a:endParaRPr>
          </a:p>
          <a:p>
            <a:r>
              <a:rPr lang="zh-CN" altLang="en-US" sz="1000" b="1" dirty="0" smtClean="0">
                <a:solidFill>
                  <a:schemeClr val="bg1"/>
                </a:solidFill>
                <a:latin typeface="微软雅黑" panose="020B0503020204020204" pitchFamily="34" charset="-122"/>
                <a:ea typeface="微软雅黑" panose="020B0503020204020204" pitchFamily="34" charset="-122"/>
              </a:rPr>
              <a:t>涉及</a:t>
            </a:r>
            <a:r>
              <a:rPr lang="zh-CN" altLang="zh-CN" sz="1000" b="1" dirty="0" smtClean="0">
                <a:solidFill>
                  <a:schemeClr val="bg1"/>
                </a:solidFill>
                <a:latin typeface="微软雅黑" panose="020B0503020204020204" pitchFamily="34" charset="-122"/>
                <a:ea typeface="微软雅黑" panose="020B0503020204020204" pitchFamily="34" charset="-122"/>
              </a:rPr>
              <a:t>饮用水水源地保护工程、生活污水处理工程、生活垃圾处理工程、畜禽养殖污染治理工程。</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16" name="矩形 115"/>
          <p:cNvSpPr/>
          <p:nvPr/>
        </p:nvSpPr>
        <p:spPr>
          <a:xfrm>
            <a:off x="7092280" y="3429000"/>
            <a:ext cx="1584176" cy="1523494"/>
          </a:xfrm>
          <a:prstGeom prst="rect">
            <a:avLst/>
          </a:prstGeom>
          <a:solidFill>
            <a:schemeClr val="accent2"/>
          </a:solidFill>
        </p:spPr>
        <p:txBody>
          <a:bodyPr wrap="square">
            <a:spAutoFit/>
          </a:bodyPr>
          <a:lstStyle/>
          <a:p>
            <a:r>
              <a:rPr lang="zh-CN" altLang="zh-CN" sz="1200" b="1" dirty="0" smtClean="0">
                <a:solidFill>
                  <a:srgbClr val="FFFF00"/>
                </a:solidFill>
                <a:latin typeface="微软雅黑" panose="020B0503020204020204" pitchFamily="34" charset="-122"/>
                <a:ea typeface="微软雅黑" panose="020B0503020204020204" pitchFamily="34" charset="-122"/>
              </a:rPr>
              <a:t>台州市三化化工有限公司和台州经纬化工有限公司污染场地修复工程项目</a:t>
            </a:r>
            <a:endParaRPr lang="zh-CN" altLang="en-US" sz="1200" b="1" dirty="0">
              <a:solidFill>
                <a:srgbClr val="FFFF00"/>
              </a:solidFill>
              <a:latin typeface="微软雅黑" panose="020B0503020204020204" pitchFamily="34" charset="-122"/>
              <a:ea typeface="微软雅黑" panose="020B0503020204020204" pitchFamily="34" charset="-122"/>
            </a:endParaRPr>
          </a:p>
          <a:p>
            <a:pPr>
              <a:spcBef>
                <a:spcPts val="600"/>
              </a:spcBef>
            </a:pPr>
            <a:r>
              <a:rPr lang="zh-CN" altLang="zh-CN" sz="1000" b="1" dirty="0" smtClean="0">
                <a:solidFill>
                  <a:schemeClr val="bg1"/>
                </a:solidFill>
                <a:latin typeface="微软雅黑" panose="020B0503020204020204" pitchFamily="34" charset="-122"/>
                <a:ea typeface="微软雅黑" panose="020B0503020204020204" pitchFamily="34" charset="-122"/>
              </a:rPr>
              <a:t>土壤治理业务走出湖南的一大跨步，为公司土壤治理业务开展奠定了良好基础</a:t>
            </a:r>
            <a:r>
              <a:rPr lang="zh-CN" altLang="en-US" sz="1000" b="1" dirty="0" smtClean="0">
                <a:solidFill>
                  <a:schemeClr val="bg1"/>
                </a:solidFill>
                <a:latin typeface="微软雅黑" panose="020B0503020204020204" pitchFamily="34" charset="-122"/>
                <a:ea typeface="微软雅黑" panose="020B0503020204020204" pitchFamily="34" charset="-122"/>
              </a:rPr>
              <a:t>。</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pic>
        <p:nvPicPr>
          <p:cNvPr id="30" name="图片 3"/>
          <p:cNvPicPr>
            <a:picLocks noChangeAspect="1"/>
          </p:cNvPicPr>
          <p:nvPr/>
        </p:nvPicPr>
        <p:blipFill>
          <a:blip r:embed="rId4" cstate="print"/>
          <a:srcRect/>
          <a:stretch>
            <a:fillRect/>
          </a:stretch>
        </p:blipFill>
        <p:spPr bwMode="auto">
          <a:xfrm>
            <a:off x="107504" y="2852935"/>
            <a:ext cx="720080" cy="504057"/>
          </a:xfrm>
          <a:prstGeom prst="rect">
            <a:avLst/>
          </a:prstGeom>
          <a:noFill/>
          <a:ln w="9525">
            <a:noFill/>
            <a:miter lim="800000"/>
            <a:headEnd/>
            <a:tailEnd/>
          </a:ln>
        </p:spPr>
      </p:pic>
      <p:sp>
        <p:nvSpPr>
          <p:cNvPr id="31" name="矩形 30"/>
          <p:cNvSpPr/>
          <p:nvPr/>
        </p:nvSpPr>
        <p:spPr>
          <a:xfrm>
            <a:off x="4860032" y="4725144"/>
            <a:ext cx="1152128" cy="1200329"/>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湘潭市竹埠港地区企业遗留危险废物处置</a:t>
            </a:r>
            <a:r>
              <a:rPr lang="en-US" altLang="zh-CN" sz="1200" b="1" dirty="0" smtClean="0">
                <a:solidFill>
                  <a:srgbClr val="FFFF00"/>
                </a:solidFill>
                <a:latin typeface="微软雅黑" panose="020B0503020204020204" pitchFamily="34" charset="-122"/>
                <a:ea typeface="微软雅黑" panose="020B0503020204020204" pitchFamily="34" charset="-122"/>
              </a:rPr>
              <a:t>EPC</a:t>
            </a:r>
            <a:r>
              <a:rPr lang="zh-CN" altLang="en-US" sz="1200" b="1" dirty="0" smtClean="0">
                <a:solidFill>
                  <a:srgbClr val="FFFF00"/>
                </a:solidFill>
                <a:latin typeface="微软雅黑" panose="020B0503020204020204" pitchFamily="34" charset="-122"/>
                <a:ea typeface="微软雅黑" panose="020B0503020204020204" pitchFamily="34" charset="-122"/>
              </a:rPr>
              <a:t>项目顺利完工，通过验收。</a:t>
            </a:r>
            <a:endParaRPr lang="en-US" altLang="zh-CN" sz="1200" b="1" dirty="0" smtClean="0">
              <a:solidFill>
                <a:srgbClr val="FFFF00"/>
              </a:solidFill>
              <a:latin typeface="微软雅黑" panose="020B0503020204020204" pitchFamily="34" charset="-122"/>
              <a:ea typeface="微软雅黑" panose="020B0503020204020204" pitchFamily="34" charset="-122"/>
            </a:endParaRPr>
          </a:p>
        </p:txBody>
      </p:sp>
      <p:sp>
        <p:nvSpPr>
          <p:cNvPr id="32" name="矩形 31"/>
          <p:cNvSpPr/>
          <p:nvPr/>
        </p:nvSpPr>
        <p:spPr>
          <a:xfrm>
            <a:off x="4860032" y="3501008"/>
            <a:ext cx="1152128" cy="1200329"/>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湘潭锰矿地区重金属电解锰废渣及尾砂治理一期工程顺利完工，通过验收。</a:t>
            </a:r>
            <a:endParaRPr lang="zh-CN" altLang="en-US" sz="1200" b="1" dirty="0">
              <a:solidFill>
                <a:srgbClr val="FFFF00"/>
              </a:solidFill>
              <a:latin typeface="微软雅黑" panose="020B0503020204020204" pitchFamily="34" charset="-122"/>
              <a:ea typeface="微软雅黑" panose="020B0503020204020204" pitchFamily="34" charset="-122"/>
            </a:endParaRPr>
          </a:p>
        </p:txBody>
      </p:sp>
      <p:sp>
        <p:nvSpPr>
          <p:cNvPr id="33" name="矩形 32"/>
          <p:cNvSpPr/>
          <p:nvPr/>
        </p:nvSpPr>
        <p:spPr>
          <a:xfrm>
            <a:off x="3779912" y="3515524"/>
            <a:ext cx="1008112" cy="1569660"/>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嘉禾县城关镇城南及肖家镇黄花水遗留含砷废渣综合治理</a:t>
            </a:r>
            <a:r>
              <a:rPr lang="en-US" altLang="zh-CN" sz="1200" b="1" dirty="0" smtClean="0">
                <a:solidFill>
                  <a:srgbClr val="FFFF00"/>
                </a:solidFill>
                <a:latin typeface="微软雅黑" panose="020B0503020204020204" pitchFamily="34" charset="-122"/>
                <a:ea typeface="微软雅黑" panose="020B0503020204020204" pitchFamily="34" charset="-122"/>
              </a:rPr>
              <a:t>EPC</a:t>
            </a:r>
            <a:r>
              <a:rPr lang="zh-CN" altLang="en-US" sz="1200" b="1" dirty="0" smtClean="0">
                <a:solidFill>
                  <a:srgbClr val="FFFF00"/>
                </a:solidFill>
                <a:latin typeface="微软雅黑" panose="020B0503020204020204" pitchFamily="34" charset="-122"/>
                <a:ea typeface="微软雅黑" panose="020B0503020204020204" pitchFamily="34" charset="-122"/>
              </a:rPr>
              <a:t>一期工程顺利完工，通过验收。</a:t>
            </a:r>
            <a:endParaRPr lang="zh-CN" altLang="en-US" sz="1200" b="1" dirty="0">
              <a:solidFill>
                <a:srgbClr val="FFFF00"/>
              </a:solidFill>
              <a:latin typeface="微软雅黑" panose="020B0503020204020204" pitchFamily="34" charset="-122"/>
              <a:ea typeface="微软雅黑" panose="020B0503020204020204" pitchFamily="34" charset="-122"/>
            </a:endParaRPr>
          </a:p>
        </p:txBody>
      </p:sp>
      <p:sp>
        <p:nvSpPr>
          <p:cNvPr id="34" name="椭圆 33"/>
          <p:cNvSpPr/>
          <p:nvPr/>
        </p:nvSpPr>
        <p:spPr>
          <a:xfrm>
            <a:off x="7956376" y="3043403"/>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a:off x="8003564" y="3284984"/>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bwMode="auto">
          <a:xfrm>
            <a:off x="7620524" y="2708920"/>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2018</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矩形 36"/>
          <p:cNvSpPr/>
          <p:nvPr/>
        </p:nvSpPr>
        <p:spPr>
          <a:xfrm>
            <a:off x="6444208" y="1229851"/>
            <a:ext cx="1224136" cy="830997"/>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贵州铜仁万山区生活垃圾卫生填埋场修复工程。</a:t>
            </a:r>
            <a:endParaRPr lang="zh-CN" altLang="en-US" sz="1200" b="1" dirty="0">
              <a:solidFill>
                <a:srgbClr val="FFFF00"/>
              </a:solidFill>
              <a:latin typeface="微软雅黑" panose="020B0503020204020204" pitchFamily="34" charset="-122"/>
              <a:ea typeface="微软雅黑" panose="020B0503020204020204" pitchFamily="34" charset="-122"/>
            </a:endParaRPr>
          </a:p>
        </p:txBody>
      </p:sp>
      <p:sp>
        <p:nvSpPr>
          <p:cNvPr id="38" name="矩形 37"/>
          <p:cNvSpPr/>
          <p:nvPr/>
        </p:nvSpPr>
        <p:spPr>
          <a:xfrm>
            <a:off x="6444208" y="2093947"/>
            <a:ext cx="1224136" cy="830997"/>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邵东县焦化厂历史遗留场地土壤修复治理项目。</a:t>
            </a:r>
            <a:endParaRPr lang="zh-CN" altLang="en-US" sz="1200" b="1" dirty="0">
              <a:solidFill>
                <a:srgbClr val="FFFF00"/>
              </a:solidFill>
              <a:latin typeface="微软雅黑" panose="020B0503020204020204" pitchFamily="34" charset="-122"/>
              <a:ea typeface="微软雅黑" panose="020B0503020204020204" pitchFamily="34" charset="-122"/>
            </a:endParaRPr>
          </a:p>
        </p:txBody>
      </p:sp>
      <p:sp>
        <p:nvSpPr>
          <p:cNvPr id="39" name="矩形 38"/>
          <p:cNvSpPr/>
          <p:nvPr/>
        </p:nvSpPr>
        <p:spPr>
          <a:xfrm>
            <a:off x="6444208" y="548680"/>
            <a:ext cx="1224136" cy="646331"/>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湘潭锰矿地区综合整治四期工程。</a:t>
            </a:r>
            <a:endParaRPr lang="zh-CN" altLang="en-US" sz="1200" b="1" dirty="0">
              <a:solidFill>
                <a:srgbClr val="FFFF00"/>
              </a:solidFill>
              <a:latin typeface="微软雅黑" panose="020B0503020204020204" pitchFamily="34" charset="-122"/>
              <a:ea typeface="微软雅黑" panose="020B0503020204020204" pitchFamily="34" charset="-122"/>
            </a:endParaRPr>
          </a:p>
        </p:txBody>
      </p:sp>
      <p:pic>
        <p:nvPicPr>
          <p:cNvPr id="40" name="Picture 2"/>
          <p:cNvPicPr>
            <a:picLocks noChangeArrowheads="1"/>
          </p:cNvPicPr>
          <p:nvPr/>
        </p:nvPicPr>
        <p:blipFill>
          <a:blip r:embed="rId5" cstate="print"/>
          <a:srcRect/>
          <a:stretch>
            <a:fillRect/>
          </a:stretch>
        </p:blipFill>
        <p:spPr bwMode="auto">
          <a:xfrm>
            <a:off x="683568" y="5157192"/>
            <a:ext cx="1368152" cy="692696"/>
          </a:xfrm>
          <a:prstGeom prst="rect">
            <a:avLst/>
          </a:prstGeom>
          <a:noFill/>
          <a:ln w="9525">
            <a:noFill/>
            <a:miter lim="800000"/>
            <a:headEnd/>
            <a:tailEnd/>
          </a:ln>
        </p:spPr>
      </p:pic>
      <p:pic>
        <p:nvPicPr>
          <p:cNvPr id="41" name="图片 10" descr="治理后3 .png"/>
          <p:cNvPicPr>
            <a:picLocks/>
          </p:cNvPicPr>
          <p:nvPr/>
        </p:nvPicPr>
        <p:blipFill>
          <a:blip r:embed="rId6" cstate="print"/>
          <a:srcRect/>
          <a:stretch>
            <a:fillRect/>
          </a:stretch>
        </p:blipFill>
        <p:spPr bwMode="auto">
          <a:xfrm>
            <a:off x="2771800" y="476672"/>
            <a:ext cx="1440160" cy="720080"/>
          </a:xfrm>
          <a:prstGeom prst="rect">
            <a:avLst/>
          </a:prstGeom>
          <a:noFill/>
          <a:ln w="9525">
            <a:noFill/>
            <a:miter lim="800000"/>
            <a:headEnd/>
            <a:tailEnd/>
          </a:ln>
        </p:spPr>
      </p:pic>
      <p:pic>
        <p:nvPicPr>
          <p:cNvPr id="42" name="Picture 8"/>
          <p:cNvPicPr>
            <a:picLocks noChangeAspect="1" noChangeArrowheads="1"/>
          </p:cNvPicPr>
          <p:nvPr/>
        </p:nvPicPr>
        <p:blipFill>
          <a:blip r:embed="rId7" cstate="print"/>
          <a:srcRect/>
          <a:stretch>
            <a:fillRect/>
          </a:stretch>
        </p:blipFill>
        <p:spPr bwMode="auto">
          <a:xfrm>
            <a:off x="3779912" y="5085184"/>
            <a:ext cx="992039" cy="723762"/>
          </a:xfrm>
          <a:prstGeom prst="rect">
            <a:avLst/>
          </a:prstGeom>
          <a:noFill/>
          <a:ln w="9525">
            <a:noFill/>
            <a:miter lim="800000"/>
            <a:headEnd/>
            <a:tailEnd/>
          </a:ln>
          <a:effectLst/>
        </p:spPr>
      </p:pic>
      <p:pic>
        <p:nvPicPr>
          <p:cNvPr id="31746" name="Picture 2"/>
          <p:cNvPicPr>
            <a:picLocks noChangeAspect="1" noChangeArrowheads="1"/>
          </p:cNvPicPr>
          <p:nvPr/>
        </p:nvPicPr>
        <p:blipFill>
          <a:blip r:embed="rId8" cstate="print"/>
          <a:srcRect/>
          <a:stretch>
            <a:fillRect/>
          </a:stretch>
        </p:blipFill>
        <p:spPr bwMode="auto">
          <a:xfrm>
            <a:off x="7092280" y="5013176"/>
            <a:ext cx="1584176" cy="8910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土壤治理</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圆角矩形 11"/>
          <p:cNvSpPr>
            <a:spLocks noGrp="1" noChangeArrowheads="1"/>
          </p:cNvSpPr>
          <p:nvPr>
            <p:ph idx="1"/>
          </p:nvPr>
        </p:nvSpPr>
        <p:spPr bwMode="auto">
          <a:xfrm>
            <a:off x="2051720" y="1268760"/>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a:buClr>
                <a:schemeClr val="accent2"/>
              </a:buClr>
              <a:buFont typeface="Wingdings" pitchFamily="2" charset="2"/>
              <a:buChar char="l"/>
            </a:pPr>
            <a:r>
              <a:rPr lang="zh-CN" altLang="en-US" sz="2000" dirty="0" smtClean="0">
                <a:solidFill>
                  <a:srgbClr val="C00000"/>
                </a:solidFill>
                <a:effectLst>
                  <a:outerShdw blurRad="38100" dist="38100" dir="2700000" algn="tl">
                    <a:srgbClr val="000000">
                      <a:alpha val="43137"/>
                    </a:srgbClr>
                  </a:outerShdw>
                </a:effectLst>
                <a:sym typeface="微软雅黑" pitchFamily="34" charset="-122"/>
              </a:rPr>
              <a:t>有机物修复</a:t>
            </a:r>
            <a:r>
              <a:rPr lang="en-US" altLang="zh-CN" sz="2000" dirty="0" smtClean="0">
                <a:solidFill>
                  <a:srgbClr val="C00000"/>
                </a:solidFill>
                <a:effectLst>
                  <a:outerShdw blurRad="38100" dist="38100" dir="2700000" algn="tl">
                    <a:srgbClr val="000000">
                      <a:alpha val="43137"/>
                    </a:srgbClr>
                  </a:outerShdw>
                </a:effectLst>
                <a:sym typeface="微软雅黑" pitchFamily="34" charset="-122"/>
              </a:rPr>
              <a:t>---</a:t>
            </a:r>
            <a:r>
              <a:rPr lang="zh-CN" altLang="en-US" sz="2000" dirty="0" smtClean="0">
                <a:solidFill>
                  <a:srgbClr val="C00000"/>
                </a:solidFill>
                <a:effectLst>
                  <a:outerShdw blurRad="38100" dist="38100" dir="2700000" algn="tl">
                    <a:srgbClr val="000000">
                      <a:alpha val="43137"/>
                    </a:srgbClr>
                  </a:outerShdw>
                </a:effectLst>
                <a:sym typeface="微软雅黑" pitchFamily="34" charset="-122"/>
              </a:rPr>
              <a:t>自有</a:t>
            </a:r>
            <a:r>
              <a:rPr lang="zh-CN" altLang="zh-CN" sz="2000" dirty="0" smtClean="0">
                <a:solidFill>
                  <a:srgbClr val="C00000"/>
                </a:solidFill>
                <a:effectLst>
                  <a:outerShdw blurRad="38100" dist="38100" dir="2700000" algn="tl">
                    <a:srgbClr val="000000">
                      <a:alpha val="43137"/>
                    </a:srgbClr>
                  </a:outerShdw>
                </a:effectLst>
                <a:sym typeface="微软雅黑" pitchFamily="34" charset="-122"/>
              </a:rPr>
              <a:t>热脱附修复技术</a:t>
            </a:r>
            <a:endParaRPr lang="zh-CN" altLang="en-US" sz="2000" dirty="0" smtClean="0">
              <a:solidFill>
                <a:srgbClr val="C00000"/>
              </a:solidFill>
              <a:effectLst>
                <a:outerShdw blurRad="38100" dist="38100" dir="2700000" algn="tl">
                  <a:srgbClr val="000000">
                    <a:alpha val="43137"/>
                  </a:srgbClr>
                </a:outerShdw>
              </a:effectLst>
              <a:sym typeface="微软雅黑" pitchFamily="34" charset="-122"/>
            </a:endParaRPr>
          </a:p>
        </p:txBody>
      </p:sp>
      <p:sp>
        <p:nvSpPr>
          <p:cNvPr id="9" name="圆角矩形 11"/>
          <p:cNvSpPr txBox="1">
            <a:spLocks noChangeArrowheads="1"/>
          </p:cNvSpPr>
          <p:nvPr/>
        </p:nvSpPr>
        <p:spPr bwMode="auto">
          <a:xfrm>
            <a:off x="2051720" y="2060848"/>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2000" dirty="0" smtClean="0">
                <a:solidFill>
                  <a:srgbClr val="C00000"/>
                </a:solidFill>
                <a:effectLst>
                  <a:outerShdw blurRad="38100" dist="38100" dir="2700000" algn="tl">
                    <a:srgbClr val="000000">
                      <a:alpha val="43137"/>
                    </a:srgbClr>
                  </a:outerShdw>
                </a:effectLst>
                <a:sym typeface="微软雅黑" pitchFamily="34" charset="-122"/>
              </a:rPr>
              <a:t>重金属修复</a:t>
            </a:r>
            <a:r>
              <a:rPr lang="en-US" altLang="zh-CN" sz="2000" dirty="0" smtClean="0">
                <a:solidFill>
                  <a:srgbClr val="C00000"/>
                </a:solidFill>
                <a:effectLst>
                  <a:outerShdw blurRad="38100" dist="38100" dir="2700000" algn="tl">
                    <a:srgbClr val="000000">
                      <a:alpha val="43137"/>
                    </a:srgbClr>
                  </a:outerShdw>
                </a:effectLst>
                <a:sym typeface="微软雅黑" pitchFamily="34" charset="-122"/>
              </a:rPr>
              <a:t>---</a:t>
            </a:r>
            <a:r>
              <a:rPr lang="zh-CN" altLang="en-US" sz="2000" dirty="0" smtClean="0">
                <a:solidFill>
                  <a:srgbClr val="C00000"/>
                </a:solidFill>
                <a:effectLst>
                  <a:outerShdw blurRad="38100" dist="38100" dir="2700000" algn="tl">
                    <a:srgbClr val="000000">
                      <a:alpha val="43137"/>
                    </a:srgbClr>
                  </a:outerShdw>
                </a:effectLst>
                <a:sym typeface="微软雅黑" pitchFamily="34" charset="-122"/>
              </a:rPr>
              <a:t>自有</a:t>
            </a:r>
            <a:r>
              <a:rPr lang="zh-CN" altLang="zh-CN" sz="2000" dirty="0" smtClean="0">
                <a:solidFill>
                  <a:srgbClr val="C00000"/>
                </a:solidFill>
                <a:effectLst>
                  <a:outerShdw blurRad="38100" dist="38100" dir="2700000" algn="tl">
                    <a:srgbClr val="000000">
                      <a:alpha val="43137"/>
                    </a:srgbClr>
                  </a:outerShdw>
                </a:effectLst>
                <a:sym typeface="微软雅黑" pitchFamily="34" charset="-122"/>
              </a:rPr>
              <a:t>固化稳定和修复技术</a:t>
            </a:r>
            <a:endParaRPr lang="en-US" altLang="zh-CN" sz="2000" dirty="0" smtClean="0">
              <a:solidFill>
                <a:srgbClr val="C00000"/>
              </a:solidFill>
              <a:effectLst>
                <a:outerShdw blurRad="38100" dist="38100" dir="2700000" algn="tl">
                  <a:srgbClr val="000000">
                    <a:alpha val="43137"/>
                  </a:srgbClr>
                </a:outerShdw>
              </a:effectLst>
              <a:sym typeface="微软雅黑" pitchFamily="34" charset="-122"/>
            </a:endParaRPr>
          </a:p>
        </p:txBody>
      </p:sp>
      <p:sp>
        <p:nvSpPr>
          <p:cNvPr id="10" name="圆角矩形 11"/>
          <p:cNvSpPr txBox="1">
            <a:spLocks noChangeArrowheads="1"/>
          </p:cNvSpPr>
          <p:nvPr/>
        </p:nvSpPr>
        <p:spPr bwMode="auto">
          <a:xfrm>
            <a:off x="2051720" y="2852936"/>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2000" dirty="0" smtClean="0">
                <a:solidFill>
                  <a:srgbClr val="C00000"/>
                </a:solidFill>
                <a:effectLst>
                  <a:outerShdw blurRad="38100" dist="38100" dir="2700000" algn="tl">
                    <a:srgbClr val="000000">
                      <a:alpha val="43137"/>
                    </a:srgbClr>
                  </a:outerShdw>
                </a:effectLst>
                <a:sym typeface="微软雅黑" pitchFamily="34" charset="-122"/>
              </a:rPr>
              <a:t>废水治理</a:t>
            </a:r>
            <a:endParaRPr lang="en-US" altLang="zh-CN" sz="2000" dirty="0" smtClean="0">
              <a:solidFill>
                <a:srgbClr val="C00000"/>
              </a:solidFill>
              <a:effectLst>
                <a:outerShdw blurRad="38100" dist="38100" dir="2700000" algn="tl">
                  <a:srgbClr val="000000">
                    <a:alpha val="43137"/>
                  </a:srgbClr>
                </a:outerShdw>
              </a:effectLst>
              <a:sym typeface="微软雅黑" pitchFamily="34" charset="-122"/>
            </a:endParaRPr>
          </a:p>
        </p:txBody>
      </p:sp>
      <p:sp>
        <p:nvSpPr>
          <p:cNvPr id="11" name="圆角矩形 11"/>
          <p:cNvSpPr txBox="1">
            <a:spLocks noChangeArrowheads="1"/>
          </p:cNvSpPr>
          <p:nvPr/>
        </p:nvSpPr>
        <p:spPr bwMode="auto">
          <a:xfrm>
            <a:off x="2051720" y="3645024"/>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2000" dirty="0" smtClean="0">
                <a:solidFill>
                  <a:srgbClr val="C00000"/>
                </a:solidFill>
                <a:effectLst>
                  <a:outerShdw blurRad="38100" dist="38100" dir="2700000" algn="tl">
                    <a:srgbClr val="000000">
                      <a:alpha val="43137"/>
                    </a:srgbClr>
                  </a:outerShdw>
                </a:effectLst>
                <a:sym typeface="微软雅黑" pitchFamily="34" charset="-122"/>
              </a:rPr>
              <a:t>大气脱硫脱硝</a:t>
            </a:r>
          </a:p>
        </p:txBody>
      </p:sp>
      <p:sp>
        <p:nvSpPr>
          <p:cNvPr id="20" name="直接连接符 3"/>
          <p:cNvSpPr>
            <a:spLocks noChangeShapeType="1"/>
          </p:cNvSpPr>
          <p:nvPr/>
        </p:nvSpPr>
        <p:spPr bwMode="auto">
          <a:xfrm flipV="1">
            <a:off x="1043608" y="3213199"/>
            <a:ext cx="1008112" cy="1"/>
          </a:xfrm>
          <a:prstGeom prst="line">
            <a:avLst/>
          </a:prstGeom>
          <a:noFill/>
          <a:ln w="57150" cap="flat" cmpd="sng">
            <a:solidFill>
              <a:schemeClr val="accent2"/>
            </a:solidFill>
            <a:round/>
            <a:headEnd/>
            <a:tailEnd/>
          </a:ln>
        </p:spPr>
        <p:txBody>
          <a:bodyPr/>
          <a:lstStyle/>
          <a:p>
            <a:endParaRPr lang="zh-CN" altLang="en-US"/>
          </a:p>
        </p:txBody>
      </p:sp>
      <p:sp>
        <p:nvSpPr>
          <p:cNvPr id="21" name="直接连接符 4"/>
          <p:cNvSpPr>
            <a:spLocks noChangeShapeType="1"/>
          </p:cNvSpPr>
          <p:nvPr/>
        </p:nvSpPr>
        <p:spPr bwMode="auto">
          <a:xfrm>
            <a:off x="1043608" y="4005287"/>
            <a:ext cx="1008112" cy="0"/>
          </a:xfrm>
          <a:prstGeom prst="line">
            <a:avLst/>
          </a:prstGeom>
          <a:noFill/>
          <a:ln w="57150" cap="flat" cmpd="sng">
            <a:solidFill>
              <a:schemeClr val="accent2"/>
            </a:solidFill>
            <a:round/>
            <a:headEnd/>
            <a:tailEnd/>
          </a:ln>
        </p:spPr>
        <p:txBody>
          <a:bodyPr/>
          <a:lstStyle/>
          <a:p>
            <a:endParaRPr lang="zh-CN" altLang="en-US"/>
          </a:p>
        </p:txBody>
      </p:sp>
      <p:sp>
        <p:nvSpPr>
          <p:cNvPr id="22" name="直接连接符 5"/>
          <p:cNvSpPr>
            <a:spLocks noChangeShapeType="1"/>
          </p:cNvSpPr>
          <p:nvPr/>
        </p:nvSpPr>
        <p:spPr bwMode="auto">
          <a:xfrm flipV="1">
            <a:off x="1043608" y="2421111"/>
            <a:ext cx="1008112" cy="1"/>
          </a:xfrm>
          <a:prstGeom prst="line">
            <a:avLst/>
          </a:prstGeom>
          <a:noFill/>
          <a:ln w="57150" cap="flat" cmpd="sng">
            <a:solidFill>
              <a:schemeClr val="accent2"/>
            </a:solidFill>
            <a:round/>
            <a:headEnd/>
            <a:tailEnd/>
          </a:ln>
        </p:spPr>
        <p:txBody>
          <a:bodyPr/>
          <a:lstStyle/>
          <a:p>
            <a:endParaRPr lang="zh-CN" altLang="en-US"/>
          </a:p>
        </p:txBody>
      </p:sp>
      <p:sp>
        <p:nvSpPr>
          <p:cNvPr id="23" name="直接连接符 6"/>
          <p:cNvSpPr>
            <a:spLocks noChangeShapeType="1"/>
          </p:cNvSpPr>
          <p:nvPr/>
        </p:nvSpPr>
        <p:spPr bwMode="auto">
          <a:xfrm flipV="1">
            <a:off x="1043608" y="1629023"/>
            <a:ext cx="1008112" cy="1"/>
          </a:xfrm>
          <a:prstGeom prst="line">
            <a:avLst/>
          </a:prstGeom>
          <a:noFill/>
          <a:ln w="57150" cap="flat" cmpd="sng">
            <a:solidFill>
              <a:schemeClr val="accent2"/>
            </a:solidFill>
            <a:round/>
            <a:headEnd/>
            <a:tailEnd/>
          </a:ln>
        </p:spPr>
        <p:txBody>
          <a:bodyPr/>
          <a:lstStyle/>
          <a:p>
            <a:endParaRPr lang="zh-CN" altLang="en-US"/>
          </a:p>
        </p:txBody>
      </p:sp>
      <p:sp>
        <p:nvSpPr>
          <p:cNvPr id="28" name="直接连接符 11"/>
          <p:cNvSpPr>
            <a:spLocks noChangeShapeType="1"/>
          </p:cNvSpPr>
          <p:nvPr/>
        </p:nvSpPr>
        <p:spPr bwMode="auto">
          <a:xfrm rot="5400000">
            <a:off x="-540457" y="3213087"/>
            <a:ext cx="3168129" cy="0"/>
          </a:xfrm>
          <a:prstGeom prst="line">
            <a:avLst/>
          </a:prstGeom>
          <a:noFill/>
          <a:ln w="57150" cap="flat" cmpd="sng">
            <a:solidFill>
              <a:schemeClr val="accent2"/>
            </a:solidFill>
            <a:round/>
            <a:headEnd/>
            <a:tailEnd/>
          </a:ln>
        </p:spPr>
        <p:txBody>
          <a:bodyPr/>
          <a:lstStyle/>
          <a:p>
            <a:endParaRPr lang="zh-CN" altLang="en-US"/>
          </a:p>
        </p:txBody>
      </p:sp>
      <p:sp>
        <p:nvSpPr>
          <p:cNvPr id="14" name="直接连接符 4"/>
          <p:cNvSpPr>
            <a:spLocks noChangeShapeType="1"/>
          </p:cNvSpPr>
          <p:nvPr/>
        </p:nvSpPr>
        <p:spPr bwMode="auto">
          <a:xfrm>
            <a:off x="1043608" y="4797152"/>
            <a:ext cx="1008112" cy="0"/>
          </a:xfrm>
          <a:prstGeom prst="line">
            <a:avLst/>
          </a:prstGeom>
          <a:noFill/>
          <a:ln w="57150" cap="flat" cmpd="sng">
            <a:solidFill>
              <a:schemeClr val="accent2"/>
            </a:solidFill>
            <a:round/>
            <a:headEnd/>
            <a:tailEnd/>
          </a:ln>
        </p:spPr>
        <p:txBody>
          <a:bodyPr/>
          <a:lstStyle/>
          <a:p>
            <a:endParaRPr lang="zh-CN" altLang="en-US"/>
          </a:p>
        </p:txBody>
      </p:sp>
      <p:sp>
        <p:nvSpPr>
          <p:cNvPr id="15" name="圆角矩形 11"/>
          <p:cNvSpPr txBox="1">
            <a:spLocks noChangeArrowheads="1"/>
          </p:cNvSpPr>
          <p:nvPr/>
        </p:nvSpPr>
        <p:spPr bwMode="auto">
          <a:xfrm>
            <a:off x="2051720" y="4437112"/>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2000" smtClean="0">
                <a:solidFill>
                  <a:srgbClr val="C00000"/>
                </a:solidFill>
                <a:effectLst>
                  <a:outerShdw blurRad="38100" dist="38100" dir="2700000" algn="tl">
                    <a:srgbClr val="000000">
                      <a:alpha val="43137"/>
                    </a:srgbClr>
                  </a:outerShdw>
                </a:effectLst>
                <a:sym typeface="微软雅黑" pitchFamily="34" charset="-122"/>
              </a:rPr>
              <a:t>农村环境综合治理</a:t>
            </a:r>
            <a:endParaRPr lang="zh-CN" altLang="en-US" sz="2000" dirty="0" smtClean="0">
              <a:solidFill>
                <a:srgbClr val="C00000"/>
              </a:solidFill>
              <a:effectLst>
                <a:outerShdw blurRad="38100" dist="38100" dir="2700000" algn="tl">
                  <a:srgbClr val="000000">
                    <a:alpha val="43137"/>
                  </a:srgbClr>
                </a:outerShdw>
              </a:effectLst>
              <a:sym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p:cBhvr>
                                        <p:cTn id="10" dur="500"/>
                                        <p:tgtEl>
                                          <p:spTgt spid="23"/>
                                        </p:tgtEl>
                                      </p:cBhvr>
                                    </p:animEffect>
                                  </p:childTnLst>
                                </p:cTn>
                              </p:par>
                              <p:par>
                                <p:cTn id="11" presetID="22" presetClass="entr" presetSubtype="8" fill="hold" grpId="0" nodeType="withEffect">
                                  <p:stCondLst>
                                    <p:cond delay="200"/>
                                  </p:stCondLst>
                                  <p:childTnLst>
                                    <p:set>
                                      <p:cBhvr>
                                        <p:cTn id="12" dur="1" fill="hold">
                                          <p:stCondLst>
                                            <p:cond delay="0"/>
                                          </p:stCondLst>
                                        </p:cTn>
                                        <p:tgtEl>
                                          <p:spTgt spid="22"/>
                                        </p:tgtEl>
                                        <p:attrNameLst>
                                          <p:attrName>style.visibility</p:attrName>
                                        </p:attrNameLst>
                                      </p:cBhvr>
                                      <p:to>
                                        <p:strVal val="visible"/>
                                      </p:to>
                                    </p:set>
                                    <p:animEffect>
                                      <p:cBhvr>
                                        <p:cTn id="13" dur="500"/>
                                        <p:tgtEl>
                                          <p:spTgt spid="22"/>
                                        </p:tgtEl>
                                      </p:cBhvr>
                                    </p:animEffect>
                                  </p:childTnLst>
                                </p:cTn>
                              </p:par>
                              <p:par>
                                <p:cTn id="14" presetID="22" presetClass="entr" presetSubtype="8" fill="hold" grpId="0" nodeType="withEffect">
                                  <p:stCondLst>
                                    <p:cond delay="400"/>
                                  </p:stCondLst>
                                  <p:childTnLst>
                                    <p:set>
                                      <p:cBhvr>
                                        <p:cTn id="15" dur="1" fill="hold">
                                          <p:stCondLst>
                                            <p:cond delay="0"/>
                                          </p:stCondLst>
                                        </p:cTn>
                                        <p:tgtEl>
                                          <p:spTgt spid="20"/>
                                        </p:tgtEl>
                                        <p:attrNameLst>
                                          <p:attrName>style.visibility</p:attrName>
                                        </p:attrNameLst>
                                      </p:cBhvr>
                                      <p:to>
                                        <p:strVal val="visible"/>
                                      </p:to>
                                    </p:set>
                                    <p:animEffect>
                                      <p:cBhvr>
                                        <p:cTn id="16" dur="500"/>
                                        <p:tgtEl>
                                          <p:spTgt spid="20"/>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1"/>
                                        </p:tgtEl>
                                        <p:attrNameLst>
                                          <p:attrName>style.visibility</p:attrName>
                                        </p:attrNameLst>
                                      </p:cBhvr>
                                      <p:to>
                                        <p:strVal val="visible"/>
                                      </p:to>
                                    </p:set>
                                    <p:animEffect>
                                      <p:cBhvr>
                                        <p:cTn id="19" dur="500"/>
                                        <p:tgtEl>
                                          <p:spTgt spid="21"/>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8"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土壤治理</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srcRect/>
          <a:stretch>
            <a:fillRect/>
          </a:stretch>
        </p:blipFill>
        <p:spPr bwMode="auto">
          <a:xfrm>
            <a:off x="467544" y="1251012"/>
            <a:ext cx="8208912" cy="4122204"/>
          </a:xfrm>
          <a:prstGeom prst="rect">
            <a:avLst/>
          </a:prstGeom>
          <a:noFill/>
          <a:ln w="9525">
            <a:noFill/>
            <a:miter lim="800000"/>
            <a:headEnd/>
            <a:tailEnd/>
          </a:ln>
        </p:spPr>
      </p:pic>
      <p:sp>
        <p:nvSpPr>
          <p:cNvPr id="6" name="TextBox 5"/>
          <p:cNvSpPr txBox="1"/>
          <p:nvPr/>
        </p:nvSpPr>
        <p:spPr>
          <a:xfrm>
            <a:off x="7393860" y="476672"/>
            <a:ext cx="1210588" cy="400110"/>
          </a:xfrm>
          <a:prstGeom prst="rect">
            <a:avLst/>
          </a:prstGeom>
          <a:noFill/>
        </p:spPr>
        <p:txBody>
          <a:bodyPr wrap="none" rtlCol="0">
            <a:spAutoFit/>
          </a:bodyPr>
          <a:lstStyle/>
          <a:p>
            <a:r>
              <a:rPr lang="zh-CN" altLang="en-US" sz="2000" b="1" dirty="0" smtClean="0">
                <a:solidFill>
                  <a:srgbClr val="C00000"/>
                </a:solidFill>
                <a:effectLst>
                  <a:outerShdw blurRad="53975" dist="22860" dir="5400000" algn="tl" rotWithShape="0">
                    <a:srgbClr val="000000">
                      <a:alpha val="55000"/>
                    </a:srgbClr>
                  </a:outerShdw>
                </a:effectLst>
                <a:latin typeface="+mj-lt"/>
                <a:ea typeface="+mj-ea"/>
                <a:cs typeface="+mj-cs"/>
              </a:rPr>
              <a:t>领导考察</a:t>
            </a:r>
            <a:endParaRPr lang="en-US" altLang="zh-CN" sz="2000" b="1" dirty="0">
              <a:solidFill>
                <a:srgbClr val="C00000"/>
              </a:solidFill>
              <a:effectLst>
                <a:outerShdw blurRad="53975" dist="22860" dir="5400000" algn="tl" rotWithShape="0">
                  <a:srgbClr val="000000">
                    <a:alpha val="55000"/>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土壤治理</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srcRect/>
          <a:stretch>
            <a:fillRect/>
          </a:stretch>
        </p:blipFill>
        <p:spPr bwMode="auto">
          <a:xfrm>
            <a:off x="467544" y="1340768"/>
            <a:ext cx="8208911" cy="4032448"/>
          </a:xfrm>
          <a:prstGeom prst="rect">
            <a:avLst/>
          </a:prstGeom>
          <a:noFill/>
          <a:ln w="9525">
            <a:noFill/>
            <a:miter lim="800000"/>
            <a:headEnd/>
            <a:tailEnd/>
          </a:ln>
        </p:spPr>
      </p:pic>
      <p:sp>
        <p:nvSpPr>
          <p:cNvPr id="8" name="TextBox 7"/>
          <p:cNvSpPr txBox="1"/>
          <p:nvPr/>
        </p:nvSpPr>
        <p:spPr>
          <a:xfrm>
            <a:off x="7393860" y="476672"/>
            <a:ext cx="1210588" cy="400110"/>
          </a:xfrm>
          <a:prstGeom prst="rect">
            <a:avLst/>
          </a:prstGeom>
          <a:noFill/>
        </p:spPr>
        <p:txBody>
          <a:bodyPr wrap="none" rtlCol="0">
            <a:spAutoFit/>
          </a:bodyPr>
          <a:lstStyle/>
          <a:p>
            <a:r>
              <a:rPr lang="zh-CN" altLang="en-US" sz="2000" b="1" dirty="0" smtClean="0">
                <a:solidFill>
                  <a:srgbClr val="C00000"/>
                </a:solidFill>
                <a:effectLst>
                  <a:outerShdw blurRad="53975" dist="22860" dir="5400000" algn="tl" rotWithShape="0">
                    <a:srgbClr val="000000">
                      <a:alpha val="55000"/>
                    </a:srgbClr>
                  </a:outerShdw>
                </a:effectLst>
                <a:latin typeface="+mj-lt"/>
                <a:ea typeface="+mj-ea"/>
                <a:cs typeface="+mj-cs"/>
              </a:rPr>
              <a:t>技术优势</a:t>
            </a:r>
            <a:endParaRPr lang="en-US" altLang="zh-CN" sz="2000" b="1" dirty="0">
              <a:solidFill>
                <a:srgbClr val="C00000"/>
              </a:solidFill>
              <a:effectLst>
                <a:outerShdw blurRad="53975" dist="22860" dir="5400000" algn="tl" rotWithShape="0">
                  <a:srgbClr val="000000">
                    <a:alpha val="55000"/>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土壤治理</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7393860" y="476672"/>
            <a:ext cx="1210588" cy="400110"/>
          </a:xfrm>
          <a:prstGeom prst="rect">
            <a:avLst/>
          </a:prstGeom>
          <a:noFill/>
        </p:spPr>
        <p:txBody>
          <a:bodyPr wrap="none" rtlCol="0">
            <a:spAutoFit/>
          </a:bodyPr>
          <a:lstStyle/>
          <a:p>
            <a:r>
              <a:rPr lang="zh-CN" altLang="en-US" sz="2000" b="1" dirty="0" smtClean="0">
                <a:solidFill>
                  <a:srgbClr val="C00000"/>
                </a:solidFill>
                <a:effectLst>
                  <a:outerShdw blurRad="53975" dist="22860" dir="5400000" algn="tl" rotWithShape="0">
                    <a:srgbClr val="000000">
                      <a:alpha val="55000"/>
                    </a:srgbClr>
                  </a:outerShdw>
                </a:effectLst>
                <a:latin typeface="+mj-lt"/>
                <a:ea typeface="+mj-ea"/>
                <a:cs typeface="+mj-cs"/>
              </a:rPr>
              <a:t>技术优势</a:t>
            </a:r>
            <a:endParaRPr lang="en-US" altLang="zh-CN" sz="2000" b="1" dirty="0">
              <a:solidFill>
                <a:srgbClr val="C00000"/>
              </a:solidFill>
              <a:effectLst>
                <a:outerShdw blurRad="53975" dist="22860" dir="5400000" algn="tl" rotWithShape="0">
                  <a:srgbClr val="000000">
                    <a:alpha val="55000"/>
                  </a:srgbClr>
                </a:outerShdw>
              </a:effectLst>
              <a:latin typeface="+mj-lt"/>
              <a:ea typeface="+mj-ea"/>
              <a:cs typeface="+mj-cs"/>
            </a:endParaRPr>
          </a:p>
        </p:txBody>
      </p:sp>
      <p:pic>
        <p:nvPicPr>
          <p:cNvPr id="4098" name="Picture 2"/>
          <p:cNvPicPr>
            <a:picLocks noChangeAspect="1" noChangeArrowheads="1"/>
          </p:cNvPicPr>
          <p:nvPr/>
        </p:nvPicPr>
        <p:blipFill>
          <a:blip r:embed="rId4" cstate="print"/>
          <a:srcRect/>
          <a:stretch>
            <a:fillRect/>
          </a:stretch>
        </p:blipFill>
        <p:spPr bwMode="auto">
          <a:xfrm>
            <a:off x="509588" y="1268760"/>
            <a:ext cx="8094859"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目录</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圆角矩形 11"/>
          <p:cNvSpPr>
            <a:spLocks noGrp="1" noChangeArrowheads="1"/>
          </p:cNvSpPr>
          <p:nvPr>
            <p:ph idx="1"/>
          </p:nvPr>
        </p:nvSpPr>
        <p:spPr bwMode="auto">
          <a:xfrm>
            <a:off x="1259632" y="980728"/>
            <a:ext cx="669674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anchor="ctr">
            <a:normAutofit/>
          </a:bodyPr>
          <a:lstStyle/>
          <a:p>
            <a:pPr>
              <a:buClr>
                <a:schemeClr val="accent2"/>
              </a:buClr>
            </a:pPr>
            <a:r>
              <a:rPr lang="zh-CN" altLang="en-US" dirty="0" smtClean="0">
                <a:solidFill>
                  <a:srgbClr val="C00000"/>
                </a:solidFill>
                <a:effectLst>
                  <a:outerShdw blurRad="38100" dist="38100" dir="2700000" algn="tl">
                    <a:srgbClr val="000000">
                      <a:alpha val="43137"/>
                    </a:srgbClr>
                  </a:outerShdw>
                </a:effectLst>
              </a:rPr>
              <a:t>发展历程</a:t>
            </a:r>
            <a:endParaRPr lang="en-US" altLang="zh-CN" dirty="0" smtClean="0">
              <a:solidFill>
                <a:srgbClr val="C00000"/>
              </a:solidFill>
              <a:effectLst>
                <a:outerShdw blurRad="38100" dist="38100" dir="2700000" algn="tl">
                  <a:srgbClr val="000000">
                    <a:alpha val="43137"/>
                  </a:srgbClr>
                </a:outerShdw>
              </a:effectLst>
            </a:endParaRPr>
          </a:p>
        </p:txBody>
      </p:sp>
      <p:sp>
        <p:nvSpPr>
          <p:cNvPr id="9" name="圆角矩形 11"/>
          <p:cNvSpPr txBox="1">
            <a:spLocks noChangeArrowheads="1"/>
          </p:cNvSpPr>
          <p:nvPr/>
        </p:nvSpPr>
        <p:spPr bwMode="auto">
          <a:xfrm>
            <a:off x="1259632" y="1772816"/>
            <a:ext cx="669674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rmAutofit/>
          </a:bodyPr>
          <a:lstStyle/>
          <a:p>
            <a:pPr marL="265176" marR="0" lvl="0" indent="-265176" algn="l" defTabSz="914400" rtl="0" eaLnBrk="1" fontAlgn="auto" latinLnBrk="0" hangingPunct="1">
              <a:lnSpc>
                <a:spcPct val="100000"/>
              </a:lnSpc>
              <a:spcBef>
                <a:spcPts val="250"/>
              </a:spcBef>
              <a:spcAft>
                <a:spcPts val="0"/>
              </a:spcAft>
              <a:buClr>
                <a:schemeClr val="accent2"/>
              </a:buClr>
              <a:buSzPct val="80000"/>
              <a:buFont typeface="Wingdings 2"/>
              <a:buChar char=""/>
              <a:tabLst/>
              <a:defRPr/>
            </a:pPr>
            <a:r>
              <a:rPr kumimoji="0" lang="zh-CN" altLang="en-US" sz="2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rPr>
              <a:t>业务版图</a:t>
            </a:r>
            <a:endParaRPr kumimoji="0" lang="en-US" altLang="zh-CN" sz="2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endParaRPr>
          </a:p>
        </p:txBody>
      </p:sp>
      <p:sp>
        <p:nvSpPr>
          <p:cNvPr id="10" name="圆角矩形 11"/>
          <p:cNvSpPr txBox="1">
            <a:spLocks noChangeArrowheads="1"/>
          </p:cNvSpPr>
          <p:nvPr/>
        </p:nvSpPr>
        <p:spPr bwMode="auto">
          <a:xfrm>
            <a:off x="1259632" y="2564904"/>
            <a:ext cx="669674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rmAutofit/>
          </a:bodyPr>
          <a:lstStyle/>
          <a:p>
            <a:pPr marL="265176" lvl="0" indent="-265176">
              <a:spcBef>
                <a:spcPts val="250"/>
              </a:spcBef>
              <a:buClr>
                <a:schemeClr val="accent2"/>
              </a:buClr>
              <a:buSzPct val="80000"/>
              <a:buFont typeface="Wingdings 2"/>
              <a:buChar char=""/>
            </a:pPr>
            <a:r>
              <a:rPr lang="zh-CN" altLang="en-US" sz="2800" dirty="0" smtClean="0">
                <a:solidFill>
                  <a:srgbClr val="C00000"/>
                </a:solidFill>
                <a:effectLst>
                  <a:outerShdw blurRad="38100" dist="38100" dir="2700000" algn="tl">
                    <a:srgbClr val="000000">
                      <a:alpha val="43137"/>
                    </a:srgbClr>
                  </a:outerShdw>
                </a:effectLst>
              </a:rPr>
              <a:t>环境监测业务</a:t>
            </a:r>
            <a:endParaRPr kumimoji="0" lang="en-US" altLang="zh-CN" sz="2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endParaRPr>
          </a:p>
        </p:txBody>
      </p:sp>
      <p:sp>
        <p:nvSpPr>
          <p:cNvPr id="11" name="圆角矩形 11"/>
          <p:cNvSpPr txBox="1">
            <a:spLocks noChangeArrowheads="1"/>
          </p:cNvSpPr>
          <p:nvPr/>
        </p:nvSpPr>
        <p:spPr bwMode="auto">
          <a:xfrm>
            <a:off x="1259632" y="3356992"/>
            <a:ext cx="669674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rmAutofit/>
          </a:bodyPr>
          <a:lstStyle/>
          <a:p>
            <a:pPr marL="265176" lvl="0" indent="-265176">
              <a:spcBef>
                <a:spcPts val="250"/>
              </a:spcBef>
              <a:buClr>
                <a:schemeClr val="accent2"/>
              </a:buClr>
              <a:buSzPct val="80000"/>
              <a:buFont typeface="Wingdings 2"/>
              <a:buChar char=""/>
            </a:pPr>
            <a:r>
              <a:rPr lang="zh-CN" altLang="en-US" sz="2800" dirty="0" smtClean="0">
                <a:solidFill>
                  <a:srgbClr val="C00000"/>
                </a:solidFill>
                <a:effectLst>
                  <a:outerShdw blurRad="38100" dist="38100" dir="2700000" algn="tl">
                    <a:srgbClr val="000000">
                      <a:alpha val="43137"/>
                    </a:srgbClr>
                  </a:outerShdw>
                </a:effectLst>
              </a:rPr>
              <a:t>土壤治理业务</a:t>
            </a:r>
            <a:endParaRPr kumimoji="0" lang="en-US" altLang="zh-CN" sz="2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endParaRPr>
          </a:p>
        </p:txBody>
      </p:sp>
      <p:sp>
        <p:nvSpPr>
          <p:cNvPr id="12" name="圆角矩形 11"/>
          <p:cNvSpPr txBox="1">
            <a:spLocks noChangeArrowheads="1"/>
          </p:cNvSpPr>
          <p:nvPr/>
        </p:nvSpPr>
        <p:spPr bwMode="auto">
          <a:xfrm>
            <a:off x="1259632" y="4941168"/>
            <a:ext cx="669674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rmAutofit/>
          </a:bodyPr>
          <a:lstStyle/>
          <a:p>
            <a:pPr marL="265176" lvl="0" indent="-265176">
              <a:spcBef>
                <a:spcPts val="250"/>
              </a:spcBef>
              <a:buClr>
                <a:schemeClr val="accent2"/>
              </a:buClr>
              <a:buSzPct val="80000"/>
              <a:buFont typeface="Wingdings 2"/>
              <a:buChar char=""/>
            </a:pPr>
            <a:r>
              <a:rPr lang="zh-CN" altLang="en-US" sz="2800" dirty="0" smtClean="0">
                <a:solidFill>
                  <a:srgbClr val="C00000"/>
                </a:solidFill>
                <a:effectLst>
                  <a:outerShdw blurRad="38100" dist="38100" dir="2700000" algn="tl">
                    <a:srgbClr val="000000">
                      <a:alpha val="43137"/>
                    </a:srgbClr>
                  </a:outerShdw>
                </a:effectLst>
              </a:rPr>
              <a:t>电力信息化业务</a:t>
            </a:r>
            <a:endParaRPr kumimoji="0" lang="en-US" altLang="zh-CN" sz="2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endParaRPr>
          </a:p>
        </p:txBody>
      </p:sp>
      <p:sp>
        <p:nvSpPr>
          <p:cNvPr id="13" name="圆角矩形 11"/>
          <p:cNvSpPr txBox="1">
            <a:spLocks noChangeArrowheads="1"/>
          </p:cNvSpPr>
          <p:nvPr/>
        </p:nvSpPr>
        <p:spPr bwMode="auto">
          <a:xfrm>
            <a:off x="1259632" y="4149080"/>
            <a:ext cx="669674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rmAutofit/>
          </a:bodyPr>
          <a:lstStyle/>
          <a:p>
            <a:pPr marL="265176" lvl="0" indent="-265176">
              <a:spcBef>
                <a:spcPts val="250"/>
              </a:spcBef>
              <a:buClr>
                <a:schemeClr val="accent2"/>
              </a:buClr>
              <a:buSzPct val="80000"/>
              <a:buFont typeface="Wingdings 2"/>
              <a:buChar char=""/>
            </a:pPr>
            <a:r>
              <a:rPr lang="zh-CN" altLang="en-US" sz="2800" dirty="0" smtClean="0">
                <a:solidFill>
                  <a:srgbClr val="C00000"/>
                </a:solidFill>
                <a:effectLst>
                  <a:outerShdw blurRad="38100" dist="38100" dir="2700000" algn="tl">
                    <a:srgbClr val="000000">
                      <a:alpha val="43137"/>
                    </a:srgbClr>
                  </a:outerShdw>
                </a:effectLst>
              </a:rPr>
              <a:t>电力监测业务</a:t>
            </a:r>
            <a:endParaRPr kumimoji="0" lang="en-US" altLang="zh-CN" sz="2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土壤治理</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7393860" y="476672"/>
            <a:ext cx="1210588" cy="400110"/>
          </a:xfrm>
          <a:prstGeom prst="rect">
            <a:avLst/>
          </a:prstGeom>
          <a:noFill/>
        </p:spPr>
        <p:txBody>
          <a:bodyPr wrap="none" rtlCol="0">
            <a:spAutoFit/>
          </a:bodyPr>
          <a:lstStyle/>
          <a:p>
            <a:r>
              <a:rPr lang="zh-CN" altLang="en-US" sz="2000" b="1" dirty="0" smtClean="0">
                <a:solidFill>
                  <a:srgbClr val="C00000"/>
                </a:solidFill>
                <a:effectLst>
                  <a:outerShdw blurRad="53975" dist="22860" dir="5400000" algn="tl" rotWithShape="0">
                    <a:srgbClr val="000000">
                      <a:alpha val="55000"/>
                    </a:srgbClr>
                  </a:outerShdw>
                </a:effectLst>
                <a:latin typeface="+mj-lt"/>
                <a:ea typeface="+mj-ea"/>
                <a:cs typeface="+mj-cs"/>
              </a:rPr>
              <a:t>技术优势</a:t>
            </a:r>
            <a:endParaRPr lang="en-US" altLang="zh-CN" sz="2000" b="1" dirty="0">
              <a:solidFill>
                <a:srgbClr val="C00000"/>
              </a:solidFill>
              <a:effectLst>
                <a:outerShdw blurRad="53975" dist="22860" dir="5400000" algn="tl" rotWithShape="0">
                  <a:srgbClr val="000000">
                    <a:alpha val="55000"/>
                  </a:srgbClr>
                </a:outerShdw>
              </a:effectLst>
              <a:latin typeface="+mj-lt"/>
              <a:ea typeface="+mj-ea"/>
              <a:cs typeface="+mj-cs"/>
            </a:endParaRPr>
          </a:p>
        </p:txBody>
      </p:sp>
      <p:pic>
        <p:nvPicPr>
          <p:cNvPr id="5122" name="Picture 2"/>
          <p:cNvPicPr>
            <a:picLocks noChangeAspect="1" noChangeArrowheads="1"/>
          </p:cNvPicPr>
          <p:nvPr/>
        </p:nvPicPr>
        <p:blipFill>
          <a:blip r:embed="rId4" cstate="print"/>
          <a:srcRect/>
          <a:stretch>
            <a:fillRect/>
          </a:stretch>
        </p:blipFill>
        <p:spPr bwMode="auto">
          <a:xfrm>
            <a:off x="504056" y="1268759"/>
            <a:ext cx="8172400" cy="39615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土壤治理</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7393860" y="476672"/>
            <a:ext cx="1210588" cy="400110"/>
          </a:xfrm>
          <a:prstGeom prst="rect">
            <a:avLst/>
          </a:prstGeom>
          <a:noFill/>
        </p:spPr>
        <p:txBody>
          <a:bodyPr wrap="none" rtlCol="0">
            <a:spAutoFit/>
          </a:bodyPr>
          <a:lstStyle/>
          <a:p>
            <a:r>
              <a:rPr lang="zh-CN" altLang="en-US" sz="2000" b="1" dirty="0" smtClean="0">
                <a:solidFill>
                  <a:srgbClr val="C00000"/>
                </a:solidFill>
                <a:effectLst>
                  <a:outerShdw blurRad="53975" dist="22860" dir="5400000" algn="tl" rotWithShape="0">
                    <a:srgbClr val="000000">
                      <a:alpha val="55000"/>
                    </a:srgbClr>
                  </a:outerShdw>
                </a:effectLst>
                <a:latin typeface="+mj-lt"/>
                <a:ea typeface="+mj-ea"/>
                <a:cs typeface="+mj-cs"/>
              </a:rPr>
              <a:t>技术优势</a:t>
            </a:r>
            <a:endParaRPr lang="en-US" altLang="zh-CN" sz="2000" b="1" dirty="0">
              <a:solidFill>
                <a:srgbClr val="C00000"/>
              </a:solidFill>
              <a:effectLst>
                <a:outerShdw blurRad="53975" dist="22860" dir="5400000" algn="tl" rotWithShape="0">
                  <a:srgbClr val="000000">
                    <a:alpha val="55000"/>
                  </a:srgbClr>
                </a:outerShdw>
              </a:effectLst>
              <a:latin typeface="+mj-lt"/>
              <a:ea typeface="+mj-ea"/>
              <a:cs typeface="+mj-cs"/>
            </a:endParaRPr>
          </a:p>
        </p:txBody>
      </p:sp>
      <p:pic>
        <p:nvPicPr>
          <p:cNvPr id="6146" name="Picture 2"/>
          <p:cNvPicPr>
            <a:picLocks noChangeAspect="1" noChangeArrowheads="1"/>
          </p:cNvPicPr>
          <p:nvPr/>
        </p:nvPicPr>
        <p:blipFill>
          <a:blip r:embed="rId4" cstate="print"/>
          <a:srcRect/>
          <a:stretch>
            <a:fillRect/>
          </a:stretch>
        </p:blipFill>
        <p:spPr bwMode="auto">
          <a:xfrm>
            <a:off x="467544" y="1412776"/>
            <a:ext cx="8208912" cy="3960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95536" y="1484784"/>
            <a:ext cx="8280920" cy="1872208"/>
          </a:xfrm>
        </p:spPr>
        <p:txBody>
          <a:bodyPr>
            <a:noAutofit/>
          </a:bodyPr>
          <a:lstStyle/>
          <a:p>
            <a:pPr lvl="0" algn="ctr"/>
            <a:r>
              <a:rPr lang="zh-CN" altLang="en-US" sz="4000" dirty="0" smtClean="0">
                <a:solidFill>
                  <a:srgbClr val="C00000"/>
                </a:solidFill>
              </a:rPr>
              <a:t>电力监测业务</a:t>
            </a:r>
            <a:endParaRPr lang="zh-CN" altLang="en-US" sz="4000"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949280"/>
            <a:ext cx="8183880" cy="547504"/>
          </a:xfrm>
        </p:spPr>
        <p:txBody>
          <a:bodyPr>
            <a:normAutofit fontScale="90000"/>
          </a:bodyPr>
          <a:lstStyle/>
          <a:p>
            <a:r>
              <a:rPr lang="zh-CN" altLang="en-US" dirty="0" smtClean="0">
                <a:solidFill>
                  <a:srgbClr val="C00000"/>
                </a:solidFill>
              </a:rPr>
              <a:t>电力监测</a:t>
            </a:r>
            <a:r>
              <a:rPr lang="zh-CN" altLang="en-US" dirty="0" smtClean="0">
                <a:solidFill>
                  <a:srgbClr val="C00000"/>
                </a:solidFill>
              </a:rPr>
              <a:t>业务</a:t>
            </a:r>
            <a:endParaRPr lang="zh-CN" altLang="en-US" dirty="0"/>
          </a:p>
        </p:txBody>
      </p:sp>
      <p:sp>
        <p:nvSpPr>
          <p:cNvPr id="57" name="矩形 56"/>
          <p:cNvSpPr/>
          <p:nvPr/>
        </p:nvSpPr>
        <p:spPr>
          <a:xfrm>
            <a:off x="35496" y="2636912"/>
            <a:ext cx="873795" cy="108012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 name="Picture 4"/>
          <p:cNvPicPr>
            <a:picLocks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07504" y="2708920"/>
            <a:ext cx="719517" cy="93610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9" name="直接连接符 58"/>
          <p:cNvCxnSpPr/>
          <p:nvPr/>
        </p:nvCxnSpPr>
        <p:spPr>
          <a:xfrm>
            <a:off x="899592" y="3140968"/>
            <a:ext cx="824440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 name="椭圆 59"/>
          <p:cNvSpPr/>
          <p:nvPr/>
        </p:nvSpPr>
        <p:spPr>
          <a:xfrm>
            <a:off x="1322308" y="3043403"/>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971600" y="3448967"/>
            <a:ext cx="1296144" cy="1184940"/>
          </a:xfrm>
          <a:prstGeom prst="rect">
            <a:avLst/>
          </a:prstGeom>
          <a:solidFill>
            <a:schemeClr val="accent2"/>
          </a:solidFill>
        </p:spPr>
        <p:txBody>
          <a:bodyPr wrap="square">
            <a:spAutoFit/>
          </a:bodyPr>
          <a:lstStyle/>
          <a:p>
            <a:r>
              <a:rPr lang="en-US" altLang="zh-CN" sz="1200" b="1" dirty="0" err="1">
                <a:solidFill>
                  <a:srgbClr val="FFFF00"/>
                </a:solidFill>
                <a:latin typeface="微软雅黑" panose="020B0503020204020204" pitchFamily="34" charset="-122"/>
                <a:ea typeface="微软雅黑" panose="020B0503020204020204" pitchFamily="34" charset="-122"/>
              </a:rPr>
              <a:t>MGA2000</a:t>
            </a:r>
            <a:r>
              <a:rPr lang="zh-CN" altLang="en-US" sz="1200" b="1" dirty="0">
                <a:solidFill>
                  <a:srgbClr val="FFFF00"/>
                </a:solidFill>
                <a:latin typeface="微软雅黑" panose="020B0503020204020204" pitchFamily="34" charset="-122"/>
                <a:ea typeface="微软雅黑" panose="020B0503020204020204" pitchFamily="34" charset="-122"/>
              </a:rPr>
              <a:t>变压器色谱在线监测系统</a:t>
            </a:r>
          </a:p>
          <a:p>
            <a:pPr>
              <a:spcBef>
                <a:spcPts val="600"/>
              </a:spcBef>
            </a:pPr>
            <a:r>
              <a:rPr lang="zh-CN" altLang="en-US" sz="1000" b="1" dirty="0">
                <a:solidFill>
                  <a:schemeClr val="bg1"/>
                </a:solidFill>
                <a:latin typeface="微软雅黑" panose="020B0503020204020204" pitchFamily="34" charset="-122"/>
                <a:ea typeface="微软雅黑" panose="020B0503020204020204" pitchFamily="34" charset="-122"/>
              </a:rPr>
              <a:t>获国家中小企业创新基金立项资助并于次年投入</a:t>
            </a:r>
            <a:r>
              <a:rPr lang="zh-CN" altLang="en-US" sz="1000" b="1" dirty="0" smtClean="0">
                <a:solidFill>
                  <a:schemeClr val="bg1"/>
                </a:solidFill>
                <a:latin typeface="微软雅黑" panose="020B0503020204020204" pitchFamily="34" charset="-122"/>
                <a:ea typeface="微软雅黑" panose="020B0503020204020204" pitchFamily="34" charset="-122"/>
              </a:rPr>
              <a:t>市场</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2" name="等腰三角形 61"/>
          <p:cNvSpPr/>
          <p:nvPr/>
        </p:nvSpPr>
        <p:spPr>
          <a:xfrm>
            <a:off x="1356992" y="3303419"/>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3" name="Picture 2" descr="田湾核电2"/>
          <p:cNvPicPr>
            <a:picLocks noChangeAspect="1" noChangeArrowheads="1"/>
          </p:cNvPicPr>
          <p:nvPr/>
        </p:nvPicPr>
        <p:blipFill>
          <a:blip r:embed="rId4" cstate="print"/>
          <a:srcRect/>
          <a:stretch>
            <a:fillRect/>
          </a:stretch>
        </p:blipFill>
        <p:spPr bwMode="auto">
          <a:xfrm>
            <a:off x="971600" y="4581128"/>
            <a:ext cx="1296144" cy="910808"/>
          </a:xfrm>
          <a:prstGeom prst="rect">
            <a:avLst/>
          </a:prstGeom>
          <a:noFill/>
          <a:ln w="9525">
            <a:noFill/>
            <a:miter lim="800000"/>
            <a:headEnd/>
            <a:tailEnd/>
          </a:ln>
        </p:spPr>
      </p:pic>
      <p:sp>
        <p:nvSpPr>
          <p:cNvPr id="64" name="椭圆 63"/>
          <p:cNvSpPr/>
          <p:nvPr/>
        </p:nvSpPr>
        <p:spPr>
          <a:xfrm>
            <a:off x="2452425" y="3035581"/>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1835696" y="1667996"/>
            <a:ext cx="1080119" cy="1184940"/>
          </a:xfrm>
          <a:prstGeom prst="rect">
            <a:avLst/>
          </a:prstGeom>
          <a:solidFill>
            <a:schemeClr val="accent2"/>
          </a:solidFill>
        </p:spPr>
        <p:txBody>
          <a:bodyPr wrap="square">
            <a:spAutoFit/>
          </a:bodyPr>
          <a:lstStyle/>
          <a:p>
            <a:r>
              <a:rPr lang="zh-CN" altLang="en-US" sz="1200" b="1" dirty="0">
                <a:solidFill>
                  <a:srgbClr val="FFFF00"/>
                </a:solidFill>
                <a:latin typeface="微软雅黑" panose="020B0503020204020204" pitchFamily="34" charset="-122"/>
                <a:ea typeface="微软雅黑" panose="020B0503020204020204" pitchFamily="34" charset="-122"/>
              </a:rPr>
              <a:t>变电站集成式状态监测与评估</a:t>
            </a:r>
            <a:r>
              <a:rPr lang="zh-CN" altLang="en-US" sz="1200" b="1" dirty="0" smtClean="0">
                <a:solidFill>
                  <a:srgbClr val="FFFF00"/>
                </a:solidFill>
                <a:latin typeface="微软雅黑" panose="020B0503020204020204" pitchFamily="34" charset="-122"/>
                <a:ea typeface="微软雅黑" panose="020B0503020204020204" pitchFamily="34" charset="-122"/>
              </a:rPr>
              <a:t>系统</a:t>
            </a:r>
            <a:endParaRPr lang="en-US" altLang="zh-CN" sz="1200" b="1" dirty="0" smtClean="0">
              <a:solidFill>
                <a:srgbClr val="FFFF00"/>
              </a:solidFill>
              <a:latin typeface="微软雅黑" panose="020B0503020204020204" pitchFamily="34" charset="-122"/>
              <a:ea typeface="微软雅黑" panose="020B0503020204020204" pitchFamily="34" charset="-122"/>
            </a:endParaRPr>
          </a:p>
          <a:p>
            <a:pPr>
              <a:spcBef>
                <a:spcPts val="600"/>
              </a:spcBef>
            </a:pPr>
            <a:r>
              <a:rPr lang="zh-CN" altLang="en-US" sz="1000" b="1" dirty="0" smtClean="0">
                <a:solidFill>
                  <a:schemeClr val="bg1"/>
                </a:solidFill>
                <a:latin typeface="微软雅黑" panose="020B0503020204020204" pitchFamily="34" charset="-122"/>
                <a:ea typeface="微软雅黑" panose="020B0503020204020204" pitchFamily="34" charset="-122"/>
              </a:rPr>
              <a:t>获得</a:t>
            </a:r>
            <a:r>
              <a:rPr lang="zh-CN" altLang="en-US" sz="1000" b="1" dirty="0">
                <a:solidFill>
                  <a:schemeClr val="bg1"/>
                </a:solidFill>
                <a:latin typeface="微软雅黑" panose="020B0503020204020204" pitchFamily="34" charset="-122"/>
                <a:ea typeface="微软雅黑" panose="020B0503020204020204" pitchFamily="34" charset="-122"/>
              </a:rPr>
              <a:t>信息产业部电子信息产业发展基金立项资助</a:t>
            </a:r>
          </a:p>
        </p:txBody>
      </p:sp>
      <p:sp>
        <p:nvSpPr>
          <p:cNvPr id="66" name="等腰三角形 65"/>
          <p:cNvSpPr/>
          <p:nvPr/>
        </p:nvSpPr>
        <p:spPr>
          <a:xfrm rot="10800000">
            <a:off x="2475219" y="2852709"/>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3203848" y="3044413"/>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2843808" y="3469161"/>
            <a:ext cx="1152128" cy="1031051"/>
          </a:xfrm>
          <a:prstGeom prst="rect">
            <a:avLst/>
          </a:prstGeom>
          <a:solidFill>
            <a:schemeClr val="accent2"/>
          </a:solidFill>
        </p:spPr>
        <p:txBody>
          <a:bodyPr wrap="square">
            <a:spAutoFit/>
          </a:bodyPr>
          <a:lstStyle/>
          <a:p>
            <a:r>
              <a:rPr lang="en-US" altLang="zh-CN" sz="1200" b="1" dirty="0" err="1">
                <a:solidFill>
                  <a:srgbClr val="FFFF00"/>
                </a:solidFill>
                <a:latin typeface="微软雅黑" panose="020B0503020204020204" pitchFamily="34" charset="-122"/>
                <a:ea typeface="微软雅黑" panose="020B0503020204020204" pitchFamily="34" charset="-122"/>
              </a:rPr>
              <a:t>IMM2000</a:t>
            </a:r>
            <a:r>
              <a:rPr lang="zh-CN" altLang="en-US" sz="1200" b="1" dirty="0">
                <a:solidFill>
                  <a:srgbClr val="FFFF00"/>
                </a:solidFill>
                <a:latin typeface="微软雅黑" panose="020B0503020204020204" pitchFamily="34" charset="-122"/>
                <a:ea typeface="微软雅黑" panose="020B0503020204020204" pitchFamily="34" charset="-122"/>
              </a:rPr>
              <a:t>容性设备绝缘在线监测系统</a:t>
            </a:r>
          </a:p>
          <a:p>
            <a:pPr>
              <a:spcBef>
                <a:spcPts val="600"/>
              </a:spcBef>
            </a:pPr>
            <a:r>
              <a:rPr lang="zh-CN" altLang="en-US" sz="1000" b="1" dirty="0">
                <a:solidFill>
                  <a:schemeClr val="bg1"/>
                </a:solidFill>
                <a:latin typeface="微软雅黑" panose="020B0503020204020204" pitchFamily="34" charset="-122"/>
                <a:ea typeface="微软雅黑" panose="020B0503020204020204" pitchFamily="34" charset="-122"/>
              </a:rPr>
              <a:t>实现对变压器的综合监测</a:t>
            </a:r>
          </a:p>
        </p:txBody>
      </p:sp>
      <p:sp>
        <p:nvSpPr>
          <p:cNvPr id="69" name="等腰三角形 68"/>
          <p:cNvSpPr/>
          <p:nvPr/>
        </p:nvSpPr>
        <p:spPr>
          <a:xfrm>
            <a:off x="3203848" y="3323613"/>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pic>
        <p:nvPicPr>
          <p:cNvPr id="70" name="Picture 4"/>
          <p:cNvPicPr>
            <a:picLocks noChangeAspect="1" noChangeArrowheads="1"/>
          </p:cNvPicPr>
          <p:nvPr/>
        </p:nvPicPr>
        <p:blipFill>
          <a:blip r:embed="rId5" cstate="print"/>
          <a:srcRect/>
          <a:stretch>
            <a:fillRect/>
          </a:stretch>
        </p:blipFill>
        <p:spPr bwMode="auto">
          <a:xfrm>
            <a:off x="2843808" y="4509120"/>
            <a:ext cx="1152128" cy="1017514"/>
          </a:xfrm>
          <a:prstGeom prst="rect">
            <a:avLst/>
          </a:prstGeom>
          <a:noFill/>
          <a:ln w="9525">
            <a:noFill/>
            <a:miter lim="800000"/>
            <a:headEnd/>
            <a:tailEnd/>
          </a:ln>
        </p:spPr>
      </p:pic>
      <p:sp>
        <p:nvSpPr>
          <p:cNvPr id="71" name="椭圆 70"/>
          <p:cNvSpPr/>
          <p:nvPr/>
        </p:nvSpPr>
        <p:spPr>
          <a:xfrm>
            <a:off x="4211960" y="3044322"/>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3635896" y="1556792"/>
            <a:ext cx="1368152" cy="1338828"/>
          </a:xfrm>
          <a:prstGeom prst="rect">
            <a:avLst/>
          </a:prstGeom>
          <a:solidFill>
            <a:schemeClr val="accent2"/>
          </a:solidFill>
        </p:spPr>
        <p:txBody>
          <a:bodyPr wrap="square">
            <a:spAutoFit/>
          </a:bodyPr>
          <a:lstStyle/>
          <a:p>
            <a:r>
              <a:rPr lang="en-US" altLang="zh-CN" sz="1200" b="1" dirty="0" err="1">
                <a:solidFill>
                  <a:srgbClr val="FFFF00"/>
                </a:solidFill>
                <a:latin typeface="微软雅黑" panose="020B0503020204020204" pitchFamily="34" charset="-122"/>
                <a:ea typeface="微软雅黑" panose="020B0503020204020204" pitchFamily="34" charset="-122"/>
              </a:rPr>
              <a:t>IEM2000</a:t>
            </a:r>
            <a:r>
              <a:rPr lang="en-US" altLang="zh-CN" sz="1200" b="1" dirty="0">
                <a:solidFill>
                  <a:srgbClr val="FFFF00"/>
                </a:solidFill>
                <a:latin typeface="微软雅黑" panose="020B0503020204020204" pitchFamily="34" charset="-122"/>
                <a:ea typeface="微软雅黑" panose="020B0503020204020204" pitchFamily="34" charset="-122"/>
              </a:rPr>
              <a:t> </a:t>
            </a:r>
            <a:r>
              <a:rPr lang="en-US" altLang="zh-CN" sz="1200" b="1" dirty="0" err="1">
                <a:solidFill>
                  <a:srgbClr val="FFFF00"/>
                </a:solidFill>
                <a:latin typeface="微软雅黑" panose="020B0503020204020204" pitchFamily="34" charset="-122"/>
                <a:ea typeface="微软雅黑" panose="020B0503020204020204" pitchFamily="34" charset="-122"/>
              </a:rPr>
              <a:t>SF6</a:t>
            </a:r>
            <a:r>
              <a:rPr lang="zh-CN" altLang="en-US" sz="1200" b="1" dirty="0">
                <a:solidFill>
                  <a:srgbClr val="FFFF00"/>
                </a:solidFill>
                <a:latin typeface="微软雅黑" panose="020B0503020204020204" pitchFamily="34" charset="-122"/>
                <a:ea typeface="微软雅黑" panose="020B0503020204020204" pitchFamily="34" charset="-122"/>
              </a:rPr>
              <a:t>气体密度微水在线监测系统</a:t>
            </a:r>
          </a:p>
          <a:p>
            <a:pPr>
              <a:spcBef>
                <a:spcPts val="600"/>
              </a:spcBef>
            </a:pPr>
            <a:r>
              <a:rPr lang="zh-CN" altLang="en-US" sz="1000" b="1" dirty="0">
                <a:solidFill>
                  <a:schemeClr val="bg1"/>
                </a:solidFill>
                <a:latin typeface="微软雅黑" panose="020B0503020204020204" pitchFamily="34" charset="-122"/>
                <a:ea typeface="微软雅黑" panose="020B0503020204020204" pitchFamily="34" charset="-122"/>
              </a:rPr>
              <a:t>从单一变压器监测发展到断路器、</a:t>
            </a:r>
            <a:r>
              <a:rPr lang="en-US" altLang="zh-CN" sz="1000" b="1" dirty="0">
                <a:solidFill>
                  <a:schemeClr val="bg1"/>
                </a:solidFill>
                <a:latin typeface="微软雅黑" panose="020B0503020204020204" pitchFamily="34" charset="-122"/>
                <a:ea typeface="微软雅黑" panose="020B0503020204020204" pitchFamily="34" charset="-122"/>
              </a:rPr>
              <a:t>GIS</a:t>
            </a:r>
            <a:r>
              <a:rPr lang="zh-CN" altLang="en-US" sz="1000" b="1" dirty="0">
                <a:solidFill>
                  <a:schemeClr val="bg1"/>
                </a:solidFill>
                <a:latin typeface="微软雅黑" panose="020B0503020204020204" pitchFamily="34" charset="-122"/>
                <a:ea typeface="微软雅黑" panose="020B0503020204020204" pitchFamily="34" charset="-122"/>
              </a:rPr>
              <a:t>等电力高压设备的在线监测</a:t>
            </a:r>
          </a:p>
        </p:txBody>
      </p:sp>
      <p:sp>
        <p:nvSpPr>
          <p:cNvPr id="73" name="等腰三角形 72"/>
          <p:cNvSpPr/>
          <p:nvPr/>
        </p:nvSpPr>
        <p:spPr>
          <a:xfrm rot="10800000">
            <a:off x="4211960" y="2861450"/>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5220072" y="3042272"/>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4788024" y="3467020"/>
            <a:ext cx="1288769" cy="1031051"/>
          </a:xfrm>
          <a:prstGeom prst="rect">
            <a:avLst/>
          </a:prstGeom>
          <a:solidFill>
            <a:schemeClr val="accent2"/>
          </a:solidFill>
        </p:spPr>
        <p:txBody>
          <a:bodyPr wrap="square">
            <a:spAutoFit/>
          </a:bodyPr>
          <a:lstStyle/>
          <a:p>
            <a:r>
              <a:rPr lang="en-US" altLang="zh-CN" sz="1200" b="1" dirty="0" err="1">
                <a:solidFill>
                  <a:srgbClr val="FFFF00"/>
                </a:solidFill>
                <a:latin typeface="微软雅黑" panose="020B0503020204020204" pitchFamily="34" charset="-122"/>
                <a:ea typeface="微软雅黑" panose="020B0503020204020204" pitchFamily="34" charset="-122"/>
              </a:rPr>
              <a:t>MDD3000L</a:t>
            </a:r>
            <a:r>
              <a:rPr lang="zh-CN" altLang="en-US" sz="1200" b="1" dirty="0">
                <a:solidFill>
                  <a:srgbClr val="FFFF00"/>
                </a:solidFill>
                <a:latin typeface="微软雅黑" panose="020B0503020204020204" pitchFamily="34" charset="-122"/>
                <a:ea typeface="微软雅黑" panose="020B0503020204020204" pitchFamily="34" charset="-122"/>
              </a:rPr>
              <a:t>输电线路在线监测系统</a:t>
            </a:r>
          </a:p>
          <a:p>
            <a:pPr>
              <a:spcBef>
                <a:spcPts val="600"/>
              </a:spcBef>
            </a:pPr>
            <a:r>
              <a:rPr lang="zh-CN" altLang="en-US" sz="1000" b="1" dirty="0" smtClean="0">
                <a:solidFill>
                  <a:schemeClr val="bg1"/>
                </a:solidFill>
                <a:latin typeface="微软雅黑" panose="020B0503020204020204" pitchFamily="34" charset="-122"/>
                <a:ea typeface="微软雅黑" panose="020B0503020204020204" pitchFamily="34" charset="-122"/>
              </a:rPr>
              <a:t>实现输</a:t>
            </a:r>
            <a:r>
              <a:rPr lang="zh-CN" altLang="en-US" sz="1000" b="1" dirty="0">
                <a:solidFill>
                  <a:schemeClr val="bg1"/>
                </a:solidFill>
                <a:latin typeface="微软雅黑" panose="020B0503020204020204" pitchFamily="34" charset="-122"/>
                <a:ea typeface="微软雅黑" panose="020B0503020204020204" pitchFamily="34" charset="-122"/>
              </a:rPr>
              <a:t>变电在线监测系统全覆盖</a:t>
            </a:r>
          </a:p>
        </p:txBody>
      </p:sp>
      <p:sp>
        <p:nvSpPr>
          <p:cNvPr id="76" name="等腰三角形 75"/>
          <p:cNvSpPr/>
          <p:nvPr/>
        </p:nvSpPr>
        <p:spPr>
          <a:xfrm>
            <a:off x="5220072" y="3321472"/>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7" name="Picture 6" descr="E:\理工监测产品商务资料库\10、IEM2000A GIS微水在线监测系统产品资料\图片\IMG_5283.JPG"/>
          <p:cNvPicPr>
            <a:picLocks noChangeAspect="1" noChangeArrowheads="1"/>
          </p:cNvPicPr>
          <p:nvPr/>
        </p:nvPicPr>
        <p:blipFill>
          <a:blip r:embed="rId6" cstate="print"/>
          <a:srcRect/>
          <a:stretch>
            <a:fillRect/>
          </a:stretch>
        </p:blipFill>
        <p:spPr bwMode="auto">
          <a:xfrm>
            <a:off x="3635896" y="764703"/>
            <a:ext cx="1368152" cy="792089"/>
          </a:xfrm>
          <a:prstGeom prst="rect">
            <a:avLst/>
          </a:prstGeom>
          <a:noFill/>
          <a:ln w="9525">
            <a:noFill/>
            <a:miter lim="800000"/>
            <a:headEnd/>
            <a:tailEnd/>
          </a:ln>
        </p:spPr>
      </p:pic>
      <p:grpSp>
        <p:nvGrpSpPr>
          <p:cNvPr id="78" name="组合 77"/>
          <p:cNvGrpSpPr/>
          <p:nvPr/>
        </p:nvGrpSpPr>
        <p:grpSpPr>
          <a:xfrm>
            <a:off x="4788024" y="4559033"/>
            <a:ext cx="1298100" cy="886191"/>
            <a:chOff x="4774549" y="4081398"/>
            <a:chExt cx="890264" cy="608629"/>
          </a:xfrm>
        </p:grpSpPr>
        <p:pic>
          <p:nvPicPr>
            <p:cNvPr id="79" name="Picture 4" descr="DSC02030副本"/>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028513" y="4088616"/>
              <a:ext cx="235342" cy="174748"/>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0" name="虚尾箭头 79"/>
            <p:cNvSpPr/>
            <p:nvPr/>
          </p:nvSpPr>
          <p:spPr bwMode="auto">
            <a:xfrm rot="2372824">
              <a:off x="4986508" y="4304369"/>
              <a:ext cx="112685" cy="77933"/>
            </a:xfrm>
            <a:prstGeom prst="stripedRightArrow">
              <a:avLst/>
            </a:prstGeom>
            <a:solidFill>
              <a:schemeClr val="accent1"/>
            </a:solidFill>
            <a:ln w="12700" cap="flat" cmpd="sng" algn="ctr">
              <a:solidFill>
                <a:schemeClr val="bg1">
                  <a:lumMod val="50000"/>
                </a:schemeClr>
              </a:solidFill>
              <a:prstDash val="solid"/>
              <a:round/>
              <a:headEnd type="none" w="med" len="med"/>
              <a:tailEnd type="none" w="med" len="med"/>
            </a:ln>
            <a:effectLst/>
          </p:spPr>
          <p:txBody>
            <a:bodyPr/>
            <a:lstStyle/>
            <a:p>
              <a:pPr>
                <a:defRPr/>
              </a:pPr>
              <a:endParaRPr lang="zh-CN" altLang="en-US"/>
            </a:p>
          </p:txBody>
        </p:sp>
        <p:sp>
          <p:nvSpPr>
            <p:cNvPr id="81" name="加号 80"/>
            <p:cNvSpPr/>
            <p:nvPr/>
          </p:nvSpPr>
          <p:spPr bwMode="auto">
            <a:xfrm>
              <a:off x="5330728" y="4227934"/>
              <a:ext cx="105368" cy="146698"/>
            </a:xfrm>
            <a:prstGeom prst="mathPlus">
              <a:avLst/>
            </a:prstGeom>
            <a:solidFill>
              <a:schemeClr val="accent1"/>
            </a:solidFill>
            <a:ln w="12700" cap="flat" cmpd="sng" algn="ctr">
              <a:solidFill>
                <a:schemeClr val="bg1">
                  <a:lumMod val="50000"/>
                </a:schemeClr>
              </a:solidFill>
              <a:prstDash val="solid"/>
              <a:round/>
              <a:headEnd type="none" w="med" len="med"/>
              <a:tailEnd type="none" w="med" len="med"/>
            </a:ln>
            <a:effectLst/>
          </p:spPr>
          <p:txBody>
            <a:bodyPr/>
            <a:lstStyle/>
            <a:p>
              <a:pPr>
                <a:defRPr/>
              </a:pPr>
              <a:endParaRPr lang="zh-CN" altLang="en-US"/>
            </a:p>
          </p:txBody>
        </p:sp>
        <p:pic>
          <p:nvPicPr>
            <p:cNvPr id="82" name="Picture 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778334" y="4348775"/>
              <a:ext cx="195003" cy="341252"/>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3" name="加号 82"/>
            <p:cNvSpPr/>
            <p:nvPr/>
          </p:nvSpPr>
          <p:spPr bwMode="auto">
            <a:xfrm>
              <a:off x="4973337" y="4436682"/>
              <a:ext cx="105368" cy="146698"/>
            </a:xfrm>
            <a:prstGeom prst="mathPlus">
              <a:avLst/>
            </a:prstGeom>
            <a:solidFill>
              <a:schemeClr val="accent1"/>
            </a:solidFill>
            <a:ln w="12700" cap="flat" cmpd="sng" algn="ctr">
              <a:solidFill>
                <a:schemeClr val="bg1">
                  <a:lumMod val="50000"/>
                </a:schemeClr>
              </a:solidFill>
              <a:prstDash val="solid"/>
              <a:round/>
              <a:headEnd type="none" w="med" len="med"/>
              <a:tailEnd type="none" w="med" len="med"/>
            </a:ln>
            <a:effectLst/>
          </p:spPr>
          <p:txBody>
            <a:bodyPr/>
            <a:lstStyle/>
            <a:p>
              <a:pPr>
                <a:defRPr/>
              </a:pPr>
              <a:endParaRPr lang="zh-CN" altLang="en-US"/>
            </a:p>
          </p:txBody>
        </p:sp>
        <p:pic>
          <p:nvPicPr>
            <p:cNvPr id="84" name="Picture 6"/>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774549" y="4091453"/>
              <a:ext cx="226467" cy="229216"/>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5" name="Picture 7"/>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072119" y="4320669"/>
              <a:ext cx="271651" cy="365601"/>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6" name="Picture 8"/>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458405" y="4081398"/>
              <a:ext cx="199577" cy="354775"/>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7" name="加号 86"/>
            <p:cNvSpPr/>
            <p:nvPr/>
          </p:nvSpPr>
          <p:spPr bwMode="auto">
            <a:xfrm>
              <a:off x="5343771" y="4413760"/>
              <a:ext cx="105368" cy="146698"/>
            </a:xfrm>
            <a:prstGeom prst="mathPlus">
              <a:avLst/>
            </a:prstGeom>
            <a:solidFill>
              <a:schemeClr val="accent1"/>
            </a:solidFill>
            <a:ln w="12700" cap="flat" cmpd="sng" algn="ctr">
              <a:solidFill>
                <a:schemeClr val="bg1">
                  <a:lumMod val="50000"/>
                </a:schemeClr>
              </a:solidFill>
              <a:prstDash val="solid"/>
              <a:round/>
              <a:headEnd type="none" w="med" len="med"/>
              <a:tailEnd type="none" w="med" len="med"/>
            </a:ln>
            <a:effectLst/>
          </p:spPr>
          <p:txBody>
            <a:bodyPr/>
            <a:lstStyle/>
            <a:p>
              <a:pPr>
                <a:defRPr/>
              </a:pPr>
              <a:endParaRPr lang="zh-CN" altLang="en-US"/>
            </a:p>
          </p:txBody>
        </p:sp>
        <p:pic>
          <p:nvPicPr>
            <p:cNvPr id="88" name="Picture 3" descr="CIMG1423"/>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5434321" y="4445339"/>
              <a:ext cx="230492" cy="240931"/>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9" name="加号 88"/>
            <p:cNvSpPr/>
            <p:nvPr/>
          </p:nvSpPr>
          <p:spPr bwMode="auto">
            <a:xfrm>
              <a:off x="4981569" y="4263364"/>
              <a:ext cx="105368" cy="146698"/>
            </a:xfrm>
            <a:prstGeom prst="mathPlus">
              <a:avLst/>
            </a:prstGeom>
            <a:solidFill>
              <a:schemeClr val="accent1"/>
            </a:solidFill>
            <a:ln w="12700" cap="flat" cmpd="sng" algn="ctr">
              <a:solidFill>
                <a:schemeClr val="bg1">
                  <a:lumMod val="50000"/>
                </a:schemeClr>
              </a:solidFill>
              <a:prstDash val="solid"/>
              <a:round/>
              <a:headEnd type="none" w="med" len="med"/>
              <a:tailEnd type="none" w="med" len="med"/>
            </a:ln>
            <a:effectLst/>
          </p:spPr>
          <p:txBody>
            <a:bodyPr/>
            <a:lstStyle/>
            <a:p>
              <a:pPr>
                <a:defRPr/>
              </a:pPr>
              <a:endParaRPr lang="zh-CN" altLang="en-US"/>
            </a:p>
          </p:txBody>
        </p:sp>
        <p:pic>
          <p:nvPicPr>
            <p:cNvPr id="90" name="Picture 17" descr="C:\Users\Public\Pictures\振动\100_1132.JP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5286148" y="4089018"/>
              <a:ext cx="156405" cy="163252"/>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91" name="椭圆 90"/>
          <p:cNvSpPr/>
          <p:nvPr/>
        </p:nvSpPr>
        <p:spPr>
          <a:xfrm>
            <a:off x="6372200" y="3043520"/>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p:nvPr/>
        </p:nvSpPr>
        <p:spPr>
          <a:xfrm>
            <a:off x="5940152" y="1484784"/>
            <a:ext cx="1096142" cy="1369606"/>
          </a:xfrm>
          <a:prstGeom prst="rect">
            <a:avLst/>
          </a:prstGeom>
          <a:solidFill>
            <a:schemeClr val="accent2"/>
          </a:solidFill>
        </p:spPr>
        <p:txBody>
          <a:bodyPr wrap="square">
            <a:spAutoFit/>
          </a:bodyPr>
          <a:lstStyle/>
          <a:p>
            <a:r>
              <a:rPr lang="en-US" altLang="zh-CN" sz="1200" b="1" dirty="0" err="1">
                <a:solidFill>
                  <a:srgbClr val="FFFF00"/>
                </a:solidFill>
                <a:latin typeface="微软雅黑" panose="020B0503020204020204" pitchFamily="34" charset="-122"/>
                <a:ea typeface="微软雅黑" panose="020B0503020204020204" pitchFamily="34" charset="-122"/>
              </a:rPr>
              <a:t>MDS4000</a:t>
            </a:r>
            <a:r>
              <a:rPr lang="zh-CN" altLang="en-US" sz="1200" b="1" dirty="0">
                <a:solidFill>
                  <a:srgbClr val="FFFF00"/>
                </a:solidFill>
                <a:latin typeface="微软雅黑" panose="020B0503020204020204" pitchFamily="34" charset="-122"/>
                <a:ea typeface="微软雅黑" panose="020B0503020204020204" pitchFamily="34" charset="-122"/>
              </a:rPr>
              <a:t>变电设备状态监测与评估系统</a:t>
            </a:r>
          </a:p>
          <a:p>
            <a:pPr>
              <a:spcBef>
                <a:spcPts val="600"/>
              </a:spcBef>
            </a:pPr>
            <a:r>
              <a:rPr lang="zh-CN" altLang="en-US" sz="1000" b="1" dirty="0">
                <a:solidFill>
                  <a:schemeClr val="bg1"/>
                </a:solidFill>
                <a:latin typeface="微软雅黑" panose="020B0503020204020204" pitchFamily="34" charset="-122"/>
                <a:ea typeface="微软雅黑" panose="020B0503020204020204" pitchFamily="34" charset="-122"/>
              </a:rPr>
              <a:t>首个智能变电站在线监测解决方案</a:t>
            </a:r>
          </a:p>
        </p:txBody>
      </p:sp>
      <p:sp>
        <p:nvSpPr>
          <p:cNvPr id="93" name="等腰三角形 92"/>
          <p:cNvSpPr/>
          <p:nvPr/>
        </p:nvSpPr>
        <p:spPr>
          <a:xfrm rot="10800000">
            <a:off x="6372200" y="2860648"/>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4" name="Picture 4" descr="D:\所有产品相关图片\图片-MDS现场\兰溪安装图片\201010271808.jpg"/>
          <p:cNvPicPr>
            <a:picLocks noChangeAspect="1" noChangeArrowheads="1"/>
          </p:cNvPicPr>
          <p:nvPr/>
        </p:nvPicPr>
        <p:blipFill>
          <a:blip r:embed="rId14" cstate="print"/>
          <a:srcRect/>
          <a:stretch>
            <a:fillRect/>
          </a:stretch>
        </p:blipFill>
        <p:spPr bwMode="auto">
          <a:xfrm>
            <a:off x="5940152" y="692696"/>
            <a:ext cx="1080120" cy="792088"/>
          </a:xfrm>
          <a:prstGeom prst="rect">
            <a:avLst/>
          </a:prstGeom>
          <a:noFill/>
          <a:ln w="9525">
            <a:noFill/>
            <a:miter lim="800000"/>
            <a:headEnd/>
            <a:tailEnd/>
          </a:ln>
        </p:spPr>
      </p:pic>
      <p:sp>
        <p:nvSpPr>
          <p:cNvPr id="95" name="椭圆 94"/>
          <p:cNvSpPr/>
          <p:nvPr/>
        </p:nvSpPr>
        <p:spPr>
          <a:xfrm>
            <a:off x="7308304" y="3065010"/>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6955640" y="3489758"/>
            <a:ext cx="1216760" cy="1338828"/>
          </a:xfrm>
          <a:prstGeom prst="rect">
            <a:avLst/>
          </a:prstGeom>
          <a:solidFill>
            <a:schemeClr val="accent2"/>
          </a:solidFill>
        </p:spPr>
        <p:txBody>
          <a:bodyPr wrap="square">
            <a:spAutoFit/>
          </a:bodyPr>
          <a:lstStyle/>
          <a:p>
            <a:r>
              <a:rPr lang="en-US" altLang="zh-CN" sz="1200" b="1" dirty="0" err="1">
                <a:solidFill>
                  <a:srgbClr val="FFFF00"/>
                </a:solidFill>
                <a:latin typeface="微软雅黑" panose="020B0503020204020204" pitchFamily="34" charset="-122"/>
                <a:ea typeface="微软雅黑" panose="020B0503020204020204" pitchFamily="34" charset="-122"/>
              </a:rPr>
              <a:t>ADS4000</a:t>
            </a:r>
            <a:r>
              <a:rPr lang="en-US" altLang="zh-CN" sz="1200" b="1" dirty="0">
                <a:solidFill>
                  <a:srgbClr val="FFFF00"/>
                </a:solidFill>
                <a:latin typeface="微软雅黑" panose="020B0503020204020204" pitchFamily="34" charset="-122"/>
                <a:ea typeface="微软雅黑" panose="020B0503020204020204" pitchFamily="34" charset="-122"/>
              </a:rPr>
              <a:t> </a:t>
            </a:r>
            <a:r>
              <a:rPr lang="zh-CN" altLang="en-US" sz="1200" b="1" dirty="0">
                <a:solidFill>
                  <a:srgbClr val="FFFF00"/>
                </a:solidFill>
                <a:latin typeface="微软雅黑" panose="020B0503020204020204" pitchFamily="34" charset="-122"/>
                <a:ea typeface="微软雅黑" panose="020B0503020204020204" pitchFamily="34" charset="-122"/>
              </a:rPr>
              <a:t>输变电设备安全决策预警平台</a:t>
            </a:r>
          </a:p>
          <a:p>
            <a:pPr>
              <a:spcBef>
                <a:spcPts val="600"/>
              </a:spcBef>
            </a:pPr>
            <a:r>
              <a:rPr lang="zh-CN" altLang="en-US" sz="1000" b="1" dirty="0">
                <a:solidFill>
                  <a:schemeClr val="bg1"/>
                </a:solidFill>
                <a:latin typeface="微软雅黑" panose="020B0503020204020204" pitchFamily="34" charset="-122"/>
                <a:ea typeface="微软雅黑" panose="020B0503020204020204" pitchFamily="34" charset="-122"/>
              </a:rPr>
              <a:t>智能电网在线监测专家，实现电网设备的状态监测与运行管理</a:t>
            </a:r>
          </a:p>
        </p:txBody>
      </p:sp>
      <p:sp>
        <p:nvSpPr>
          <p:cNvPr id="97" name="等腰三角形 96"/>
          <p:cNvSpPr/>
          <p:nvPr/>
        </p:nvSpPr>
        <p:spPr>
          <a:xfrm>
            <a:off x="7308304" y="3344210"/>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8" name="Picture 2" descr="WE)[U31(YUAAGYP}XJ%RFS8"/>
          <p:cNvPicPr>
            <a:picLocks noChangeAspect="1" noChangeArrowheads="1"/>
          </p:cNvPicPr>
          <p:nvPr/>
        </p:nvPicPr>
        <p:blipFill>
          <a:blip r:embed="rId15" cstate="print"/>
          <a:srcRect b="12280"/>
          <a:stretch>
            <a:fillRect/>
          </a:stretch>
        </p:blipFill>
        <p:spPr bwMode="auto">
          <a:xfrm>
            <a:off x="6955640" y="4797152"/>
            <a:ext cx="1216760" cy="763469"/>
          </a:xfrm>
          <a:prstGeom prst="rect">
            <a:avLst/>
          </a:prstGeom>
          <a:noFill/>
          <a:ln w="9525">
            <a:noFill/>
            <a:miter lim="800000"/>
            <a:headEnd/>
            <a:tailEnd/>
          </a:ln>
        </p:spPr>
      </p:pic>
      <p:sp>
        <p:nvSpPr>
          <p:cNvPr id="99" name="矩形 98"/>
          <p:cNvSpPr/>
          <p:nvPr/>
        </p:nvSpPr>
        <p:spPr bwMode="auto">
          <a:xfrm>
            <a:off x="971600" y="2780928"/>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2001</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0" name="矩形 99"/>
          <p:cNvSpPr/>
          <p:nvPr/>
        </p:nvSpPr>
        <p:spPr bwMode="auto">
          <a:xfrm>
            <a:off x="2129074" y="3255802"/>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2004</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1" name="矩形 100"/>
          <p:cNvSpPr/>
          <p:nvPr/>
        </p:nvSpPr>
        <p:spPr bwMode="auto">
          <a:xfrm>
            <a:off x="2843808" y="2780928"/>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2005</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2" name="矩形 101"/>
          <p:cNvSpPr/>
          <p:nvPr/>
        </p:nvSpPr>
        <p:spPr bwMode="auto">
          <a:xfrm>
            <a:off x="3923928" y="3263576"/>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2007</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3" name="矩形 102"/>
          <p:cNvSpPr/>
          <p:nvPr/>
        </p:nvSpPr>
        <p:spPr bwMode="auto">
          <a:xfrm>
            <a:off x="4860032" y="2775542"/>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2010</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4" name="矩形 103"/>
          <p:cNvSpPr/>
          <p:nvPr/>
        </p:nvSpPr>
        <p:spPr bwMode="auto">
          <a:xfrm>
            <a:off x="6084168" y="3276983"/>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2010</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5" name="矩形 104"/>
          <p:cNvSpPr/>
          <p:nvPr/>
        </p:nvSpPr>
        <p:spPr bwMode="auto">
          <a:xfrm>
            <a:off x="6876256" y="2787866"/>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2013</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6" name="矩形 105"/>
          <p:cNvSpPr/>
          <p:nvPr/>
        </p:nvSpPr>
        <p:spPr>
          <a:xfrm>
            <a:off x="827584" y="5445224"/>
            <a:ext cx="2191339" cy="400110"/>
          </a:xfrm>
          <a:prstGeom prst="rect">
            <a:avLst/>
          </a:prstGeom>
        </p:spPr>
        <p:txBody>
          <a:bodyPr wrap="square">
            <a:spAutoFit/>
          </a:bodyPr>
          <a:lstStyle/>
          <a:p>
            <a:pPr marL="171450" indent="-171450">
              <a:buFont typeface="Wingdings" pitchFamily="2" charset="2"/>
              <a:buChar char="Ø"/>
            </a:pPr>
            <a:r>
              <a:rPr lang="en-US" altLang="zh-CN" sz="1000" b="1" dirty="0" smtClean="0">
                <a:solidFill>
                  <a:schemeClr val="tx1">
                    <a:lumMod val="85000"/>
                    <a:lumOff val="15000"/>
                  </a:schemeClr>
                </a:solidFill>
                <a:latin typeface="微软雅黑" panose="020B0503020204020204" pitchFamily="34" charset="-122"/>
                <a:ea typeface="微软雅黑" panose="020B0503020204020204" pitchFamily="34" charset="-122"/>
              </a:rPr>
              <a:t>MGA</a:t>
            </a:r>
            <a:r>
              <a:rPr lang="zh-CN" altLang="en-US" sz="1000" b="1" dirty="0" smtClean="0">
                <a:solidFill>
                  <a:schemeClr val="tx1">
                    <a:lumMod val="85000"/>
                    <a:lumOff val="15000"/>
                  </a:schemeClr>
                </a:solidFill>
                <a:latin typeface="微软雅黑" panose="020B0503020204020204" pitchFamily="34" charset="-122"/>
                <a:ea typeface="微软雅黑" panose="020B0503020204020204" pitchFamily="34" charset="-122"/>
              </a:rPr>
              <a:t>列入国家火炬计划</a:t>
            </a:r>
            <a:endParaRPr lang="en-US" altLang="zh-CN" sz="1000" b="1"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marL="171450" indent="-171450">
              <a:buFont typeface="Wingdings" pitchFamily="2" charset="2"/>
              <a:buChar char="Ø"/>
            </a:pPr>
            <a:r>
              <a:rPr lang="en-US" altLang="zh-CN" sz="1000" b="1" dirty="0" smtClean="0">
                <a:solidFill>
                  <a:schemeClr val="tx1">
                    <a:lumMod val="85000"/>
                    <a:lumOff val="15000"/>
                  </a:schemeClr>
                </a:solidFill>
                <a:latin typeface="微软雅黑" panose="020B0503020204020204" pitchFamily="34" charset="-122"/>
                <a:ea typeface="微软雅黑" panose="020B0503020204020204" pitchFamily="34" charset="-122"/>
              </a:rPr>
              <a:t>MGA</a:t>
            </a:r>
            <a:r>
              <a:rPr lang="zh-CN" altLang="en-US" sz="1000" b="1" dirty="0" smtClean="0">
                <a:solidFill>
                  <a:schemeClr val="tx1">
                    <a:lumMod val="85000"/>
                    <a:lumOff val="15000"/>
                  </a:schemeClr>
                </a:solidFill>
                <a:latin typeface="微软雅黑" panose="020B0503020204020204" pitchFamily="34" charset="-122"/>
                <a:ea typeface="微软雅黑" panose="020B0503020204020204" pitchFamily="34" charset="-122"/>
              </a:rPr>
              <a:t>列入国家重点新产品</a:t>
            </a:r>
            <a:endParaRPr lang="zh-CN" altLang="en-US" sz="1000" b="1" dirty="0">
              <a:solidFill>
                <a:schemeClr val="tx1">
                  <a:lumMod val="85000"/>
                  <a:lumOff val="15000"/>
                </a:schemeClr>
              </a:solidFill>
            </a:endParaRPr>
          </a:p>
        </p:txBody>
      </p:sp>
      <p:sp>
        <p:nvSpPr>
          <p:cNvPr id="107" name="矩形 106"/>
          <p:cNvSpPr/>
          <p:nvPr/>
        </p:nvSpPr>
        <p:spPr>
          <a:xfrm>
            <a:off x="2843808" y="5517232"/>
            <a:ext cx="2191339" cy="246221"/>
          </a:xfrm>
          <a:prstGeom prst="rect">
            <a:avLst/>
          </a:prstGeom>
        </p:spPr>
        <p:txBody>
          <a:bodyPr wrap="square">
            <a:spAutoFit/>
          </a:bodyPr>
          <a:lstStyle/>
          <a:p>
            <a:pPr marL="171450" indent="-171450">
              <a:buFont typeface="Wingdings" pitchFamily="2" charset="2"/>
              <a:buChar char="Ø"/>
            </a:pPr>
            <a:r>
              <a:rPr lang="en-US" altLang="zh-CN" sz="1000" b="1" dirty="0" smtClean="0">
                <a:solidFill>
                  <a:schemeClr val="tx1">
                    <a:lumMod val="85000"/>
                    <a:lumOff val="15000"/>
                  </a:schemeClr>
                </a:solidFill>
                <a:latin typeface="微软雅黑" panose="020B0503020204020204" pitchFamily="34" charset="-122"/>
                <a:ea typeface="微软雅黑" panose="020B0503020204020204" pitchFamily="34" charset="-122"/>
              </a:rPr>
              <a:t>IMM</a:t>
            </a:r>
            <a:r>
              <a:rPr lang="zh-CN" altLang="en-US" sz="1000" b="1" dirty="0" smtClean="0">
                <a:solidFill>
                  <a:schemeClr val="tx1">
                    <a:lumMod val="85000"/>
                    <a:lumOff val="15000"/>
                  </a:schemeClr>
                </a:solidFill>
                <a:latin typeface="微软雅黑" panose="020B0503020204020204" pitchFamily="34" charset="-122"/>
                <a:ea typeface="微软雅黑" panose="020B0503020204020204" pitchFamily="34" charset="-122"/>
              </a:rPr>
              <a:t>列入国家火炬计划</a:t>
            </a:r>
            <a:endParaRPr lang="en-US" altLang="zh-CN" sz="1000" b="1"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8" name="矩形 107"/>
          <p:cNvSpPr/>
          <p:nvPr/>
        </p:nvSpPr>
        <p:spPr>
          <a:xfrm>
            <a:off x="3347864" y="404664"/>
            <a:ext cx="2016224" cy="400110"/>
          </a:xfrm>
          <a:prstGeom prst="rect">
            <a:avLst/>
          </a:prstGeom>
        </p:spPr>
        <p:txBody>
          <a:bodyPr wrap="square">
            <a:spAutoFit/>
          </a:bodyPr>
          <a:lstStyle/>
          <a:p>
            <a:pPr marL="171450" indent="-171450">
              <a:buFont typeface="Wingdings" pitchFamily="2" charset="2"/>
              <a:buChar char="Ø"/>
            </a:pPr>
            <a:r>
              <a:rPr lang="en-US" altLang="zh-CN" sz="1000" b="1" dirty="0" smtClean="0">
                <a:solidFill>
                  <a:schemeClr val="tx1">
                    <a:lumMod val="85000"/>
                    <a:lumOff val="15000"/>
                  </a:schemeClr>
                </a:solidFill>
                <a:latin typeface="微软雅黑" panose="020B0503020204020204" pitchFamily="34" charset="-122"/>
                <a:ea typeface="微软雅黑" panose="020B0503020204020204" pitchFamily="34" charset="-122"/>
              </a:rPr>
              <a:t>PDM</a:t>
            </a:r>
            <a:r>
              <a:rPr lang="zh-CN" altLang="en-US" sz="1000" b="1" dirty="0" smtClean="0">
                <a:solidFill>
                  <a:schemeClr val="tx1">
                    <a:lumMod val="85000"/>
                    <a:lumOff val="15000"/>
                  </a:schemeClr>
                </a:solidFill>
                <a:latin typeface="微软雅黑" panose="020B0503020204020204" pitchFamily="34" charset="-122"/>
                <a:ea typeface="微软雅黑" panose="020B0503020204020204" pitchFamily="34" charset="-122"/>
              </a:rPr>
              <a:t>列入市自主创新产品</a:t>
            </a:r>
            <a:endParaRPr lang="en-US" altLang="zh-CN" sz="1000" b="1"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marL="171450" indent="-171450">
              <a:buFont typeface="Wingdings" pitchFamily="2" charset="2"/>
              <a:buChar char="Ø"/>
            </a:pPr>
            <a:r>
              <a:rPr lang="en-US" altLang="zh-CN" sz="1000" b="1" dirty="0" smtClean="0">
                <a:solidFill>
                  <a:schemeClr val="tx1">
                    <a:lumMod val="85000"/>
                    <a:lumOff val="15000"/>
                  </a:schemeClr>
                </a:solidFill>
                <a:latin typeface="微软雅黑" panose="020B0503020204020204" pitchFamily="34" charset="-122"/>
                <a:ea typeface="微软雅黑" panose="020B0503020204020204" pitchFamily="34" charset="-122"/>
              </a:rPr>
              <a:t>IEM</a:t>
            </a:r>
            <a:r>
              <a:rPr lang="zh-CN" altLang="en-US" sz="1000" b="1" dirty="0" smtClean="0">
                <a:solidFill>
                  <a:schemeClr val="tx1">
                    <a:lumMod val="85000"/>
                    <a:lumOff val="15000"/>
                  </a:schemeClr>
                </a:solidFill>
                <a:latin typeface="微软雅黑" panose="020B0503020204020204" pitchFamily="34" charset="-122"/>
                <a:ea typeface="微软雅黑" panose="020B0503020204020204" pitchFamily="34" charset="-122"/>
              </a:rPr>
              <a:t>列入国家重点新产品</a:t>
            </a:r>
            <a:r>
              <a:rPr lang="en-US" altLang="zh-CN" sz="1000" b="1"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000" b="1" dirty="0">
              <a:solidFill>
                <a:schemeClr val="tx1">
                  <a:lumMod val="85000"/>
                  <a:lumOff val="15000"/>
                </a:schemeClr>
              </a:solidFill>
            </a:endParaRPr>
          </a:p>
        </p:txBody>
      </p:sp>
      <p:sp>
        <p:nvSpPr>
          <p:cNvPr id="109" name="矩形 108"/>
          <p:cNvSpPr/>
          <p:nvPr/>
        </p:nvSpPr>
        <p:spPr>
          <a:xfrm>
            <a:off x="4572000" y="5445224"/>
            <a:ext cx="3169457" cy="400110"/>
          </a:xfrm>
          <a:prstGeom prst="rect">
            <a:avLst/>
          </a:prstGeom>
        </p:spPr>
        <p:txBody>
          <a:bodyPr wrap="none">
            <a:spAutoFit/>
          </a:bodyPr>
          <a:lstStyle/>
          <a:p>
            <a:pPr marL="171450" indent="-171450">
              <a:buFont typeface="Wingdings" pitchFamily="2" charset="2"/>
              <a:buChar char="Ø"/>
            </a:pPr>
            <a:r>
              <a:rPr lang="zh-CN" altLang="zh-CN" sz="1000" b="1" dirty="0" smtClean="0">
                <a:solidFill>
                  <a:schemeClr val="tx1">
                    <a:lumMod val="85000"/>
                    <a:lumOff val="15000"/>
                  </a:schemeClr>
                </a:solidFill>
                <a:latin typeface="微软雅黑" panose="020B0503020204020204" pitchFamily="34" charset="-122"/>
                <a:ea typeface="微软雅黑" panose="020B0503020204020204" pitchFamily="34" charset="-122"/>
              </a:rPr>
              <a:t>智能</a:t>
            </a:r>
            <a:r>
              <a:rPr lang="zh-CN" altLang="zh-CN" sz="1000" b="1" dirty="0">
                <a:solidFill>
                  <a:schemeClr val="tx1">
                    <a:lumMod val="85000"/>
                    <a:lumOff val="15000"/>
                  </a:schemeClr>
                </a:solidFill>
                <a:latin typeface="微软雅黑" panose="020B0503020204020204" pitchFamily="34" charset="-122"/>
                <a:ea typeface="微软雅黑" panose="020B0503020204020204" pitchFamily="34" charset="-122"/>
              </a:rPr>
              <a:t>巡检</a:t>
            </a:r>
            <a:r>
              <a:rPr lang="zh-CN" altLang="zh-CN" sz="1000" b="1" dirty="0" smtClean="0">
                <a:solidFill>
                  <a:schemeClr val="tx1">
                    <a:lumMod val="85000"/>
                    <a:lumOff val="15000"/>
                  </a:schemeClr>
                </a:solidFill>
                <a:latin typeface="微软雅黑" panose="020B0503020204020204" pitchFamily="34" charset="-122"/>
                <a:ea typeface="微软雅黑" panose="020B0503020204020204" pitchFamily="34" charset="-122"/>
              </a:rPr>
              <a:t>系统</a:t>
            </a:r>
            <a:r>
              <a:rPr lang="zh-CN" altLang="en-US" sz="1000" b="1" dirty="0" smtClean="0">
                <a:solidFill>
                  <a:schemeClr val="tx1">
                    <a:lumMod val="85000"/>
                    <a:lumOff val="15000"/>
                  </a:schemeClr>
                </a:solidFill>
                <a:latin typeface="微软雅黑" panose="020B0503020204020204" pitchFamily="34" charset="-122"/>
                <a:ea typeface="微软雅黑" panose="020B0503020204020204" pitchFamily="34" charset="-122"/>
              </a:rPr>
              <a:t>列入国家火炬计划</a:t>
            </a:r>
            <a:endParaRPr lang="en-US" altLang="zh-CN" sz="1000" b="1" dirty="0">
              <a:solidFill>
                <a:schemeClr val="tx1">
                  <a:lumMod val="85000"/>
                  <a:lumOff val="15000"/>
                </a:schemeClr>
              </a:solidFill>
              <a:latin typeface="微软雅黑" panose="020B0503020204020204" pitchFamily="34" charset="-122"/>
              <a:ea typeface="微软雅黑" panose="020B0503020204020204" pitchFamily="34" charset="-122"/>
            </a:endParaRPr>
          </a:p>
          <a:p>
            <a:pPr marL="171450" indent="-171450">
              <a:buFont typeface="Wingdings" pitchFamily="2" charset="2"/>
              <a:buChar char="Ø"/>
            </a:pPr>
            <a:r>
              <a:rPr lang="zh-CN" altLang="zh-CN" sz="1000" b="1" dirty="0" smtClean="0">
                <a:solidFill>
                  <a:schemeClr val="tx1">
                    <a:lumMod val="85000"/>
                    <a:lumOff val="15000"/>
                  </a:schemeClr>
                </a:solidFill>
                <a:latin typeface="微软雅黑" panose="020B0503020204020204" pitchFamily="34" charset="-122"/>
                <a:ea typeface="微软雅黑" panose="020B0503020204020204" pitchFamily="34" charset="-122"/>
              </a:rPr>
              <a:t>通用</a:t>
            </a:r>
            <a:r>
              <a:rPr lang="zh-CN" altLang="zh-CN" sz="1000" b="1" dirty="0">
                <a:solidFill>
                  <a:schemeClr val="tx1">
                    <a:lumMod val="85000"/>
                    <a:lumOff val="15000"/>
                  </a:schemeClr>
                </a:solidFill>
                <a:latin typeface="微软雅黑" panose="020B0503020204020204" pitchFamily="34" charset="-122"/>
                <a:ea typeface="微软雅黑" panose="020B0503020204020204" pitchFamily="34" charset="-122"/>
              </a:rPr>
              <a:t>电力实时数据分析</a:t>
            </a:r>
            <a:r>
              <a:rPr lang="zh-CN" altLang="zh-CN" sz="1000" b="1" dirty="0" smtClean="0">
                <a:solidFill>
                  <a:schemeClr val="tx1">
                    <a:lumMod val="85000"/>
                    <a:lumOff val="15000"/>
                  </a:schemeClr>
                </a:solidFill>
                <a:latin typeface="微软雅黑" panose="020B0503020204020204" pitchFamily="34" charset="-122"/>
                <a:ea typeface="微软雅黑" panose="020B0503020204020204" pitchFamily="34" charset="-122"/>
              </a:rPr>
              <a:t>平台</a:t>
            </a:r>
            <a:r>
              <a:rPr lang="zh-CN" altLang="en-US" sz="1000" b="1" dirty="0" smtClean="0">
                <a:solidFill>
                  <a:schemeClr val="tx1">
                    <a:lumMod val="85000"/>
                    <a:lumOff val="15000"/>
                  </a:schemeClr>
                </a:solidFill>
                <a:latin typeface="微软雅黑" panose="020B0503020204020204" pitchFamily="34" charset="-122"/>
                <a:ea typeface="微软雅黑" panose="020B0503020204020204" pitchFamily="34" charset="-122"/>
              </a:rPr>
              <a:t>列入国家火炬计划</a:t>
            </a:r>
            <a:r>
              <a:rPr lang="en-US" altLang="zh-CN" sz="1000" b="1" dirty="0" smtClean="0">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113" name="椭圆 112"/>
          <p:cNvSpPr/>
          <p:nvPr/>
        </p:nvSpPr>
        <p:spPr>
          <a:xfrm>
            <a:off x="8316416" y="3035808"/>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等腰三角形 113"/>
          <p:cNvSpPr/>
          <p:nvPr/>
        </p:nvSpPr>
        <p:spPr>
          <a:xfrm rot="10800000">
            <a:off x="8363604" y="2852936"/>
            <a:ext cx="168836" cy="1455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5" name="Picture 3" descr="D:\图片\1 拷贝.pn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111" name="矩形 110"/>
          <p:cNvSpPr/>
          <p:nvPr/>
        </p:nvSpPr>
        <p:spPr>
          <a:xfrm>
            <a:off x="7668344" y="908720"/>
            <a:ext cx="1152128" cy="1938992"/>
          </a:xfrm>
          <a:prstGeom prst="rect">
            <a:avLst/>
          </a:prstGeom>
          <a:solidFill>
            <a:schemeClr val="accent2"/>
          </a:solidFill>
        </p:spPr>
        <p:txBody>
          <a:bodyPr wrap="square">
            <a:spAutoFit/>
          </a:bodyPr>
          <a:lstStyle/>
          <a:p>
            <a:r>
              <a:rPr lang="zh-CN" altLang="en-US" sz="1200" b="1" dirty="0" smtClean="0">
                <a:solidFill>
                  <a:srgbClr val="FFFF00"/>
                </a:solidFill>
                <a:latin typeface="微软雅黑" panose="020B0503020204020204" pitchFamily="34" charset="-122"/>
                <a:ea typeface="微软雅黑" panose="020B0503020204020204" pitchFamily="34" charset="-122"/>
              </a:rPr>
              <a:t>研发成功新一代</a:t>
            </a:r>
            <a:r>
              <a:rPr lang="en-US" altLang="zh-CN" sz="1200" b="1" dirty="0" smtClean="0">
                <a:solidFill>
                  <a:srgbClr val="FFFF00"/>
                </a:solidFill>
                <a:latin typeface="微软雅黑" panose="020B0503020204020204" pitchFamily="34" charset="-122"/>
                <a:ea typeface="微软雅黑" panose="020B0503020204020204" pitchFamily="34" charset="-122"/>
              </a:rPr>
              <a:t>MGA2000</a:t>
            </a:r>
            <a:r>
              <a:rPr lang="zh-CN" altLang="en-US" sz="1200" b="1" dirty="0" smtClean="0">
                <a:solidFill>
                  <a:srgbClr val="FFFF00"/>
                </a:solidFill>
                <a:latin typeface="微软雅黑" panose="020B0503020204020204" pitchFamily="34" charset="-122"/>
                <a:ea typeface="微软雅黑" panose="020B0503020204020204" pitchFamily="34" charset="-122"/>
              </a:rPr>
              <a:t>变压器油色谱在线监测系统</a:t>
            </a:r>
            <a:endParaRPr lang="en-US" altLang="zh-CN" sz="1200" b="1" dirty="0" smtClean="0">
              <a:solidFill>
                <a:srgbClr val="FFFF00"/>
              </a:solidFill>
              <a:latin typeface="微软雅黑" panose="020B0503020204020204" pitchFamily="34" charset="-122"/>
              <a:ea typeface="微软雅黑" panose="020B0503020204020204" pitchFamily="34" charset="-122"/>
            </a:endParaRPr>
          </a:p>
          <a:p>
            <a:endParaRPr lang="en-US" altLang="zh-CN" sz="1200" b="1" dirty="0" smtClean="0">
              <a:solidFill>
                <a:srgbClr val="FFFF00"/>
              </a:solidFill>
              <a:latin typeface="微软雅黑" panose="020B0503020204020204" pitchFamily="34" charset="-122"/>
              <a:ea typeface="微软雅黑" panose="020B0503020204020204" pitchFamily="34" charset="-122"/>
            </a:endParaRPr>
          </a:p>
          <a:p>
            <a:r>
              <a:rPr lang="zh-CN" altLang="en-US" sz="1000" b="1" dirty="0" smtClean="0">
                <a:solidFill>
                  <a:schemeClr val="bg1"/>
                </a:solidFill>
                <a:latin typeface="微软雅黑" panose="020B0503020204020204" pitchFamily="34" charset="-122"/>
                <a:ea typeface="微软雅黑" panose="020B0503020204020204" pitchFamily="34" charset="-122"/>
              </a:rPr>
              <a:t>可监测变压器油中全组分气体，使监测更全面、更精准；具备免维护功能，使监测更高效。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12" name="矩形 111"/>
          <p:cNvSpPr/>
          <p:nvPr/>
        </p:nvSpPr>
        <p:spPr bwMode="auto">
          <a:xfrm>
            <a:off x="8052572" y="3284984"/>
            <a:ext cx="911916" cy="276999"/>
          </a:xfrm>
          <a:prstGeom prst="rect">
            <a:avLst/>
          </a:prstGeom>
        </p:spPr>
        <p:txBody>
          <a:bodyPr wrap="square">
            <a:spAutoFit/>
          </a:bodyPr>
          <a:lstStyle/>
          <a:p>
            <a:pPr algn="ctr">
              <a:defRPr/>
            </a:pPr>
            <a:r>
              <a:rPr lang="en-US" altLang="zh-CN" sz="1200" b="1" dirty="0" smtClean="0">
                <a:solidFill>
                  <a:schemeClr val="tx1">
                    <a:lumMod val="65000"/>
                    <a:lumOff val="35000"/>
                  </a:schemeClr>
                </a:solidFill>
                <a:latin typeface="微软雅黑" panose="020B0503020204020204" pitchFamily="34" charset="-122"/>
                <a:ea typeface="微软雅黑" panose="020B0503020204020204" pitchFamily="34" charset="-122"/>
              </a:rPr>
              <a:t>2017</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电力监测</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圆角矩形 11"/>
          <p:cNvSpPr>
            <a:spLocks noGrp="1" noChangeArrowheads="1"/>
          </p:cNvSpPr>
          <p:nvPr>
            <p:ph idx="1"/>
          </p:nvPr>
        </p:nvSpPr>
        <p:spPr bwMode="auto">
          <a:xfrm>
            <a:off x="1979712" y="1196752"/>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a:buClr>
                <a:schemeClr val="accent2"/>
              </a:buClr>
              <a:buFont typeface="Wingdings" pitchFamily="2" charset="2"/>
              <a:buChar char="l"/>
            </a:pPr>
            <a:r>
              <a:rPr lang="zh-CN" altLang="en-US" sz="2000" dirty="0" smtClean="0">
                <a:solidFill>
                  <a:srgbClr val="C00000"/>
                </a:solidFill>
                <a:effectLst>
                  <a:outerShdw blurRad="38100" dist="38100" dir="2700000" algn="tl">
                    <a:srgbClr val="000000">
                      <a:alpha val="43137"/>
                    </a:srgbClr>
                  </a:outerShdw>
                </a:effectLst>
                <a:sym typeface="微软雅黑" pitchFamily="34" charset="-122"/>
              </a:rPr>
              <a:t>变电设备在线监测（色谱、局放、温度、泄漏电流、介损）</a:t>
            </a:r>
          </a:p>
        </p:txBody>
      </p:sp>
      <p:sp>
        <p:nvSpPr>
          <p:cNvPr id="9" name="圆角矩形 11"/>
          <p:cNvSpPr txBox="1">
            <a:spLocks noChangeArrowheads="1"/>
          </p:cNvSpPr>
          <p:nvPr/>
        </p:nvSpPr>
        <p:spPr bwMode="auto">
          <a:xfrm>
            <a:off x="1979712" y="2204864"/>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2000" dirty="0" smtClean="0">
                <a:solidFill>
                  <a:srgbClr val="C00000"/>
                </a:solidFill>
                <a:effectLst>
                  <a:outerShdw blurRad="38100" dist="38100" dir="2700000" algn="tl">
                    <a:srgbClr val="000000">
                      <a:alpha val="43137"/>
                    </a:srgbClr>
                  </a:outerShdw>
                </a:effectLst>
                <a:sym typeface="微软雅黑" pitchFamily="34" charset="-122"/>
              </a:rPr>
              <a:t>输电线路在线监测（覆冰、张力、舞动、弧垂、气象、导线温度）</a:t>
            </a:r>
            <a:endParaRPr lang="en-US" altLang="zh-CN" sz="2000" dirty="0" smtClean="0">
              <a:solidFill>
                <a:srgbClr val="C00000"/>
              </a:solidFill>
              <a:effectLst>
                <a:outerShdw blurRad="38100" dist="38100" dir="2700000" algn="tl">
                  <a:srgbClr val="000000">
                    <a:alpha val="43137"/>
                  </a:srgbClr>
                </a:outerShdw>
              </a:effectLst>
              <a:sym typeface="微软雅黑" pitchFamily="34" charset="-122"/>
            </a:endParaRPr>
          </a:p>
        </p:txBody>
      </p:sp>
      <p:sp>
        <p:nvSpPr>
          <p:cNvPr id="10" name="圆角矩形 11"/>
          <p:cNvSpPr txBox="1">
            <a:spLocks noChangeArrowheads="1"/>
          </p:cNvSpPr>
          <p:nvPr/>
        </p:nvSpPr>
        <p:spPr bwMode="auto">
          <a:xfrm>
            <a:off x="1979712" y="3212976"/>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2000" dirty="0" smtClean="0">
                <a:solidFill>
                  <a:srgbClr val="C00000"/>
                </a:solidFill>
                <a:effectLst>
                  <a:outerShdw blurRad="38100" dist="38100" dir="2700000" algn="tl">
                    <a:srgbClr val="000000">
                      <a:alpha val="43137"/>
                    </a:srgbClr>
                  </a:outerShdw>
                </a:effectLst>
                <a:sym typeface="微软雅黑" pitchFamily="34" charset="-122"/>
              </a:rPr>
              <a:t>发电设备在线监测（局放、色谱、机组振动、烟气监测、燃烧效率）</a:t>
            </a:r>
            <a:endParaRPr lang="en-US" altLang="zh-CN" sz="2000" dirty="0" smtClean="0">
              <a:solidFill>
                <a:srgbClr val="C00000"/>
              </a:solidFill>
              <a:effectLst>
                <a:outerShdw blurRad="38100" dist="38100" dir="2700000" algn="tl">
                  <a:srgbClr val="000000">
                    <a:alpha val="43137"/>
                  </a:srgbClr>
                </a:outerShdw>
              </a:effectLst>
              <a:sym typeface="微软雅黑" pitchFamily="34" charset="-122"/>
            </a:endParaRPr>
          </a:p>
        </p:txBody>
      </p:sp>
      <p:sp>
        <p:nvSpPr>
          <p:cNvPr id="11" name="圆角矩形 11"/>
          <p:cNvSpPr txBox="1">
            <a:spLocks noChangeArrowheads="1"/>
          </p:cNvSpPr>
          <p:nvPr/>
        </p:nvSpPr>
        <p:spPr bwMode="auto">
          <a:xfrm>
            <a:off x="1979712" y="4365104"/>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2000" dirty="0" smtClean="0">
                <a:solidFill>
                  <a:srgbClr val="C00000"/>
                </a:solidFill>
                <a:effectLst>
                  <a:outerShdw blurRad="38100" dist="38100" dir="2700000" algn="tl">
                    <a:srgbClr val="000000">
                      <a:alpha val="43137"/>
                    </a:srgbClr>
                  </a:outerShdw>
                </a:effectLst>
                <a:sym typeface="微软雅黑" pitchFamily="34" charset="-122"/>
              </a:rPr>
              <a:t>变压器色谱在线监测系统，实现变电站全状态监测。</a:t>
            </a:r>
          </a:p>
        </p:txBody>
      </p:sp>
      <p:sp>
        <p:nvSpPr>
          <p:cNvPr id="20" name="直接连接符 3"/>
          <p:cNvSpPr>
            <a:spLocks noChangeShapeType="1"/>
          </p:cNvSpPr>
          <p:nvPr/>
        </p:nvSpPr>
        <p:spPr bwMode="auto">
          <a:xfrm flipV="1">
            <a:off x="971600" y="3573016"/>
            <a:ext cx="1008112" cy="1"/>
          </a:xfrm>
          <a:prstGeom prst="line">
            <a:avLst/>
          </a:prstGeom>
          <a:noFill/>
          <a:ln w="57150" cap="flat" cmpd="sng">
            <a:solidFill>
              <a:schemeClr val="accent2"/>
            </a:solidFill>
            <a:round/>
            <a:headEnd/>
            <a:tailEnd/>
          </a:ln>
        </p:spPr>
        <p:txBody>
          <a:bodyPr/>
          <a:lstStyle/>
          <a:p>
            <a:endParaRPr lang="zh-CN" altLang="en-US"/>
          </a:p>
        </p:txBody>
      </p:sp>
      <p:sp>
        <p:nvSpPr>
          <p:cNvPr id="21" name="直接连接符 4"/>
          <p:cNvSpPr>
            <a:spLocks noChangeShapeType="1"/>
          </p:cNvSpPr>
          <p:nvPr/>
        </p:nvSpPr>
        <p:spPr bwMode="auto">
          <a:xfrm>
            <a:off x="971600" y="4725144"/>
            <a:ext cx="1008112" cy="0"/>
          </a:xfrm>
          <a:prstGeom prst="line">
            <a:avLst/>
          </a:prstGeom>
          <a:noFill/>
          <a:ln w="57150" cap="flat" cmpd="sng">
            <a:solidFill>
              <a:schemeClr val="accent2"/>
            </a:solidFill>
            <a:round/>
            <a:headEnd/>
            <a:tailEnd/>
          </a:ln>
        </p:spPr>
        <p:txBody>
          <a:bodyPr/>
          <a:lstStyle/>
          <a:p>
            <a:endParaRPr lang="zh-CN" altLang="en-US"/>
          </a:p>
        </p:txBody>
      </p:sp>
      <p:sp>
        <p:nvSpPr>
          <p:cNvPr id="22" name="直接连接符 5"/>
          <p:cNvSpPr>
            <a:spLocks noChangeShapeType="1"/>
          </p:cNvSpPr>
          <p:nvPr/>
        </p:nvSpPr>
        <p:spPr bwMode="auto">
          <a:xfrm flipV="1">
            <a:off x="971600" y="2564904"/>
            <a:ext cx="1008112" cy="1"/>
          </a:xfrm>
          <a:prstGeom prst="line">
            <a:avLst/>
          </a:prstGeom>
          <a:noFill/>
          <a:ln w="57150" cap="flat" cmpd="sng">
            <a:solidFill>
              <a:schemeClr val="accent2"/>
            </a:solidFill>
            <a:round/>
            <a:headEnd/>
            <a:tailEnd/>
          </a:ln>
        </p:spPr>
        <p:txBody>
          <a:bodyPr/>
          <a:lstStyle/>
          <a:p>
            <a:endParaRPr lang="zh-CN" altLang="en-US"/>
          </a:p>
        </p:txBody>
      </p:sp>
      <p:sp>
        <p:nvSpPr>
          <p:cNvPr id="23" name="直接连接符 6"/>
          <p:cNvSpPr>
            <a:spLocks noChangeShapeType="1"/>
          </p:cNvSpPr>
          <p:nvPr/>
        </p:nvSpPr>
        <p:spPr bwMode="auto">
          <a:xfrm flipV="1">
            <a:off x="971600" y="1556792"/>
            <a:ext cx="1008112" cy="1"/>
          </a:xfrm>
          <a:prstGeom prst="line">
            <a:avLst/>
          </a:prstGeom>
          <a:noFill/>
          <a:ln w="57150" cap="flat" cmpd="sng">
            <a:solidFill>
              <a:schemeClr val="accent2"/>
            </a:solidFill>
            <a:round/>
            <a:headEnd/>
            <a:tailEnd/>
          </a:ln>
        </p:spPr>
        <p:txBody>
          <a:bodyPr/>
          <a:lstStyle/>
          <a:p>
            <a:endParaRPr lang="zh-CN" altLang="en-US"/>
          </a:p>
        </p:txBody>
      </p:sp>
      <p:sp>
        <p:nvSpPr>
          <p:cNvPr id="28" name="直接连接符 11"/>
          <p:cNvSpPr>
            <a:spLocks noChangeShapeType="1"/>
          </p:cNvSpPr>
          <p:nvPr/>
        </p:nvSpPr>
        <p:spPr bwMode="auto">
          <a:xfrm rot="5400000" flipV="1">
            <a:off x="-612576" y="3140968"/>
            <a:ext cx="3168352" cy="0"/>
          </a:xfrm>
          <a:prstGeom prst="line">
            <a:avLst/>
          </a:prstGeom>
          <a:noFill/>
          <a:ln w="57150" cap="flat" cmpd="sng">
            <a:solidFill>
              <a:schemeClr val="accent2"/>
            </a:solidFill>
            <a:round/>
            <a:headEnd/>
            <a:tailEnd/>
          </a:ln>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p:cBhvr>
                                        <p:cTn id="10" dur="500"/>
                                        <p:tgtEl>
                                          <p:spTgt spid="23"/>
                                        </p:tgtEl>
                                      </p:cBhvr>
                                    </p:animEffect>
                                  </p:childTnLst>
                                </p:cTn>
                              </p:par>
                              <p:par>
                                <p:cTn id="11" presetID="22" presetClass="entr" presetSubtype="8" fill="hold" grpId="0" nodeType="withEffect">
                                  <p:stCondLst>
                                    <p:cond delay="200"/>
                                  </p:stCondLst>
                                  <p:childTnLst>
                                    <p:set>
                                      <p:cBhvr>
                                        <p:cTn id="12" dur="1" fill="hold">
                                          <p:stCondLst>
                                            <p:cond delay="0"/>
                                          </p:stCondLst>
                                        </p:cTn>
                                        <p:tgtEl>
                                          <p:spTgt spid="22"/>
                                        </p:tgtEl>
                                        <p:attrNameLst>
                                          <p:attrName>style.visibility</p:attrName>
                                        </p:attrNameLst>
                                      </p:cBhvr>
                                      <p:to>
                                        <p:strVal val="visible"/>
                                      </p:to>
                                    </p:set>
                                    <p:animEffect>
                                      <p:cBhvr>
                                        <p:cTn id="13" dur="500"/>
                                        <p:tgtEl>
                                          <p:spTgt spid="22"/>
                                        </p:tgtEl>
                                      </p:cBhvr>
                                    </p:animEffect>
                                  </p:childTnLst>
                                </p:cTn>
                              </p:par>
                              <p:par>
                                <p:cTn id="14" presetID="22" presetClass="entr" presetSubtype="8" fill="hold" grpId="0" nodeType="withEffect">
                                  <p:stCondLst>
                                    <p:cond delay="400"/>
                                  </p:stCondLst>
                                  <p:childTnLst>
                                    <p:set>
                                      <p:cBhvr>
                                        <p:cTn id="15" dur="1" fill="hold">
                                          <p:stCondLst>
                                            <p:cond delay="0"/>
                                          </p:stCondLst>
                                        </p:cTn>
                                        <p:tgtEl>
                                          <p:spTgt spid="20"/>
                                        </p:tgtEl>
                                        <p:attrNameLst>
                                          <p:attrName>style.visibility</p:attrName>
                                        </p:attrNameLst>
                                      </p:cBhvr>
                                      <p:to>
                                        <p:strVal val="visible"/>
                                      </p:to>
                                    </p:set>
                                    <p:animEffect>
                                      <p:cBhvr>
                                        <p:cTn id="16" dur="500"/>
                                        <p:tgtEl>
                                          <p:spTgt spid="20"/>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1"/>
                                        </p:tgtEl>
                                        <p:attrNameLst>
                                          <p:attrName>style.visibility</p:attrName>
                                        </p:attrNameLst>
                                      </p:cBhvr>
                                      <p:to>
                                        <p:strVal val="visible"/>
                                      </p:to>
                                    </p:set>
                                    <p:animEffect>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电力监测</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pic>
        <p:nvPicPr>
          <p:cNvPr id="29698" name="Picture 2" descr="C:\Users\lgjc\Desktop\新建文件夹 (5)\ssss.bmp"/>
          <p:cNvPicPr>
            <a:picLocks noChangeAspect="1" noChangeArrowheads="1"/>
          </p:cNvPicPr>
          <p:nvPr/>
        </p:nvPicPr>
        <p:blipFill>
          <a:blip r:embed="rId4" cstate="print"/>
          <a:srcRect/>
          <a:stretch>
            <a:fillRect/>
          </a:stretch>
        </p:blipFill>
        <p:spPr bwMode="auto">
          <a:xfrm>
            <a:off x="539552" y="836712"/>
            <a:ext cx="8064896" cy="496855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95536" y="1484784"/>
            <a:ext cx="8280920" cy="1872208"/>
          </a:xfrm>
        </p:spPr>
        <p:txBody>
          <a:bodyPr>
            <a:noAutofit/>
          </a:bodyPr>
          <a:lstStyle/>
          <a:p>
            <a:pPr lvl="0" algn="ctr"/>
            <a:r>
              <a:rPr lang="zh-CN" altLang="en-US" sz="4000" dirty="0" smtClean="0">
                <a:solidFill>
                  <a:srgbClr val="C00000"/>
                </a:solidFill>
              </a:rPr>
              <a:t>电力信息化业务</a:t>
            </a:r>
            <a:endParaRPr lang="zh-CN" altLang="en-US" sz="4000"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电力信息化</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圆角矩形 11"/>
          <p:cNvSpPr>
            <a:spLocks noGrp="1" noChangeArrowheads="1"/>
          </p:cNvSpPr>
          <p:nvPr>
            <p:ph idx="1"/>
          </p:nvPr>
        </p:nvSpPr>
        <p:spPr bwMode="auto">
          <a:xfrm>
            <a:off x="971600" y="1412776"/>
            <a:ext cx="1440160" cy="504055"/>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a:buClr>
                <a:schemeClr val="accent2"/>
              </a:buClr>
              <a:buFont typeface="Wingdings" pitchFamily="2" charset="2"/>
              <a:buChar char="l"/>
            </a:pPr>
            <a:r>
              <a:rPr lang="zh-CN" altLang="en-US" sz="2000" dirty="0" smtClean="0">
                <a:solidFill>
                  <a:srgbClr val="C00000"/>
                </a:solidFill>
                <a:effectLst>
                  <a:outerShdw blurRad="38100" dist="38100" dir="2700000" algn="tl">
                    <a:srgbClr val="000000">
                      <a:alpha val="43137"/>
                    </a:srgbClr>
                  </a:outerShdw>
                </a:effectLst>
                <a:sym typeface="微软雅黑" pitchFamily="34" charset="-122"/>
              </a:rPr>
              <a:t>产品类</a:t>
            </a:r>
            <a:endParaRPr lang="zh-CN" altLang="en-US" sz="1400" dirty="0" smtClean="0">
              <a:solidFill>
                <a:srgbClr val="C00000"/>
              </a:solidFill>
              <a:sym typeface="微软雅黑" pitchFamily="34" charset="-122"/>
            </a:endParaRPr>
          </a:p>
        </p:txBody>
      </p:sp>
      <p:sp>
        <p:nvSpPr>
          <p:cNvPr id="9" name="圆角矩形 11"/>
          <p:cNvSpPr txBox="1">
            <a:spLocks noChangeArrowheads="1"/>
          </p:cNvSpPr>
          <p:nvPr/>
        </p:nvSpPr>
        <p:spPr bwMode="auto">
          <a:xfrm>
            <a:off x="971600" y="3789040"/>
            <a:ext cx="1440160" cy="576064"/>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2000" dirty="0" smtClean="0">
                <a:solidFill>
                  <a:srgbClr val="C00000"/>
                </a:solidFill>
                <a:effectLst>
                  <a:outerShdw blurRad="38100" dist="38100" dir="2700000" algn="tl">
                    <a:srgbClr val="000000">
                      <a:alpha val="43137"/>
                    </a:srgbClr>
                  </a:outerShdw>
                </a:effectLst>
                <a:sym typeface="微软雅黑" pitchFamily="34" charset="-122"/>
              </a:rPr>
              <a:t>项目类</a:t>
            </a:r>
            <a:endParaRPr lang="en-US" altLang="zh-CN" sz="1400" dirty="0" smtClean="0">
              <a:solidFill>
                <a:srgbClr val="C00000"/>
              </a:solidFill>
              <a:sym typeface="微软雅黑" pitchFamily="34" charset="-122"/>
            </a:endParaRPr>
          </a:p>
        </p:txBody>
      </p:sp>
      <p:sp>
        <p:nvSpPr>
          <p:cNvPr id="10" name="圆角矩形 11"/>
          <p:cNvSpPr txBox="1">
            <a:spLocks noChangeArrowheads="1"/>
          </p:cNvSpPr>
          <p:nvPr/>
        </p:nvSpPr>
        <p:spPr bwMode="auto">
          <a:xfrm>
            <a:off x="5004048" y="2780928"/>
            <a:ext cx="3528392" cy="288032"/>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pPr>
            <a:r>
              <a:rPr lang="zh-CN" altLang="en-US" sz="1200" dirty="0" smtClean="0">
                <a:solidFill>
                  <a:srgbClr val="C00000"/>
                </a:solidFill>
                <a:sym typeface="微软雅黑" pitchFamily="34" charset="-122"/>
              </a:rPr>
              <a:t>设计咨询、造价咨询</a:t>
            </a:r>
            <a:endParaRPr lang="en-US" altLang="zh-CN" sz="1200" dirty="0" smtClean="0">
              <a:solidFill>
                <a:srgbClr val="C00000"/>
              </a:solidFill>
              <a:sym typeface="微软雅黑" pitchFamily="34" charset="-122"/>
            </a:endParaRPr>
          </a:p>
        </p:txBody>
      </p:sp>
      <p:sp>
        <p:nvSpPr>
          <p:cNvPr id="11" name="圆角矩形 11"/>
          <p:cNvSpPr txBox="1">
            <a:spLocks noChangeArrowheads="1"/>
          </p:cNvSpPr>
          <p:nvPr/>
        </p:nvSpPr>
        <p:spPr bwMode="auto">
          <a:xfrm>
            <a:off x="5004048" y="3140968"/>
            <a:ext cx="3528392" cy="288032"/>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pPr>
            <a:r>
              <a:rPr lang="zh-CN" altLang="en-US" sz="1200" dirty="0" smtClean="0">
                <a:solidFill>
                  <a:srgbClr val="C00000"/>
                </a:solidFill>
                <a:sym typeface="微软雅黑" pitchFamily="34" charset="-122"/>
              </a:rPr>
              <a:t>清新空气、生态廊道、水质预警预报等</a:t>
            </a:r>
          </a:p>
        </p:txBody>
      </p:sp>
      <p:sp>
        <p:nvSpPr>
          <p:cNvPr id="22" name="直接连接符 5"/>
          <p:cNvSpPr>
            <a:spLocks noChangeShapeType="1"/>
          </p:cNvSpPr>
          <p:nvPr/>
        </p:nvSpPr>
        <p:spPr bwMode="auto">
          <a:xfrm flipV="1">
            <a:off x="755576" y="4077072"/>
            <a:ext cx="216024" cy="0"/>
          </a:xfrm>
          <a:prstGeom prst="line">
            <a:avLst/>
          </a:prstGeom>
          <a:noFill/>
          <a:ln w="57150" cap="flat" cmpd="sng">
            <a:solidFill>
              <a:schemeClr val="accent2"/>
            </a:solidFill>
            <a:round/>
            <a:headEnd/>
            <a:tailEnd/>
          </a:ln>
        </p:spPr>
        <p:txBody>
          <a:bodyPr/>
          <a:lstStyle/>
          <a:p>
            <a:endParaRPr lang="zh-CN" altLang="en-US"/>
          </a:p>
        </p:txBody>
      </p:sp>
      <p:sp>
        <p:nvSpPr>
          <p:cNvPr id="23" name="直接连接符 6"/>
          <p:cNvSpPr>
            <a:spLocks noChangeShapeType="1"/>
          </p:cNvSpPr>
          <p:nvPr/>
        </p:nvSpPr>
        <p:spPr bwMode="auto">
          <a:xfrm flipV="1">
            <a:off x="755576" y="1700808"/>
            <a:ext cx="216024" cy="0"/>
          </a:xfrm>
          <a:prstGeom prst="line">
            <a:avLst/>
          </a:prstGeom>
          <a:noFill/>
          <a:ln w="57150" cap="flat" cmpd="sng">
            <a:solidFill>
              <a:schemeClr val="accent2"/>
            </a:solidFill>
            <a:round/>
            <a:headEnd/>
            <a:tailEnd/>
          </a:ln>
        </p:spPr>
        <p:txBody>
          <a:bodyPr/>
          <a:lstStyle/>
          <a:p>
            <a:endParaRPr lang="zh-CN" altLang="en-US"/>
          </a:p>
        </p:txBody>
      </p:sp>
      <p:sp>
        <p:nvSpPr>
          <p:cNvPr id="28" name="直接连接符 11"/>
          <p:cNvSpPr>
            <a:spLocks noChangeShapeType="1"/>
          </p:cNvSpPr>
          <p:nvPr/>
        </p:nvSpPr>
        <p:spPr bwMode="auto">
          <a:xfrm rot="5400000" flipV="1">
            <a:off x="-432555" y="2888939"/>
            <a:ext cx="2376266" cy="3"/>
          </a:xfrm>
          <a:prstGeom prst="line">
            <a:avLst/>
          </a:prstGeom>
          <a:noFill/>
          <a:ln w="57150" cap="flat" cmpd="sng">
            <a:solidFill>
              <a:schemeClr val="accent2"/>
            </a:solidFill>
            <a:round/>
            <a:headEnd/>
            <a:tailEnd/>
          </a:ln>
        </p:spPr>
        <p:txBody>
          <a:bodyPr/>
          <a:lstStyle/>
          <a:p>
            <a:endParaRPr lang="zh-CN" altLang="en-US"/>
          </a:p>
        </p:txBody>
      </p:sp>
      <p:sp>
        <p:nvSpPr>
          <p:cNvPr id="15" name="圆角矩形 11"/>
          <p:cNvSpPr txBox="1">
            <a:spLocks noChangeArrowheads="1"/>
          </p:cNvSpPr>
          <p:nvPr/>
        </p:nvSpPr>
        <p:spPr bwMode="auto">
          <a:xfrm>
            <a:off x="5004048" y="4581128"/>
            <a:ext cx="3528392" cy="432048"/>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indent="-265176">
              <a:spcBef>
                <a:spcPts val="250"/>
              </a:spcBef>
              <a:buClr>
                <a:schemeClr val="accent2"/>
              </a:buClr>
              <a:buSzPct val="80000"/>
            </a:pPr>
            <a:r>
              <a:rPr lang="zh-CN" altLang="zh-CN" sz="1200" dirty="0" smtClean="0">
                <a:solidFill>
                  <a:srgbClr val="C00000"/>
                </a:solidFill>
                <a:sym typeface="微软雅黑" pitchFamily="34" charset="-122"/>
              </a:rPr>
              <a:t>基于三维技术的电网工程建设及全生命周期管理解决方案</a:t>
            </a:r>
            <a:endParaRPr lang="zh-CN" altLang="en-US" sz="1200" dirty="0" smtClean="0">
              <a:solidFill>
                <a:srgbClr val="C00000"/>
              </a:solidFill>
              <a:sym typeface="微软雅黑" pitchFamily="34" charset="-122"/>
            </a:endParaRPr>
          </a:p>
        </p:txBody>
      </p:sp>
      <p:sp>
        <p:nvSpPr>
          <p:cNvPr id="16" name="圆角矩形 11"/>
          <p:cNvSpPr txBox="1">
            <a:spLocks noChangeArrowheads="1"/>
          </p:cNvSpPr>
          <p:nvPr/>
        </p:nvSpPr>
        <p:spPr bwMode="auto">
          <a:xfrm>
            <a:off x="5004048" y="5085184"/>
            <a:ext cx="3528392" cy="288032"/>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pPr>
            <a:r>
              <a:rPr lang="zh-CN" altLang="zh-CN" sz="1200" dirty="0" smtClean="0">
                <a:solidFill>
                  <a:srgbClr val="C00000"/>
                </a:solidFill>
                <a:sym typeface="微软雅黑" pitchFamily="34" charset="-122"/>
              </a:rPr>
              <a:t>施工现场人员车辆管理系统</a:t>
            </a:r>
            <a:endParaRPr lang="en-US" altLang="zh-CN" sz="1200" dirty="0" smtClean="0">
              <a:solidFill>
                <a:srgbClr val="C00000"/>
              </a:solidFill>
              <a:sym typeface="微软雅黑" pitchFamily="34" charset="-122"/>
            </a:endParaRPr>
          </a:p>
        </p:txBody>
      </p:sp>
      <p:sp>
        <p:nvSpPr>
          <p:cNvPr id="18" name="圆角矩形 11"/>
          <p:cNvSpPr txBox="1">
            <a:spLocks noChangeArrowheads="1"/>
          </p:cNvSpPr>
          <p:nvPr/>
        </p:nvSpPr>
        <p:spPr bwMode="auto">
          <a:xfrm>
            <a:off x="2915816" y="2060848"/>
            <a:ext cx="1656184" cy="360040"/>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1200" dirty="0" smtClean="0">
                <a:solidFill>
                  <a:srgbClr val="C00000"/>
                </a:solidFill>
                <a:sym typeface="微软雅黑" pitchFamily="34" charset="-122"/>
              </a:rPr>
              <a:t>其他工具类软件</a:t>
            </a:r>
            <a:endParaRPr lang="en-US" altLang="zh-CN" sz="1200" dirty="0" smtClean="0">
              <a:solidFill>
                <a:srgbClr val="C00000"/>
              </a:solidFill>
              <a:sym typeface="微软雅黑" pitchFamily="34" charset="-122"/>
            </a:endParaRPr>
          </a:p>
        </p:txBody>
      </p:sp>
      <p:sp>
        <p:nvSpPr>
          <p:cNvPr id="19" name="圆角矩形 11"/>
          <p:cNvSpPr txBox="1">
            <a:spLocks noChangeArrowheads="1"/>
          </p:cNvSpPr>
          <p:nvPr/>
        </p:nvSpPr>
        <p:spPr bwMode="auto">
          <a:xfrm>
            <a:off x="2915816" y="1484784"/>
            <a:ext cx="1656184" cy="360040"/>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1200" dirty="0" smtClean="0">
                <a:solidFill>
                  <a:srgbClr val="C00000"/>
                </a:solidFill>
                <a:sym typeface="微软雅黑" pitchFamily="34" charset="-122"/>
              </a:rPr>
              <a:t>设计类软件</a:t>
            </a:r>
            <a:endParaRPr lang="en-US" altLang="zh-CN" sz="1200" dirty="0" smtClean="0">
              <a:solidFill>
                <a:srgbClr val="C00000"/>
              </a:solidFill>
              <a:sym typeface="微软雅黑" pitchFamily="34" charset="-122"/>
            </a:endParaRPr>
          </a:p>
        </p:txBody>
      </p:sp>
      <p:sp>
        <p:nvSpPr>
          <p:cNvPr id="24" name="圆角矩形 11"/>
          <p:cNvSpPr txBox="1">
            <a:spLocks noChangeArrowheads="1"/>
          </p:cNvSpPr>
          <p:nvPr/>
        </p:nvSpPr>
        <p:spPr bwMode="auto">
          <a:xfrm>
            <a:off x="2915816" y="836712"/>
            <a:ext cx="1656184" cy="360040"/>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1200" dirty="0" smtClean="0">
                <a:solidFill>
                  <a:srgbClr val="C00000"/>
                </a:solidFill>
                <a:sym typeface="微软雅黑" pitchFamily="34" charset="-122"/>
              </a:rPr>
              <a:t>造价类软件</a:t>
            </a:r>
            <a:endParaRPr lang="en-US" altLang="zh-CN" sz="1200" dirty="0" smtClean="0">
              <a:solidFill>
                <a:srgbClr val="C00000"/>
              </a:solidFill>
              <a:sym typeface="微软雅黑" pitchFamily="34" charset="-122"/>
            </a:endParaRPr>
          </a:p>
        </p:txBody>
      </p:sp>
      <p:sp>
        <p:nvSpPr>
          <p:cNvPr id="25" name="圆角矩形 11"/>
          <p:cNvSpPr txBox="1">
            <a:spLocks noChangeArrowheads="1"/>
          </p:cNvSpPr>
          <p:nvPr/>
        </p:nvSpPr>
        <p:spPr bwMode="auto">
          <a:xfrm>
            <a:off x="5004048" y="5445224"/>
            <a:ext cx="3528392" cy="360040"/>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pPr>
            <a:r>
              <a:rPr lang="zh-CN" altLang="zh-CN" sz="1200" dirty="0" smtClean="0">
                <a:solidFill>
                  <a:srgbClr val="C00000"/>
                </a:solidFill>
                <a:sym typeface="微软雅黑" pitchFamily="34" charset="-122"/>
              </a:rPr>
              <a:t>配电网工程建设全生命周期管控解决方案</a:t>
            </a:r>
            <a:endParaRPr lang="en-US" altLang="zh-CN" sz="1200" dirty="0" smtClean="0">
              <a:solidFill>
                <a:srgbClr val="C00000"/>
              </a:solidFill>
              <a:sym typeface="微软雅黑" pitchFamily="34" charset="-122"/>
            </a:endParaRPr>
          </a:p>
        </p:txBody>
      </p:sp>
      <p:sp>
        <p:nvSpPr>
          <p:cNvPr id="26" name="圆角矩形 11"/>
          <p:cNvSpPr txBox="1">
            <a:spLocks noChangeArrowheads="1"/>
          </p:cNvSpPr>
          <p:nvPr/>
        </p:nvSpPr>
        <p:spPr bwMode="auto">
          <a:xfrm>
            <a:off x="5004048" y="4221088"/>
            <a:ext cx="3528392" cy="288032"/>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pPr>
            <a:r>
              <a:rPr lang="zh-CN" altLang="zh-CN" sz="1200" dirty="0" smtClean="0">
                <a:solidFill>
                  <a:srgbClr val="C00000"/>
                </a:solidFill>
                <a:sym typeface="微软雅黑" pitchFamily="34" charset="-122"/>
              </a:rPr>
              <a:t>基于人工智能技术的配电网勘测、巡检系统</a:t>
            </a:r>
            <a:endParaRPr lang="en-US" altLang="zh-CN" sz="1200" dirty="0" smtClean="0">
              <a:solidFill>
                <a:srgbClr val="C00000"/>
              </a:solidFill>
              <a:sym typeface="微软雅黑" pitchFamily="34" charset="-122"/>
            </a:endParaRPr>
          </a:p>
        </p:txBody>
      </p:sp>
      <p:sp>
        <p:nvSpPr>
          <p:cNvPr id="27" name="圆角矩形 11"/>
          <p:cNvSpPr txBox="1">
            <a:spLocks noChangeArrowheads="1"/>
          </p:cNvSpPr>
          <p:nvPr/>
        </p:nvSpPr>
        <p:spPr bwMode="auto">
          <a:xfrm>
            <a:off x="5004048" y="3861048"/>
            <a:ext cx="3528392" cy="288032"/>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indent="-265176">
              <a:spcBef>
                <a:spcPts val="250"/>
              </a:spcBef>
              <a:buClr>
                <a:schemeClr val="accent2"/>
              </a:buClr>
              <a:buSzPct val="80000"/>
            </a:pPr>
            <a:r>
              <a:rPr lang="zh-CN" altLang="zh-CN" sz="1200" dirty="0" smtClean="0">
                <a:solidFill>
                  <a:srgbClr val="C00000"/>
                </a:solidFill>
                <a:sym typeface="微软雅黑" pitchFamily="34" charset="-122"/>
              </a:rPr>
              <a:t>现代（智慧）物资供应链</a:t>
            </a:r>
            <a:endParaRPr lang="en-US" altLang="zh-CN" sz="1200" dirty="0" smtClean="0">
              <a:solidFill>
                <a:srgbClr val="C00000"/>
              </a:solidFill>
              <a:sym typeface="微软雅黑" pitchFamily="34" charset="-122"/>
            </a:endParaRPr>
          </a:p>
        </p:txBody>
      </p:sp>
      <p:sp>
        <p:nvSpPr>
          <p:cNvPr id="29" name="圆角矩形 11"/>
          <p:cNvSpPr txBox="1">
            <a:spLocks noChangeArrowheads="1"/>
          </p:cNvSpPr>
          <p:nvPr/>
        </p:nvSpPr>
        <p:spPr bwMode="auto">
          <a:xfrm>
            <a:off x="5076056" y="548680"/>
            <a:ext cx="3456384" cy="360040"/>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a:spcBef>
                <a:spcPts val="250"/>
              </a:spcBef>
              <a:buClr>
                <a:schemeClr val="accent2"/>
              </a:buClr>
              <a:buSzPct val="80000"/>
            </a:pPr>
            <a:r>
              <a:rPr lang="zh-CN" altLang="en-US" sz="1200" dirty="0" smtClean="0">
                <a:solidFill>
                  <a:srgbClr val="C00000"/>
                </a:solidFill>
                <a:sym typeface="微软雅黑" pitchFamily="34" charset="-122"/>
              </a:rPr>
              <a:t>经济评价、概预算、清单、结算、造价、后评价等系列软件</a:t>
            </a:r>
            <a:endParaRPr lang="en-US" altLang="zh-CN" sz="1200" dirty="0" smtClean="0">
              <a:solidFill>
                <a:srgbClr val="C00000"/>
              </a:solidFill>
              <a:sym typeface="微软雅黑" pitchFamily="34" charset="-122"/>
            </a:endParaRPr>
          </a:p>
        </p:txBody>
      </p:sp>
      <p:sp>
        <p:nvSpPr>
          <p:cNvPr id="30" name="圆角矩形 11"/>
          <p:cNvSpPr txBox="1">
            <a:spLocks noChangeArrowheads="1"/>
          </p:cNvSpPr>
          <p:nvPr/>
        </p:nvSpPr>
        <p:spPr bwMode="auto">
          <a:xfrm>
            <a:off x="5076056" y="1052736"/>
            <a:ext cx="3456384" cy="360040"/>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indent="-265176">
              <a:spcBef>
                <a:spcPts val="250"/>
              </a:spcBef>
              <a:buClr>
                <a:schemeClr val="accent2"/>
              </a:buClr>
              <a:buSzPct val="80000"/>
            </a:pPr>
            <a:r>
              <a:rPr lang="zh-CN" altLang="en-US" sz="1200" dirty="0" smtClean="0">
                <a:solidFill>
                  <a:srgbClr val="C00000"/>
                </a:solidFill>
                <a:sym typeface="微软雅黑" pitchFamily="34" charset="-122"/>
              </a:rPr>
              <a:t>新能源领域：</a:t>
            </a:r>
            <a:r>
              <a:rPr lang="zh-CN" altLang="zh-CN" sz="1200" dirty="0" smtClean="0">
                <a:solidFill>
                  <a:srgbClr val="C00000"/>
                </a:solidFill>
                <a:sym typeface="微软雅黑" pitchFamily="34" charset="-122"/>
              </a:rPr>
              <a:t>核电造价、核电清单、光伏造价软件</a:t>
            </a:r>
            <a:endParaRPr lang="en-US" altLang="zh-CN" sz="1200" dirty="0" smtClean="0">
              <a:solidFill>
                <a:srgbClr val="C00000"/>
              </a:solidFill>
              <a:sym typeface="微软雅黑" pitchFamily="34" charset="-122"/>
            </a:endParaRPr>
          </a:p>
        </p:txBody>
      </p:sp>
      <p:sp>
        <p:nvSpPr>
          <p:cNvPr id="32" name="圆角矩形 11"/>
          <p:cNvSpPr txBox="1">
            <a:spLocks noChangeArrowheads="1"/>
          </p:cNvSpPr>
          <p:nvPr/>
        </p:nvSpPr>
        <p:spPr bwMode="auto">
          <a:xfrm>
            <a:off x="5076056" y="1484784"/>
            <a:ext cx="3456384" cy="360040"/>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pPr>
            <a:r>
              <a:rPr lang="zh-CN" altLang="en-US" sz="1200" dirty="0" smtClean="0">
                <a:solidFill>
                  <a:srgbClr val="C00000"/>
                </a:solidFill>
                <a:sym typeface="微软雅黑" pitchFamily="34" charset="-122"/>
              </a:rPr>
              <a:t>配电网设计软件、</a:t>
            </a:r>
            <a:r>
              <a:rPr lang="zh-CN" altLang="zh-CN" sz="1200" dirty="0" smtClean="0">
                <a:solidFill>
                  <a:srgbClr val="C00000"/>
                </a:solidFill>
                <a:sym typeface="微软雅黑" pitchFamily="34" charset="-122"/>
              </a:rPr>
              <a:t>配电网勘测</a:t>
            </a:r>
            <a:r>
              <a:rPr lang="en-US" altLang="zh-CN" sz="1200" dirty="0" smtClean="0">
                <a:solidFill>
                  <a:srgbClr val="C00000"/>
                </a:solidFill>
                <a:sym typeface="微软雅黑" pitchFamily="34" charset="-122"/>
              </a:rPr>
              <a:t>APP</a:t>
            </a:r>
          </a:p>
        </p:txBody>
      </p:sp>
      <p:sp>
        <p:nvSpPr>
          <p:cNvPr id="34" name="圆角矩形 11"/>
          <p:cNvSpPr txBox="1">
            <a:spLocks noChangeArrowheads="1"/>
          </p:cNvSpPr>
          <p:nvPr/>
        </p:nvSpPr>
        <p:spPr bwMode="auto">
          <a:xfrm>
            <a:off x="5076056" y="1916832"/>
            <a:ext cx="3456384" cy="576064"/>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indent="-265176">
              <a:spcBef>
                <a:spcPts val="250"/>
              </a:spcBef>
              <a:buClr>
                <a:schemeClr val="accent2"/>
              </a:buClr>
              <a:buSzPct val="80000"/>
            </a:pPr>
            <a:r>
              <a:rPr lang="zh-CN" altLang="zh-CN" sz="1200" dirty="0" smtClean="0">
                <a:solidFill>
                  <a:srgbClr val="C00000"/>
                </a:solidFill>
                <a:sym typeface="微软雅黑" pitchFamily="34" charset="-122"/>
              </a:rPr>
              <a:t>工程经济评价软件、物资离线提报软件、输变电工程清单标准化应用软件、关键人员离线分析软件等工具类软件</a:t>
            </a:r>
            <a:endParaRPr lang="en-US" altLang="zh-CN" sz="1200" dirty="0" smtClean="0">
              <a:solidFill>
                <a:srgbClr val="C00000"/>
              </a:solidFill>
              <a:sym typeface="微软雅黑" pitchFamily="34" charset="-122"/>
            </a:endParaRPr>
          </a:p>
        </p:txBody>
      </p:sp>
      <p:sp>
        <p:nvSpPr>
          <p:cNvPr id="35" name="圆角矩形 11"/>
          <p:cNvSpPr txBox="1">
            <a:spLocks noChangeArrowheads="1"/>
          </p:cNvSpPr>
          <p:nvPr/>
        </p:nvSpPr>
        <p:spPr bwMode="auto">
          <a:xfrm>
            <a:off x="2915816" y="3140968"/>
            <a:ext cx="1656184" cy="360040"/>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1200" dirty="0" smtClean="0">
                <a:solidFill>
                  <a:srgbClr val="C00000"/>
                </a:solidFill>
                <a:sym typeface="微软雅黑" pitchFamily="34" charset="-122"/>
              </a:rPr>
              <a:t>环保信息化</a:t>
            </a:r>
            <a:endParaRPr lang="en-US" altLang="zh-CN" sz="1200" dirty="0" smtClean="0">
              <a:solidFill>
                <a:srgbClr val="C00000"/>
              </a:solidFill>
              <a:sym typeface="微软雅黑" pitchFamily="34" charset="-122"/>
            </a:endParaRPr>
          </a:p>
        </p:txBody>
      </p:sp>
      <p:sp>
        <p:nvSpPr>
          <p:cNvPr id="36" name="圆角矩形 11"/>
          <p:cNvSpPr txBox="1">
            <a:spLocks noChangeArrowheads="1"/>
          </p:cNvSpPr>
          <p:nvPr/>
        </p:nvSpPr>
        <p:spPr bwMode="auto">
          <a:xfrm>
            <a:off x="2915816" y="2708920"/>
            <a:ext cx="1656184" cy="360040"/>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1200" dirty="0" smtClean="0">
                <a:solidFill>
                  <a:srgbClr val="C00000"/>
                </a:solidFill>
                <a:sym typeface="微软雅黑" pitchFamily="34" charset="-122"/>
              </a:rPr>
              <a:t>咨询服务</a:t>
            </a:r>
            <a:endParaRPr lang="en-US" altLang="zh-CN" sz="1200" dirty="0" smtClean="0">
              <a:solidFill>
                <a:srgbClr val="C00000"/>
              </a:solidFill>
              <a:sym typeface="微软雅黑" pitchFamily="34" charset="-122"/>
            </a:endParaRPr>
          </a:p>
        </p:txBody>
      </p:sp>
      <p:sp>
        <p:nvSpPr>
          <p:cNvPr id="38" name="圆角矩形 11"/>
          <p:cNvSpPr txBox="1">
            <a:spLocks noChangeArrowheads="1"/>
          </p:cNvSpPr>
          <p:nvPr/>
        </p:nvSpPr>
        <p:spPr bwMode="auto">
          <a:xfrm>
            <a:off x="2915816" y="4653136"/>
            <a:ext cx="1656184" cy="360040"/>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1200" dirty="0" smtClean="0">
                <a:solidFill>
                  <a:srgbClr val="C00000"/>
                </a:solidFill>
                <a:sym typeface="微软雅黑" pitchFamily="34" charset="-122"/>
              </a:rPr>
              <a:t>创新项目</a:t>
            </a:r>
            <a:endParaRPr lang="en-US" altLang="zh-CN" sz="1200" dirty="0" smtClean="0">
              <a:solidFill>
                <a:srgbClr val="C00000"/>
              </a:solidFill>
              <a:sym typeface="微软雅黑" pitchFamily="34" charset="-122"/>
            </a:endParaRPr>
          </a:p>
        </p:txBody>
      </p:sp>
      <p:cxnSp>
        <p:nvCxnSpPr>
          <p:cNvPr id="43" name="直接箭头连接符 42"/>
          <p:cNvCxnSpPr>
            <a:stCxn id="6" idx="3"/>
            <a:endCxn id="24" idx="1"/>
          </p:cNvCxnSpPr>
          <p:nvPr/>
        </p:nvCxnSpPr>
        <p:spPr>
          <a:xfrm flipV="1">
            <a:off x="2411760" y="1016732"/>
            <a:ext cx="504056" cy="64807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stCxn id="6" idx="3"/>
            <a:endCxn id="19" idx="1"/>
          </p:cNvCxnSpPr>
          <p:nvPr/>
        </p:nvCxnSpPr>
        <p:spPr>
          <a:xfrm>
            <a:off x="2411760" y="1664804"/>
            <a:ext cx="504056" cy="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a:stCxn id="6" idx="3"/>
            <a:endCxn id="18" idx="1"/>
          </p:cNvCxnSpPr>
          <p:nvPr/>
        </p:nvCxnSpPr>
        <p:spPr>
          <a:xfrm>
            <a:off x="2411760" y="1664804"/>
            <a:ext cx="504056" cy="576064"/>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a:stCxn id="24" idx="3"/>
            <a:endCxn id="29" idx="1"/>
          </p:cNvCxnSpPr>
          <p:nvPr/>
        </p:nvCxnSpPr>
        <p:spPr>
          <a:xfrm flipV="1">
            <a:off x="4572000" y="728700"/>
            <a:ext cx="504056" cy="288032"/>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stCxn id="24" idx="3"/>
            <a:endCxn id="30" idx="1"/>
          </p:cNvCxnSpPr>
          <p:nvPr/>
        </p:nvCxnSpPr>
        <p:spPr>
          <a:xfrm>
            <a:off x="4572000" y="1016732"/>
            <a:ext cx="504056" cy="216024"/>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a:stCxn id="19" idx="3"/>
            <a:endCxn id="32" idx="1"/>
          </p:cNvCxnSpPr>
          <p:nvPr/>
        </p:nvCxnSpPr>
        <p:spPr>
          <a:xfrm>
            <a:off x="4572000" y="1664804"/>
            <a:ext cx="504056" cy="0"/>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a:stCxn id="18" idx="3"/>
            <a:endCxn id="34" idx="1"/>
          </p:cNvCxnSpPr>
          <p:nvPr/>
        </p:nvCxnSpPr>
        <p:spPr>
          <a:xfrm flipV="1">
            <a:off x="4572000" y="2204864"/>
            <a:ext cx="504056" cy="36004"/>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a:stCxn id="9" idx="3"/>
            <a:endCxn id="36" idx="1"/>
          </p:cNvCxnSpPr>
          <p:nvPr/>
        </p:nvCxnSpPr>
        <p:spPr>
          <a:xfrm flipV="1">
            <a:off x="2411760" y="2888940"/>
            <a:ext cx="504056" cy="118813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a:stCxn id="9" idx="3"/>
            <a:endCxn id="35" idx="1"/>
          </p:cNvCxnSpPr>
          <p:nvPr/>
        </p:nvCxnSpPr>
        <p:spPr>
          <a:xfrm flipV="1">
            <a:off x="2411760" y="3320988"/>
            <a:ext cx="504056" cy="75608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a:stCxn id="9" idx="3"/>
            <a:endCxn id="38" idx="1"/>
          </p:cNvCxnSpPr>
          <p:nvPr/>
        </p:nvCxnSpPr>
        <p:spPr>
          <a:xfrm>
            <a:off x="2411760" y="4077072"/>
            <a:ext cx="504056" cy="75608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a:stCxn id="36" idx="3"/>
            <a:endCxn id="10" idx="1"/>
          </p:cNvCxnSpPr>
          <p:nvPr/>
        </p:nvCxnSpPr>
        <p:spPr>
          <a:xfrm>
            <a:off x="4572000" y="2888940"/>
            <a:ext cx="432048" cy="3600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a:stCxn id="35" idx="3"/>
            <a:endCxn id="11" idx="1"/>
          </p:cNvCxnSpPr>
          <p:nvPr/>
        </p:nvCxnSpPr>
        <p:spPr>
          <a:xfrm flipV="1">
            <a:off x="4572000" y="3284984"/>
            <a:ext cx="432048" cy="3600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a:stCxn id="38" idx="3"/>
            <a:endCxn id="27" idx="1"/>
          </p:cNvCxnSpPr>
          <p:nvPr/>
        </p:nvCxnSpPr>
        <p:spPr>
          <a:xfrm flipV="1">
            <a:off x="4572000" y="4005064"/>
            <a:ext cx="432048" cy="828092"/>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a:stCxn id="38" idx="3"/>
            <a:endCxn id="26" idx="1"/>
          </p:cNvCxnSpPr>
          <p:nvPr/>
        </p:nvCxnSpPr>
        <p:spPr>
          <a:xfrm flipV="1">
            <a:off x="4572000" y="4365104"/>
            <a:ext cx="432048" cy="468052"/>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a:stCxn id="38" idx="3"/>
            <a:endCxn id="15" idx="1"/>
          </p:cNvCxnSpPr>
          <p:nvPr/>
        </p:nvCxnSpPr>
        <p:spPr>
          <a:xfrm flipV="1">
            <a:off x="4572000" y="4797152"/>
            <a:ext cx="432048" cy="3600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a:stCxn id="38" idx="3"/>
            <a:endCxn id="16" idx="1"/>
          </p:cNvCxnSpPr>
          <p:nvPr/>
        </p:nvCxnSpPr>
        <p:spPr>
          <a:xfrm>
            <a:off x="4572000" y="4833156"/>
            <a:ext cx="432048" cy="39604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a:stCxn id="38" idx="3"/>
            <a:endCxn id="25" idx="1"/>
          </p:cNvCxnSpPr>
          <p:nvPr/>
        </p:nvCxnSpPr>
        <p:spPr>
          <a:xfrm>
            <a:off x="4572000" y="4833156"/>
            <a:ext cx="432048" cy="7920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4" name="圆角矩形 11"/>
          <p:cNvSpPr txBox="1">
            <a:spLocks noChangeArrowheads="1"/>
          </p:cNvSpPr>
          <p:nvPr/>
        </p:nvSpPr>
        <p:spPr bwMode="auto">
          <a:xfrm>
            <a:off x="2915816" y="3573016"/>
            <a:ext cx="1656184" cy="360040"/>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1200" dirty="0" smtClean="0">
                <a:solidFill>
                  <a:srgbClr val="C00000"/>
                </a:solidFill>
                <a:sym typeface="微软雅黑" pitchFamily="34" charset="-122"/>
              </a:rPr>
              <a:t>传统项目</a:t>
            </a:r>
            <a:endParaRPr lang="en-US" altLang="zh-CN" sz="1200" dirty="0" smtClean="0">
              <a:solidFill>
                <a:srgbClr val="C00000"/>
              </a:solidFill>
              <a:sym typeface="微软雅黑" pitchFamily="34" charset="-122"/>
            </a:endParaRPr>
          </a:p>
        </p:txBody>
      </p:sp>
      <p:sp>
        <p:nvSpPr>
          <p:cNvPr id="46" name="圆角矩形 11"/>
          <p:cNvSpPr txBox="1">
            <a:spLocks noChangeArrowheads="1"/>
          </p:cNvSpPr>
          <p:nvPr/>
        </p:nvSpPr>
        <p:spPr bwMode="auto">
          <a:xfrm>
            <a:off x="5004048" y="3501008"/>
            <a:ext cx="3528392" cy="288032"/>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pPr>
            <a:r>
              <a:rPr lang="zh-CN" altLang="en-US" sz="1200" dirty="0" smtClean="0">
                <a:solidFill>
                  <a:srgbClr val="C00000"/>
                </a:solidFill>
                <a:sym typeface="微软雅黑" pitchFamily="34" charset="-122"/>
              </a:rPr>
              <a:t>造价分析类、数字企业类、工程评审类</a:t>
            </a:r>
          </a:p>
        </p:txBody>
      </p:sp>
      <p:cxnSp>
        <p:nvCxnSpPr>
          <p:cNvPr id="50" name="直接箭头连接符 49"/>
          <p:cNvCxnSpPr>
            <a:stCxn id="44" idx="3"/>
            <a:endCxn id="46" idx="1"/>
          </p:cNvCxnSpPr>
          <p:nvPr/>
        </p:nvCxnSpPr>
        <p:spPr>
          <a:xfrm flipV="1">
            <a:off x="4572000" y="3645024"/>
            <a:ext cx="432048" cy="108012"/>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a:stCxn id="9" idx="3"/>
            <a:endCxn id="44" idx="1"/>
          </p:cNvCxnSpPr>
          <p:nvPr/>
        </p:nvCxnSpPr>
        <p:spPr>
          <a:xfrm flipV="1">
            <a:off x="2411760" y="3753036"/>
            <a:ext cx="504056" cy="32403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p:cBhvr>
                                        <p:cTn id="10" dur="500"/>
                                        <p:tgtEl>
                                          <p:spTgt spid="23"/>
                                        </p:tgtEl>
                                      </p:cBhvr>
                                    </p:animEffect>
                                  </p:childTnLst>
                                </p:cTn>
                              </p:par>
                              <p:par>
                                <p:cTn id="11" presetID="22" presetClass="entr" presetSubtype="8" fill="hold" grpId="0" nodeType="withEffect">
                                  <p:stCondLst>
                                    <p:cond delay="200"/>
                                  </p:stCondLst>
                                  <p:childTnLst>
                                    <p:set>
                                      <p:cBhvr>
                                        <p:cTn id="12" dur="1" fill="hold">
                                          <p:stCondLst>
                                            <p:cond delay="0"/>
                                          </p:stCondLst>
                                        </p:cTn>
                                        <p:tgtEl>
                                          <p:spTgt spid="22"/>
                                        </p:tgtEl>
                                        <p:attrNameLst>
                                          <p:attrName>style.visibility</p:attrName>
                                        </p:attrNameLst>
                                      </p:cBhvr>
                                      <p:to>
                                        <p:strVal val="visible"/>
                                      </p:to>
                                    </p:set>
                                    <p:animEffect>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949280"/>
            <a:ext cx="8183880" cy="504056"/>
          </a:xfrm>
        </p:spPr>
        <p:txBody>
          <a:bodyPr>
            <a:normAutofit fontScale="90000"/>
          </a:bodyPr>
          <a:lstStyle/>
          <a:p>
            <a:r>
              <a:rPr lang="zh-CN" altLang="en-US" dirty="0" smtClean="0">
                <a:solidFill>
                  <a:srgbClr val="C00000"/>
                </a:solidFill>
              </a:rPr>
              <a:t>电力信息化</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图片 11" descr="C:\Users\lgjc\AppData\Roaming\Tencent\Users\156947038\QQ\WinTemp\RichOle\V64WQL~7WPBE5_R`GDD~5(8.png"/>
          <p:cNvPicPr/>
          <p:nvPr/>
        </p:nvPicPr>
        <p:blipFill>
          <a:blip r:embed="rId4" cstate="print"/>
          <a:srcRect/>
          <a:stretch>
            <a:fillRect/>
          </a:stretch>
        </p:blipFill>
        <p:spPr bwMode="auto">
          <a:xfrm>
            <a:off x="539552" y="1196752"/>
            <a:ext cx="8064895" cy="4320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949280"/>
            <a:ext cx="8183880" cy="547504"/>
          </a:xfrm>
        </p:spPr>
        <p:txBody>
          <a:bodyPr>
            <a:normAutofit fontScale="90000"/>
          </a:bodyPr>
          <a:lstStyle/>
          <a:p>
            <a:r>
              <a:rPr lang="zh-CN" altLang="en-US" dirty="0" smtClean="0">
                <a:solidFill>
                  <a:srgbClr val="C00000"/>
                </a:solidFill>
              </a:rPr>
              <a:t>电力信息化</a:t>
            </a:r>
            <a:r>
              <a:rPr lang="zh-CN" altLang="en-US" dirty="0" smtClean="0">
                <a:solidFill>
                  <a:srgbClr val="C00000"/>
                </a:solidFill>
              </a:rPr>
              <a:t>业务</a:t>
            </a:r>
            <a:endParaRPr lang="zh-CN" altLang="en-US" dirty="0"/>
          </a:p>
        </p:txBody>
      </p:sp>
      <p:pic>
        <p:nvPicPr>
          <p:cNvPr id="4" name="Picture 3" descr="D:\图片\1 拷贝.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476672"/>
            <a:ext cx="1395231" cy="31607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组 30"/>
          <p:cNvGrpSpPr/>
          <p:nvPr/>
        </p:nvGrpSpPr>
        <p:grpSpPr>
          <a:xfrm>
            <a:off x="-53939" y="908720"/>
            <a:ext cx="9306459" cy="4608512"/>
            <a:chOff x="234770" y="520003"/>
            <a:chExt cx="12165686" cy="5861747"/>
          </a:xfrm>
        </p:grpSpPr>
        <p:sp>
          <p:nvSpPr>
            <p:cNvPr id="6" name="Freeform 7"/>
            <p:cNvSpPr>
              <a:spLocks noChangeAspect="1" noChangeArrowheads="1"/>
            </p:cNvSpPr>
            <p:nvPr/>
          </p:nvSpPr>
          <p:spPr bwMode="auto">
            <a:xfrm>
              <a:off x="4616450" y="1885950"/>
              <a:ext cx="3319463" cy="4495800"/>
            </a:xfrm>
            <a:custGeom>
              <a:avLst/>
              <a:gdLst>
                <a:gd name="T0" fmla="*/ 2147483646 w 1218"/>
                <a:gd name="T1" fmla="*/ 2147483646 h 1586"/>
                <a:gd name="T2" fmla="*/ 2147483646 w 1218"/>
                <a:gd name="T3" fmla="*/ 2147483646 h 1586"/>
                <a:gd name="T4" fmla="*/ 2147483646 w 1218"/>
                <a:gd name="T5" fmla="*/ 2147483646 h 1586"/>
                <a:gd name="T6" fmla="*/ 2147483646 w 1218"/>
                <a:gd name="T7" fmla="*/ 2147483646 h 1586"/>
                <a:gd name="T8" fmla="*/ 2147483646 w 1218"/>
                <a:gd name="T9" fmla="*/ 2147483646 h 1586"/>
                <a:gd name="T10" fmla="*/ 2147483646 w 1218"/>
                <a:gd name="T11" fmla="*/ 2147483646 h 1586"/>
                <a:gd name="T12" fmla="*/ 2147483646 w 1218"/>
                <a:gd name="T13" fmla="*/ 2147483646 h 1586"/>
                <a:gd name="T14" fmla="*/ 2147483646 w 1218"/>
                <a:gd name="T15" fmla="*/ 2147483646 h 1586"/>
                <a:gd name="T16" fmla="*/ 2147483646 w 1218"/>
                <a:gd name="T17" fmla="*/ 1591008627 h 1586"/>
                <a:gd name="T18" fmla="*/ 2147483646 w 1218"/>
                <a:gd name="T19" fmla="*/ 2147483646 h 1586"/>
                <a:gd name="T20" fmla="*/ 2147483646 w 1218"/>
                <a:gd name="T21" fmla="*/ 2147483646 h 1586"/>
                <a:gd name="T22" fmla="*/ 2147483646 w 1218"/>
                <a:gd name="T23" fmla="*/ 1671363257 h 1586"/>
                <a:gd name="T24" fmla="*/ 2147483646 w 1218"/>
                <a:gd name="T25" fmla="*/ 2147483646 h 1586"/>
                <a:gd name="T26" fmla="*/ 2147483646 w 1218"/>
                <a:gd name="T27" fmla="*/ 208921470 h 1586"/>
                <a:gd name="T28" fmla="*/ 2147483646 w 1218"/>
                <a:gd name="T29" fmla="*/ 2147483646 h 1586"/>
                <a:gd name="T30" fmla="*/ 2147483646 w 1218"/>
                <a:gd name="T31" fmla="*/ 1743681573 h 1586"/>
                <a:gd name="T32" fmla="*/ 839303599 w 1218"/>
                <a:gd name="T33" fmla="*/ 859789151 h 1586"/>
                <a:gd name="T34" fmla="*/ 2147483646 w 1218"/>
                <a:gd name="T35" fmla="*/ 1928496938 h 1586"/>
                <a:gd name="T36" fmla="*/ 2147483646 w 1218"/>
                <a:gd name="T37" fmla="*/ 2147483646 h 1586"/>
                <a:gd name="T38" fmla="*/ 2147483646 w 1218"/>
                <a:gd name="T39" fmla="*/ 2147483646 h 1586"/>
                <a:gd name="T40" fmla="*/ 2147483646 w 1218"/>
                <a:gd name="T41" fmla="*/ 2147483646 h 1586"/>
                <a:gd name="T42" fmla="*/ 2147483646 w 1218"/>
                <a:gd name="T43" fmla="*/ 2147483646 h 1586"/>
                <a:gd name="T44" fmla="*/ 2042554430 w 1218"/>
                <a:gd name="T45" fmla="*/ 2147483646 h 1586"/>
                <a:gd name="T46" fmla="*/ 0 w 1218"/>
                <a:gd name="T47" fmla="*/ 2147483646 h 1586"/>
                <a:gd name="T48" fmla="*/ 2147483646 w 1218"/>
                <a:gd name="T49" fmla="*/ 2147483646 h 1586"/>
                <a:gd name="T50" fmla="*/ 2147483646 w 1218"/>
                <a:gd name="T51" fmla="*/ 2147483646 h 1586"/>
                <a:gd name="T52" fmla="*/ 928433089 w 1218"/>
                <a:gd name="T53" fmla="*/ 2147483646 h 1586"/>
                <a:gd name="T54" fmla="*/ 2147483646 w 1218"/>
                <a:gd name="T55" fmla="*/ 2147483646 h 1586"/>
                <a:gd name="T56" fmla="*/ 2147483646 w 1218"/>
                <a:gd name="T57" fmla="*/ 2147483646 h 15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rgbClr val="25A7F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2468F0"/>
                </a:solidFill>
              </a:endParaRPr>
            </a:p>
          </p:txBody>
        </p:sp>
        <p:sp>
          <p:nvSpPr>
            <p:cNvPr id="7" name="Oval 38"/>
            <p:cNvSpPr/>
            <p:nvPr/>
          </p:nvSpPr>
          <p:spPr>
            <a:xfrm>
              <a:off x="7680325" y="3724275"/>
              <a:ext cx="933450" cy="904875"/>
            </a:xfrm>
            <a:prstGeom prst="ellipse">
              <a:avLst/>
            </a:prstGeom>
            <a:no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00455" eaLnBrk="1" fontAlgn="auto" hangingPunct="1">
                <a:buFont typeface="Arial" panose="020B0604020202020204" pitchFamily="34" charset="0"/>
                <a:buNone/>
                <a:defRPr/>
              </a:pPr>
              <a:endParaRPr lang="en-US" altLang="zh-CN" sz="900" b="1" noProof="1">
                <a:solidFill>
                  <a:srgbClr val="2468F0"/>
                </a:solidFill>
                <a:latin typeface="锐字云字库姚体1.0" charset="-122"/>
                <a:ea typeface="锐字云字库姚体1.0" charset="-122"/>
              </a:endParaRPr>
            </a:p>
          </p:txBody>
        </p:sp>
        <p:sp>
          <p:nvSpPr>
            <p:cNvPr id="8" name="Oval 35"/>
            <p:cNvSpPr/>
            <p:nvPr/>
          </p:nvSpPr>
          <p:spPr bwMode="auto">
            <a:xfrm>
              <a:off x="3786188" y="3390900"/>
              <a:ext cx="830262" cy="804863"/>
            </a:xfrm>
            <a:prstGeom prst="ellipse">
              <a:avLst/>
            </a:prstGeom>
            <a:noFill/>
            <a:ln>
              <a:solidFill>
                <a:schemeClr val="accent1">
                  <a:lumMod val="50000"/>
                  <a:lumOff val="50000"/>
                </a:schemeClr>
              </a:solidFill>
            </a:ln>
            <a:extLst>
              <a:ext uri="{909E8E84-426E-40DD-AFC4-6F175D3DCCD1}">
                <a14:hiddenFill xmlns:a14="http://schemas.microsoft.com/office/drawing/2010/main" xmlns="">
                  <a:solidFill>
                    <a:srgbClr val="7F984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00455" eaLnBrk="1" fontAlgn="auto" hangingPunct="1">
                <a:buFont typeface="Arial" panose="020B0604020202020204" pitchFamily="34" charset="0"/>
                <a:buNone/>
                <a:defRPr/>
              </a:pPr>
              <a:endParaRPr lang="en-US" altLang="zh-CN" noProof="1">
                <a:solidFill>
                  <a:srgbClr val="2468F0"/>
                </a:solidFill>
                <a:latin typeface="锐字云字库姚体1.0" charset="-122"/>
                <a:ea typeface="锐字云字库姚体1.0" charset="-122"/>
              </a:endParaRPr>
            </a:p>
          </p:txBody>
        </p:sp>
        <p:sp>
          <p:nvSpPr>
            <p:cNvPr id="9" name="Oval 26"/>
            <p:cNvSpPr/>
            <p:nvPr/>
          </p:nvSpPr>
          <p:spPr bwMode="auto">
            <a:xfrm>
              <a:off x="7821613" y="2641600"/>
              <a:ext cx="817562" cy="790575"/>
            </a:xfrm>
            <a:prstGeom prst="ellipse">
              <a:avLst/>
            </a:prstGeom>
            <a:no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00455" eaLnBrk="1" fontAlgn="auto" hangingPunct="1">
                <a:buFont typeface="Arial" panose="020B0604020202020204" pitchFamily="34" charset="0"/>
                <a:buNone/>
                <a:defRPr/>
              </a:pPr>
              <a:endParaRPr lang="en-US" altLang="zh-CN" noProof="1">
                <a:solidFill>
                  <a:srgbClr val="2468F0"/>
                </a:solidFill>
                <a:latin typeface="锐字云字库姚体1.0" charset="-122"/>
                <a:ea typeface="锐字云字库姚体1.0" charset="-122"/>
              </a:endParaRPr>
            </a:p>
          </p:txBody>
        </p:sp>
        <p:sp>
          <p:nvSpPr>
            <p:cNvPr id="10" name="Oval 22"/>
            <p:cNvSpPr/>
            <p:nvPr/>
          </p:nvSpPr>
          <p:spPr bwMode="auto">
            <a:xfrm>
              <a:off x="6392863" y="1727200"/>
              <a:ext cx="766762" cy="742950"/>
            </a:xfrm>
            <a:prstGeom prst="ellipse">
              <a:avLst/>
            </a:prstGeom>
            <a:no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00455" eaLnBrk="1" fontAlgn="auto" hangingPunct="1">
                <a:buFont typeface="Arial" panose="020B0604020202020204" pitchFamily="34" charset="0"/>
                <a:buNone/>
                <a:defRPr/>
              </a:pPr>
              <a:endParaRPr lang="en-US" altLang="zh-CN" noProof="1">
                <a:solidFill>
                  <a:srgbClr val="2468F0"/>
                </a:solidFill>
                <a:latin typeface="锐字云字库姚体1.0" charset="-122"/>
                <a:ea typeface="锐字云字库姚体1.0" charset="-122"/>
              </a:endParaRPr>
            </a:p>
          </p:txBody>
        </p:sp>
        <p:sp>
          <p:nvSpPr>
            <p:cNvPr id="11" name="Oval 18"/>
            <p:cNvSpPr/>
            <p:nvPr/>
          </p:nvSpPr>
          <p:spPr bwMode="auto">
            <a:xfrm>
              <a:off x="4846638" y="1255713"/>
              <a:ext cx="815975" cy="790575"/>
            </a:xfrm>
            <a:prstGeom prst="ellipse">
              <a:avLst/>
            </a:prstGeom>
            <a:no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00455" eaLnBrk="1" fontAlgn="auto" hangingPunct="1">
                <a:buFont typeface="Arial" panose="020B0604020202020204" pitchFamily="34" charset="0"/>
                <a:buNone/>
                <a:defRPr/>
              </a:pPr>
              <a:endParaRPr lang="en-US" altLang="zh-CN" noProof="1">
                <a:solidFill>
                  <a:srgbClr val="2468F0"/>
                </a:solidFill>
                <a:latin typeface="锐字云字库姚体1.0" charset="-122"/>
                <a:ea typeface="锐字云字库姚体1.0" charset="-122"/>
              </a:endParaRPr>
            </a:p>
          </p:txBody>
        </p:sp>
        <p:sp>
          <p:nvSpPr>
            <p:cNvPr id="12" name="TextBox 41"/>
            <p:cNvSpPr txBox="1">
              <a:spLocks noChangeArrowheads="1"/>
            </p:cNvSpPr>
            <p:nvPr/>
          </p:nvSpPr>
          <p:spPr bwMode="auto">
            <a:xfrm>
              <a:off x="4719653" y="1454334"/>
              <a:ext cx="1046071" cy="430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1100138">
                <a:lnSpc>
                  <a:spcPct val="90000"/>
                </a:lnSpc>
                <a:spcBef>
                  <a:spcPts val="1000"/>
                </a:spcBef>
                <a:buFont typeface="Arial" charset="0"/>
                <a:buChar char="•"/>
                <a:defRPr sz="2800">
                  <a:solidFill>
                    <a:schemeClr val="tx1"/>
                  </a:solidFill>
                  <a:latin typeface="Arial" charset="0"/>
                  <a:ea typeface="微软雅黑" charset="-122"/>
                </a:defRPr>
              </a:lvl1pPr>
              <a:lvl2pPr marL="742950" indent="-285750" defTabSz="1100138">
                <a:lnSpc>
                  <a:spcPct val="90000"/>
                </a:lnSpc>
                <a:spcBef>
                  <a:spcPts val="500"/>
                </a:spcBef>
                <a:buFont typeface="Arial" charset="0"/>
                <a:buChar char="•"/>
                <a:defRPr sz="2400">
                  <a:solidFill>
                    <a:schemeClr val="tx1"/>
                  </a:solidFill>
                  <a:latin typeface="Arial" charset="0"/>
                  <a:ea typeface="微软雅黑" charset="-122"/>
                </a:defRPr>
              </a:lvl2pPr>
              <a:lvl3pPr marL="1143000" indent="-228600" defTabSz="1100138">
                <a:lnSpc>
                  <a:spcPct val="90000"/>
                </a:lnSpc>
                <a:spcBef>
                  <a:spcPts val="500"/>
                </a:spcBef>
                <a:buFont typeface="Arial" charset="0"/>
                <a:buChar char="•"/>
                <a:defRPr sz="2000">
                  <a:solidFill>
                    <a:schemeClr val="tx1"/>
                  </a:solidFill>
                  <a:latin typeface="Arial" charset="0"/>
                  <a:ea typeface="微软雅黑" charset="-122"/>
                </a:defRPr>
              </a:lvl3pPr>
              <a:lvl4pPr marL="1600200" indent="-228600" defTabSz="1100138">
                <a:lnSpc>
                  <a:spcPct val="90000"/>
                </a:lnSpc>
                <a:spcBef>
                  <a:spcPts val="500"/>
                </a:spcBef>
                <a:buFont typeface="Arial" charset="0"/>
                <a:buChar char="•"/>
                <a:defRPr>
                  <a:solidFill>
                    <a:schemeClr val="tx1"/>
                  </a:solidFill>
                  <a:latin typeface="Arial" charset="0"/>
                  <a:ea typeface="微软雅黑" charset="-122"/>
                </a:defRPr>
              </a:lvl4pPr>
              <a:lvl5pPr marL="2057400" indent="-228600" defTabSz="1100138">
                <a:lnSpc>
                  <a:spcPct val="90000"/>
                </a:lnSpc>
                <a:spcBef>
                  <a:spcPts val="500"/>
                </a:spcBef>
                <a:buFont typeface="Arial" charset="0"/>
                <a:buChar char="•"/>
                <a:defRPr>
                  <a:solidFill>
                    <a:schemeClr val="tx1"/>
                  </a:solidFill>
                  <a:latin typeface="Arial" charset="0"/>
                  <a:ea typeface="微软雅黑" charset="-122"/>
                </a:defRPr>
              </a:lvl5pPr>
              <a:lvl6pPr marL="25146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6pPr>
              <a:lvl7pPr marL="29718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7pPr>
              <a:lvl8pPr marL="34290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8pPr>
              <a:lvl9pPr marL="38862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9pPr>
            </a:lstStyle>
            <a:p>
              <a:pPr eaLnBrk="1" hangingPunct="1">
                <a:lnSpc>
                  <a:spcPct val="100000"/>
                </a:lnSpc>
                <a:spcBef>
                  <a:spcPct val="0"/>
                </a:spcBef>
                <a:buFont typeface="Arial" charset="0"/>
                <a:buNone/>
              </a:pPr>
              <a:r>
                <a:rPr lang="zh-CN" altLang="en-US" sz="1600" b="1" dirty="0">
                  <a:solidFill>
                    <a:schemeClr val="accent2"/>
                  </a:solidFill>
                  <a:latin typeface="微软雅黑" charset="-122"/>
                </a:rPr>
                <a:t>大数据</a:t>
              </a:r>
            </a:p>
          </p:txBody>
        </p:sp>
        <p:sp>
          <p:nvSpPr>
            <p:cNvPr id="13" name="Oval 18"/>
            <p:cNvSpPr/>
            <p:nvPr/>
          </p:nvSpPr>
          <p:spPr bwMode="auto">
            <a:xfrm>
              <a:off x="4813300" y="2224088"/>
              <a:ext cx="327025" cy="319087"/>
            </a:xfrm>
            <a:prstGeom prst="ellipse">
              <a:avLst/>
            </a:prstGeom>
            <a:no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14" tIns="45609" rIns="91214" bIns="45609" anchor="ctr"/>
            <a:lstStyle/>
            <a:p>
              <a:pPr algn="ctr" defTabSz="1100455" eaLnBrk="1" fontAlgn="auto" hangingPunct="1">
                <a:buFont typeface="Arial" panose="020B0604020202020204" pitchFamily="34" charset="0"/>
                <a:buNone/>
                <a:defRPr/>
              </a:pPr>
              <a:endParaRPr lang="en-US" altLang="zh-CN" noProof="1">
                <a:solidFill>
                  <a:srgbClr val="2468F0"/>
                </a:solidFill>
                <a:latin typeface="微软雅黑" panose="020B0503020204020204" pitchFamily="34" charset="-122"/>
              </a:endParaRPr>
            </a:p>
          </p:txBody>
        </p:sp>
        <p:sp>
          <p:nvSpPr>
            <p:cNvPr id="14" name="Oval 18"/>
            <p:cNvSpPr/>
            <p:nvPr/>
          </p:nvSpPr>
          <p:spPr bwMode="auto">
            <a:xfrm>
              <a:off x="5140325" y="2928938"/>
              <a:ext cx="328613" cy="319087"/>
            </a:xfrm>
            <a:prstGeom prst="ellipse">
              <a:avLst/>
            </a:prstGeom>
            <a:noFill/>
            <a:ln>
              <a:solidFill>
                <a:schemeClr val="accent1">
                  <a:lumMod val="50000"/>
                  <a:lumOff val="50000"/>
                </a:schemeClr>
              </a:solidFill>
            </a:ln>
            <a:extLst>
              <a:ext uri="{909E8E84-426E-40DD-AFC4-6F175D3DCCD1}">
                <a14:hiddenFill xmlns:a14="http://schemas.microsoft.com/office/drawing/2010/main" xmlns="">
                  <a:solidFill>
                    <a:srgbClr val="829B4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214" tIns="45609" rIns="91214" bIns="45609" anchor="ctr"/>
            <a:lstStyle/>
            <a:p>
              <a:pPr algn="ctr" defTabSz="1100455" eaLnBrk="1" fontAlgn="auto" hangingPunct="1">
                <a:buFont typeface="Arial" panose="020B0604020202020204" pitchFamily="34" charset="0"/>
                <a:buNone/>
                <a:defRPr/>
              </a:pPr>
              <a:endParaRPr lang="en-US" altLang="zh-CN" noProof="1">
                <a:solidFill>
                  <a:srgbClr val="2468F0"/>
                </a:solidFill>
                <a:latin typeface="微软雅黑" panose="020B0503020204020204" pitchFamily="34" charset="-122"/>
              </a:endParaRPr>
            </a:p>
          </p:txBody>
        </p:sp>
        <p:sp>
          <p:nvSpPr>
            <p:cNvPr id="15" name="Oval 18"/>
            <p:cNvSpPr/>
            <p:nvPr/>
          </p:nvSpPr>
          <p:spPr bwMode="auto">
            <a:xfrm>
              <a:off x="7097713" y="2324100"/>
              <a:ext cx="328612" cy="317500"/>
            </a:xfrm>
            <a:prstGeom prst="ellipse">
              <a:avLst/>
            </a:prstGeom>
            <a:no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14" tIns="45609" rIns="91214" bIns="45609" anchor="ctr"/>
            <a:lstStyle/>
            <a:p>
              <a:pPr algn="ctr" defTabSz="1100455" eaLnBrk="1" fontAlgn="auto" hangingPunct="1">
                <a:buFont typeface="Arial" panose="020B0604020202020204" pitchFamily="34" charset="0"/>
                <a:buNone/>
                <a:defRPr/>
              </a:pPr>
              <a:endParaRPr lang="en-US" altLang="zh-CN" noProof="1">
                <a:solidFill>
                  <a:srgbClr val="2468F0"/>
                </a:solidFill>
                <a:latin typeface="微软雅黑" panose="020B0503020204020204" pitchFamily="34" charset="-122"/>
              </a:endParaRPr>
            </a:p>
          </p:txBody>
        </p:sp>
        <p:sp>
          <p:nvSpPr>
            <p:cNvPr id="16" name="Oval 18"/>
            <p:cNvSpPr/>
            <p:nvPr/>
          </p:nvSpPr>
          <p:spPr bwMode="auto">
            <a:xfrm>
              <a:off x="4683125" y="4729163"/>
              <a:ext cx="328613" cy="319087"/>
            </a:xfrm>
            <a:prstGeom prst="ellipse">
              <a:avLst/>
            </a:prstGeom>
            <a:no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14" tIns="45609" rIns="91214" bIns="45609" anchor="ctr"/>
            <a:lstStyle/>
            <a:p>
              <a:pPr algn="ctr" defTabSz="1100455" eaLnBrk="1" fontAlgn="auto" hangingPunct="1">
                <a:buFont typeface="Arial" panose="020B0604020202020204" pitchFamily="34" charset="0"/>
                <a:buNone/>
                <a:defRPr/>
              </a:pPr>
              <a:endParaRPr lang="en-US" altLang="zh-CN" noProof="1">
                <a:solidFill>
                  <a:srgbClr val="2468F0"/>
                </a:solidFill>
                <a:latin typeface="微软雅黑" panose="020B0503020204020204" pitchFamily="34" charset="-122"/>
              </a:endParaRPr>
            </a:p>
          </p:txBody>
        </p:sp>
        <p:sp>
          <p:nvSpPr>
            <p:cNvPr id="17" name="矩形 1"/>
            <p:cNvSpPr>
              <a:spLocks noChangeArrowheads="1"/>
            </p:cNvSpPr>
            <p:nvPr/>
          </p:nvSpPr>
          <p:spPr bwMode="auto">
            <a:xfrm>
              <a:off x="234771" y="3390900"/>
              <a:ext cx="3057548" cy="931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49" tIns="60923" rIns="121849" bIns="60923">
              <a:spAutoFit/>
            </a:bodyPr>
            <a:lstStyle>
              <a:lvl1pPr>
                <a:lnSpc>
                  <a:spcPct val="90000"/>
                </a:lnSpc>
                <a:spcBef>
                  <a:spcPts val="1000"/>
                </a:spcBef>
                <a:buFont typeface="Arial" charset="0"/>
                <a:buChar char="•"/>
                <a:defRPr sz="2800">
                  <a:solidFill>
                    <a:schemeClr val="tx1"/>
                  </a:solidFill>
                  <a:latin typeface="Arial" charset="0"/>
                  <a:ea typeface="微软雅黑" charset="-122"/>
                </a:defRPr>
              </a:lvl1pPr>
              <a:lvl2pPr marL="742950" indent="-285750">
                <a:lnSpc>
                  <a:spcPct val="90000"/>
                </a:lnSpc>
                <a:spcBef>
                  <a:spcPts val="500"/>
                </a:spcBef>
                <a:buFont typeface="Arial" charset="0"/>
                <a:buChar char="•"/>
                <a:defRPr sz="2400">
                  <a:solidFill>
                    <a:schemeClr val="tx1"/>
                  </a:solidFill>
                  <a:latin typeface="Arial" charset="0"/>
                  <a:ea typeface="微软雅黑" charset="-122"/>
                </a:defRPr>
              </a:lvl2pPr>
              <a:lvl3pPr marL="1143000" indent="-228600">
                <a:lnSpc>
                  <a:spcPct val="90000"/>
                </a:lnSpc>
                <a:spcBef>
                  <a:spcPts val="500"/>
                </a:spcBef>
                <a:buFont typeface="Arial" charset="0"/>
                <a:buChar char="•"/>
                <a:defRPr sz="2000">
                  <a:solidFill>
                    <a:schemeClr val="tx1"/>
                  </a:solidFill>
                  <a:latin typeface="Arial" charset="0"/>
                  <a:ea typeface="微软雅黑" charset="-122"/>
                </a:defRPr>
              </a:lvl3pPr>
              <a:lvl4pPr marL="1600200" indent="-228600">
                <a:lnSpc>
                  <a:spcPct val="90000"/>
                </a:lnSpc>
                <a:spcBef>
                  <a:spcPts val="500"/>
                </a:spcBef>
                <a:buFont typeface="Arial" charset="0"/>
                <a:buChar char="•"/>
                <a:defRPr>
                  <a:solidFill>
                    <a:schemeClr val="tx1"/>
                  </a:solidFill>
                  <a:latin typeface="Arial" charset="0"/>
                  <a:ea typeface="微软雅黑" charset="-122"/>
                </a:defRPr>
              </a:lvl4pPr>
              <a:lvl5pPr marL="2057400" indent="-228600">
                <a:lnSpc>
                  <a:spcPct val="90000"/>
                </a:lnSpc>
                <a:spcBef>
                  <a:spcPts val="500"/>
                </a:spcBef>
                <a:buFont typeface="Arial" charset="0"/>
                <a:buChar char="•"/>
                <a:defRPr>
                  <a:solidFill>
                    <a:schemeClr val="tx1"/>
                  </a:solidFill>
                  <a:latin typeface="Arial" charset="0"/>
                  <a:ea typeface="微软雅黑" charset="-122"/>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9pPr>
            </a:lstStyle>
            <a:p>
              <a:pPr algn="r" eaLnBrk="1" hangingPunct="1">
                <a:lnSpc>
                  <a:spcPct val="130000"/>
                </a:lnSpc>
                <a:spcBef>
                  <a:spcPct val="0"/>
                </a:spcBef>
                <a:buFont typeface="Arial" charset="0"/>
                <a:buNone/>
              </a:pPr>
              <a:r>
                <a:rPr lang="zh-CN" altLang="en-US" sz="1600" b="1" dirty="0">
                  <a:solidFill>
                    <a:schemeClr val="accent2"/>
                  </a:solidFill>
                  <a:latin typeface="微软雅黑" charset="-122"/>
                </a:rPr>
                <a:t>配电网云造价系统</a:t>
              </a:r>
            </a:p>
            <a:p>
              <a:pPr algn="r" eaLnBrk="1" hangingPunct="1">
                <a:lnSpc>
                  <a:spcPct val="130000"/>
                </a:lnSpc>
                <a:spcBef>
                  <a:spcPct val="0"/>
                </a:spcBef>
                <a:buFont typeface="Arial" charset="0"/>
                <a:buNone/>
              </a:pPr>
              <a:r>
                <a:rPr lang="zh-CN" altLang="en-US" sz="1600" b="1" dirty="0">
                  <a:solidFill>
                    <a:schemeClr val="accent2"/>
                  </a:solidFill>
                  <a:latin typeface="微软雅黑" charset="-122"/>
                </a:rPr>
                <a:t>云数据中心</a:t>
              </a:r>
            </a:p>
          </p:txBody>
        </p:sp>
        <p:sp>
          <p:nvSpPr>
            <p:cNvPr id="18" name="矩形 1"/>
            <p:cNvSpPr>
              <a:spLocks noChangeArrowheads="1"/>
            </p:cNvSpPr>
            <p:nvPr/>
          </p:nvSpPr>
          <p:spPr bwMode="auto">
            <a:xfrm>
              <a:off x="7305162" y="5071663"/>
              <a:ext cx="3305888" cy="931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49" tIns="60923" rIns="121849" bIns="60923">
              <a:spAutoFit/>
            </a:bodyPr>
            <a:lstStyle>
              <a:lvl1pPr>
                <a:lnSpc>
                  <a:spcPct val="90000"/>
                </a:lnSpc>
                <a:spcBef>
                  <a:spcPts val="1000"/>
                </a:spcBef>
                <a:buFont typeface="Arial" charset="0"/>
                <a:buChar char="•"/>
                <a:defRPr sz="2800">
                  <a:solidFill>
                    <a:schemeClr val="tx1"/>
                  </a:solidFill>
                  <a:latin typeface="Arial" charset="0"/>
                  <a:ea typeface="微软雅黑" charset="-122"/>
                </a:defRPr>
              </a:lvl1pPr>
              <a:lvl2pPr marL="742950" indent="-285750">
                <a:lnSpc>
                  <a:spcPct val="90000"/>
                </a:lnSpc>
                <a:spcBef>
                  <a:spcPts val="500"/>
                </a:spcBef>
                <a:buFont typeface="Arial" charset="0"/>
                <a:buChar char="•"/>
                <a:defRPr sz="2400">
                  <a:solidFill>
                    <a:schemeClr val="tx1"/>
                  </a:solidFill>
                  <a:latin typeface="Arial" charset="0"/>
                  <a:ea typeface="微软雅黑" charset="-122"/>
                </a:defRPr>
              </a:lvl2pPr>
              <a:lvl3pPr marL="1143000" indent="-228600">
                <a:lnSpc>
                  <a:spcPct val="90000"/>
                </a:lnSpc>
                <a:spcBef>
                  <a:spcPts val="500"/>
                </a:spcBef>
                <a:buFont typeface="Arial" charset="0"/>
                <a:buChar char="•"/>
                <a:defRPr sz="2000">
                  <a:solidFill>
                    <a:schemeClr val="tx1"/>
                  </a:solidFill>
                  <a:latin typeface="Arial" charset="0"/>
                  <a:ea typeface="微软雅黑" charset="-122"/>
                </a:defRPr>
              </a:lvl3pPr>
              <a:lvl4pPr marL="1600200" indent="-228600">
                <a:lnSpc>
                  <a:spcPct val="90000"/>
                </a:lnSpc>
                <a:spcBef>
                  <a:spcPts val="500"/>
                </a:spcBef>
                <a:buFont typeface="Arial" charset="0"/>
                <a:buChar char="•"/>
                <a:defRPr>
                  <a:solidFill>
                    <a:schemeClr val="tx1"/>
                  </a:solidFill>
                  <a:latin typeface="Arial" charset="0"/>
                  <a:ea typeface="微软雅黑" charset="-122"/>
                </a:defRPr>
              </a:lvl4pPr>
              <a:lvl5pPr marL="2057400" indent="-228600">
                <a:lnSpc>
                  <a:spcPct val="90000"/>
                </a:lnSpc>
                <a:spcBef>
                  <a:spcPts val="500"/>
                </a:spcBef>
                <a:buFont typeface="Arial" charset="0"/>
                <a:buChar char="•"/>
                <a:defRPr>
                  <a:solidFill>
                    <a:schemeClr val="tx1"/>
                  </a:solidFill>
                  <a:latin typeface="Arial" charset="0"/>
                  <a:ea typeface="微软雅黑" charset="-122"/>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9pPr>
            </a:lstStyle>
            <a:p>
              <a:pPr eaLnBrk="1" hangingPunct="1">
                <a:lnSpc>
                  <a:spcPct val="130000"/>
                </a:lnSpc>
                <a:spcBef>
                  <a:spcPct val="0"/>
                </a:spcBef>
                <a:buFont typeface="Arial" charset="0"/>
                <a:buNone/>
              </a:pPr>
              <a:r>
                <a:rPr lang="zh-CN" altLang="en-US" sz="1600" b="1" dirty="0">
                  <a:solidFill>
                    <a:schemeClr val="accent2"/>
                  </a:solidFill>
                  <a:latin typeface="微软雅黑" charset="-122"/>
                </a:rPr>
                <a:t>输变电三维设计平台</a:t>
              </a:r>
            </a:p>
            <a:p>
              <a:pPr eaLnBrk="1" hangingPunct="1">
                <a:lnSpc>
                  <a:spcPct val="130000"/>
                </a:lnSpc>
                <a:spcBef>
                  <a:spcPct val="0"/>
                </a:spcBef>
                <a:buFont typeface="Arial" charset="0"/>
                <a:buNone/>
              </a:pPr>
              <a:r>
                <a:rPr lang="zh-CN" altLang="en-US" sz="1600" b="1" dirty="0">
                  <a:solidFill>
                    <a:schemeClr val="accent2"/>
                  </a:solidFill>
                  <a:latin typeface="微软雅黑" charset="-122"/>
                </a:rPr>
                <a:t>三维设计评审平台</a:t>
              </a:r>
            </a:p>
          </p:txBody>
        </p:sp>
        <p:sp>
          <p:nvSpPr>
            <p:cNvPr id="19" name="矩形 1"/>
            <p:cNvSpPr>
              <a:spLocks noChangeArrowheads="1"/>
            </p:cNvSpPr>
            <p:nvPr/>
          </p:nvSpPr>
          <p:spPr bwMode="auto">
            <a:xfrm>
              <a:off x="6376069" y="520003"/>
              <a:ext cx="2747962" cy="931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49" tIns="60923" rIns="121849" bIns="60923">
              <a:spAutoFit/>
            </a:bodyPr>
            <a:lstStyle>
              <a:lvl1pPr>
                <a:lnSpc>
                  <a:spcPct val="90000"/>
                </a:lnSpc>
                <a:spcBef>
                  <a:spcPts val="1000"/>
                </a:spcBef>
                <a:buFont typeface="Arial" charset="0"/>
                <a:buChar char="•"/>
                <a:defRPr sz="2800">
                  <a:solidFill>
                    <a:schemeClr val="tx1"/>
                  </a:solidFill>
                  <a:latin typeface="Arial" charset="0"/>
                  <a:ea typeface="微软雅黑" charset="-122"/>
                </a:defRPr>
              </a:lvl1pPr>
              <a:lvl2pPr marL="742950" indent="-285750">
                <a:lnSpc>
                  <a:spcPct val="90000"/>
                </a:lnSpc>
                <a:spcBef>
                  <a:spcPts val="500"/>
                </a:spcBef>
                <a:buFont typeface="Arial" charset="0"/>
                <a:buChar char="•"/>
                <a:defRPr sz="2400">
                  <a:solidFill>
                    <a:schemeClr val="tx1"/>
                  </a:solidFill>
                  <a:latin typeface="Arial" charset="0"/>
                  <a:ea typeface="微软雅黑" charset="-122"/>
                </a:defRPr>
              </a:lvl2pPr>
              <a:lvl3pPr marL="1143000" indent="-228600">
                <a:lnSpc>
                  <a:spcPct val="90000"/>
                </a:lnSpc>
                <a:spcBef>
                  <a:spcPts val="500"/>
                </a:spcBef>
                <a:buFont typeface="Arial" charset="0"/>
                <a:buChar char="•"/>
                <a:defRPr sz="2000">
                  <a:solidFill>
                    <a:schemeClr val="tx1"/>
                  </a:solidFill>
                  <a:latin typeface="Arial" charset="0"/>
                  <a:ea typeface="微软雅黑" charset="-122"/>
                </a:defRPr>
              </a:lvl3pPr>
              <a:lvl4pPr marL="1600200" indent="-228600">
                <a:lnSpc>
                  <a:spcPct val="90000"/>
                </a:lnSpc>
                <a:spcBef>
                  <a:spcPts val="500"/>
                </a:spcBef>
                <a:buFont typeface="Arial" charset="0"/>
                <a:buChar char="•"/>
                <a:defRPr>
                  <a:solidFill>
                    <a:schemeClr val="tx1"/>
                  </a:solidFill>
                  <a:latin typeface="Arial" charset="0"/>
                  <a:ea typeface="微软雅黑" charset="-122"/>
                </a:defRPr>
              </a:lvl4pPr>
              <a:lvl5pPr marL="2057400" indent="-228600">
                <a:lnSpc>
                  <a:spcPct val="90000"/>
                </a:lnSpc>
                <a:spcBef>
                  <a:spcPts val="500"/>
                </a:spcBef>
                <a:buFont typeface="Arial" charset="0"/>
                <a:buChar char="•"/>
                <a:defRPr>
                  <a:solidFill>
                    <a:schemeClr val="tx1"/>
                  </a:solidFill>
                  <a:latin typeface="Arial" charset="0"/>
                  <a:ea typeface="微软雅黑" charset="-122"/>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9pPr>
            </a:lstStyle>
            <a:p>
              <a:pPr eaLnBrk="1" hangingPunct="1">
                <a:lnSpc>
                  <a:spcPct val="130000"/>
                </a:lnSpc>
                <a:spcBef>
                  <a:spcPct val="0"/>
                </a:spcBef>
                <a:buFont typeface="Arial" charset="0"/>
                <a:buNone/>
              </a:pPr>
              <a:r>
                <a:rPr lang="zh-CN" altLang="en-US" sz="1600" b="1" dirty="0">
                  <a:solidFill>
                    <a:schemeClr val="accent2"/>
                  </a:solidFill>
                  <a:latin typeface="微软雅黑" charset="-122"/>
                </a:rPr>
                <a:t>配电网无人机巡检解决方案</a:t>
              </a:r>
            </a:p>
          </p:txBody>
        </p:sp>
        <p:sp>
          <p:nvSpPr>
            <p:cNvPr id="20" name="矩形 1"/>
            <p:cNvSpPr>
              <a:spLocks noChangeArrowheads="1"/>
            </p:cNvSpPr>
            <p:nvPr/>
          </p:nvSpPr>
          <p:spPr bwMode="auto">
            <a:xfrm>
              <a:off x="234770" y="917782"/>
              <a:ext cx="3924300" cy="523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49" tIns="60923" rIns="121849" bIns="60923">
              <a:spAutoFit/>
            </a:bodyPr>
            <a:lstStyle>
              <a:lvl1pPr>
                <a:lnSpc>
                  <a:spcPct val="90000"/>
                </a:lnSpc>
                <a:spcBef>
                  <a:spcPts val="1000"/>
                </a:spcBef>
                <a:buFont typeface="Arial" charset="0"/>
                <a:buChar char="•"/>
                <a:defRPr sz="2800">
                  <a:solidFill>
                    <a:schemeClr val="tx1"/>
                  </a:solidFill>
                  <a:latin typeface="Arial" charset="0"/>
                  <a:ea typeface="微软雅黑" charset="-122"/>
                </a:defRPr>
              </a:lvl1pPr>
              <a:lvl2pPr marL="742950" indent="-285750">
                <a:lnSpc>
                  <a:spcPct val="90000"/>
                </a:lnSpc>
                <a:spcBef>
                  <a:spcPts val="500"/>
                </a:spcBef>
                <a:buFont typeface="Arial" charset="0"/>
                <a:buChar char="•"/>
                <a:defRPr sz="2400">
                  <a:solidFill>
                    <a:schemeClr val="tx1"/>
                  </a:solidFill>
                  <a:latin typeface="Arial" charset="0"/>
                  <a:ea typeface="微软雅黑" charset="-122"/>
                </a:defRPr>
              </a:lvl2pPr>
              <a:lvl3pPr marL="1143000" indent="-228600">
                <a:lnSpc>
                  <a:spcPct val="90000"/>
                </a:lnSpc>
                <a:spcBef>
                  <a:spcPts val="500"/>
                </a:spcBef>
                <a:buFont typeface="Arial" charset="0"/>
                <a:buChar char="•"/>
                <a:defRPr sz="2000">
                  <a:solidFill>
                    <a:schemeClr val="tx1"/>
                  </a:solidFill>
                  <a:latin typeface="Arial" charset="0"/>
                  <a:ea typeface="微软雅黑" charset="-122"/>
                </a:defRPr>
              </a:lvl3pPr>
              <a:lvl4pPr marL="1600200" indent="-228600">
                <a:lnSpc>
                  <a:spcPct val="90000"/>
                </a:lnSpc>
                <a:spcBef>
                  <a:spcPts val="500"/>
                </a:spcBef>
                <a:buFont typeface="Arial" charset="0"/>
                <a:buChar char="•"/>
                <a:defRPr>
                  <a:solidFill>
                    <a:schemeClr val="tx1"/>
                  </a:solidFill>
                  <a:latin typeface="Arial" charset="0"/>
                  <a:ea typeface="微软雅黑" charset="-122"/>
                </a:defRPr>
              </a:lvl4pPr>
              <a:lvl5pPr marL="2057400" indent="-228600">
                <a:lnSpc>
                  <a:spcPct val="90000"/>
                </a:lnSpc>
                <a:spcBef>
                  <a:spcPts val="500"/>
                </a:spcBef>
                <a:buFont typeface="Arial" charset="0"/>
                <a:buChar char="•"/>
                <a:defRPr>
                  <a:solidFill>
                    <a:schemeClr val="tx1"/>
                  </a:solidFill>
                  <a:latin typeface="Arial" charset="0"/>
                  <a:ea typeface="微软雅黑" charset="-122"/>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9pPr>
            </a:lstStyle>
            <a:p>
              <a:pPr algn="r" eaLnBrk="1" hangingPunct="1">
                <a:lnSpc>
                  <a:spcPct val="130000"/>
                </a:lnSpc>
                <a:spcBef>
                  <a:spcPct val="0"/>
                </a:spcBef>
                <a:buFont typeface="Arial" charset="0"/>
                <a:buNone/>
              </a:pPr>
              <a:r>
                <a:rPr lang="zh-CN" altLang="en-US" sz="1600" b="1" dirty="0">
                  <a:solidFill>
                    <a:schemeClr val="accent2"/>
                  </a:solidFill>
                  <a:latin typeface="微软雅黑" charset="-122"/>
                </a:rPr>
                <a:t>易数数据可视化分析平台</a:t>
              </a:r>
            </a:p>
          </p:txBody>
        </p:sp>
        <p:sp>
          <p:nvSpPr>
            <p:cNvPr id="21" name="TextBox 41"/>
            <p:cNvSpPr txBox="1">
              <a:spLocks noChangeArrowheads="1"/>
            </p:cNvSpPr>
            <p:nvPr/>
          </p:nvSpPr>
          <p:spPr bwMode="auto">
            <a:xfrm>
              <a:off x="6392114" y="1931783"/>
              <a:ext cx="1046071" cy="430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1100138">
                <a:lnSpc>
                  <a:spcPct val="90000"/>
                </a:lnSpc>
                <a:spcBef>
                  <a:spcPts val="1000"/>
                </a:spcBef>
                <a:buFont typeface="Arial" charset="0"/>
                <a:buChar char="•"/>
                <a:defRPr sz="2800">
                  <a:solidFill>
                    <a:schemeClr val="tx1"/>
                  </a:solidFill>
                  <a:latin typeface="Arial" charset="0"/>
                  <a:ea typeface="微软雅黑" charset="-122"/>
                </a:defRPr>
              </a:lvl1pPr>
              <a:lvl2pPr marL="742950" indent="-285750" defTabSz="1100138">
                <a:lnSpc>
                  <a:spcPct val="90000"/>
                </a:lnSpc>
                <a:spcBef>
                  <a:spcPts val="500"/>
                </a:spcBef>
                <a:buFont typeface="Arial" charset="0"/>
                <a:buChar char="•"/>
                <a:defRPr sz="2400">
                  <a:solidFill>
                    <a:schemeClr val="tx1"/>
                  </a:solidFill>
                  <a:latin typeface="Arial" charset="0"/>
                  <a:ea typeface="微软雅黑" charset="-122"/>
                </a:defRPr>
              </a:lvl2pPr>
              <a:lvl3pPr marL="1143000" indent="-228600" defTabSz="1100138">
                <a:lnSpc>
                  <a:spcPct val="90000"/>
                </a:lnSpc>
                <a:spcBef>
                  <a:spcPts val="500"/>
                </a:spcBef>
                <a:buFont typeface="Arial" charset="0"/>
                <a:buChar char="•"/>
                <a:defRPr sz="2000">
                  <a:solidFill>
                    <a:schemeClr val="tx1"/>
                  </a:solidFill>
                  <a:latin typeface="Arial" charset="0"/>
                  <a:ea typeface="微软雅黑" charset="-122"/>
                </a:defRPr>
              </a:lvl3pPr>
              <a:lvl4pPr marL="1600200" indent="-228600" defTabSz="1100138">
                <a:lnSpc>
                  <a:spcPct val="90000"/>
                </a:lnSpc>
                <a:spcBef>
                  <a:spcPts val="500"/>
                </a:spcBef>
                <a:buFont typeface="Arial" charset="0"/>
                <a:buChar char="•"/>
                <a:defRPr>
                  <a:solidFill>
                    <a:schemeClr val="tx1"/>
                  </a:solidFill>
                  <a:latin typeface="Arial" charset="0"/>
                  <a:ea typeface="微软雅黑" charset="-122"/>
                </a:defRPr>
              </a:lvl4pPr>
              <a:lvl5pPr marL="2057400" indent="-228600" defTabSz="1100138">
                <a:lnSpc>
                  <a:spcPct val="90000"/>
                </a:lnSpc>
                <a:spcBef>
                  <a:spcPts val="500"/>
                </a:spcBef>
                <a:buFont typeface="Arial" charset="0"/>
                <a:buChar char="•"/>
                <a:defRPr>
                  <a:solidFill>
                    <a:schemeClr val="tx1"/>
                  </a:solidFill>
                  <a:latin typeface="Arial" charset="0"/>
                  <a:ea typeface="微软雅黑" charset="-122"/>
                </a:defRPr>
              </a:lvl5pPr>
              <a:lvl6pPr marL="25146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6pPr>
              <a:lvl7pPr marL="29718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7pPr>
              <a:lvl8pPr marL="34290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8pPr>
              <a:lvl9pPr marL="38862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9pPr>
            </a:lstStyle>
            <a:p>
              <a:pPr eaLnBrk="1" hangingPunct="1">
                <a:lnSpc>
                  <a:spcPct val="100000"/>
                </a:lnSpc>
                <a:spcBef>
                  <a:spcPct val="0"/>
                </a:spcBef>
                <a:buFont typeface="Arial" charset="0"/>
                <a:buNone/>
              </a:pPr>
              <a:r>
                <a:rPr lang="zh-CN" altLang="en-US" sz="1600" b="1" dirty="0">
                  <a:solidFill>
                    <a:schemeClr val="accent2"/>
                  </a:solidFill>
                  <a:latin typeface="微软雅黑" charset="-122"/>
                </a:rPr>
                <a:t>无人机</a:t>
              </a:r>
            </a:p>
          </p:txBody>
        </p:sp>
        <p:sp>
          <p:nvSpPr>
            <p:cNvPr id="22" name="TextBox 41"/>
            <p:cNvSpPr txBox="1">
              <a:spLocks noChangeArrowheads="1"/>
            </p:cNvSpPr>
            <p:nvPr/>
          </p:nvSpPr>
          <p:spPr bwMode="auto">
            <a:xfrm>
              <a:off x="3835400" y="3638551"/>
              <a:ext cx="1046071" cy="430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1100138">
                <a:lnSpc>
                  <a:spcPct val="90000"/>
                </a:lnSpc>
                <a:spcBef>
                  <a:spcPts val="1000"/>
                </a:spcBef>
                <a:buFont typeface="Arial" charset="0"/>
                <a:buChar char="•"/>
                <a:defRPr sz="2800">
                  <a:solidFill>
                    <a:schemeClr val="tx1"/>
                  </a:solidFill>
                  <a:latin typeface="Arial" charset="0"/>
                  <a:ea typeface="微软雅黑" charset="-122"/>
                </a:defRPr>
              </a:lvl1pPr>
              <a:lvl2pPr marL="742950" indent="-285750" defTabSz="1100138">
                <a:lnSpc>
                  <a:spcPct val="90000"/>
                </a:lnSpc>
                <a:spcBef>
                  <a:spcPts val="500"/>
                </a:spcBef>
                <a:buFont typeface="Arial" charset="0"/>
                <a:buChar char="•"/>
                <a:defRPr sz="2400">
                  <a:solidFill>
                    <a:schemeClr val="tx1"/>
                  </a:solidFill>
                  <a:latin typeface="Arial" charset="0"/>
                  <a:ea typeface="微软雅黑" charset="-122"/>
                </a:defRPr>
              </a:lvl2pPr>
              <a:lvl3pPr marL="1143000" indent="-228600" defTabSz="1100138">
                <a:lnSpc>
                  <a:spcPct val="90000"/>
                </a:lnSpc>
                <a:spcBef>
                  <a:spcPts val="500"/>
                </a:spcBef>
                <a:buFont typeface="Arial" charset="0"/>
                <a:buChar char="•"/>
                <a:defRPr sz="2000">
                  <a:solidFill>
                    <a:schemeClr val="tx1"/>
                  </a:solidFill>
                  <a:latin typeface="Arial" charset="0"/>
                  <a:ea typeface="微软雅黑" charset="-122"/>
                </a:defRPr>
              </a:lvl3pPr>
              <a:lvl4pPr marL="1600200" indent="-228600" defTabSz="1100138">
                <a:lnSpc>
                  <a:spcPct val="90000"/>
                </a:lnSpc>
                <a:spcBef>
                  <a:spcPts val="500"/>
                </a:spcBef>
                <a:buFont typeface="Arial" charset="0"/>
                <a:buChar char="•"/>
                <a:defRPr>
                  <a:solidFill>
                    <a:schemeClr val="tx1"/>
                  </a:solidFill>
                  <a:latin typeface="Arial" charset="0"/>
                  <a:ea typeface="微软雅黑" charset="-122"/>
                </a:defRPr>
              </a:lvl4pPr>
              <a:lvl5pPr marL="2057400" indent="-228600" defTabSz="1100138">
                <a:lnSpc>
                  <a:spcPct val="90000"/>
                </a:lnSpc>
                <a:spcBef>
                  <a:spcPts val="500"/>
                </a:spcBef>
                <a:buFont typeface="Arial" charset="0"/>
                <a:buChar char="•"/>
                <a:defRPr>
                  <a:solidFill>
                    <a:schemeClr val="tx1"/>
                  </a:solidFill>
                  <a:latin typeface="Arial" charset="0"/>
                  <a:ea typeface="微软雅黑" charset="-122"/>
                </a:defRPr>
              </a:lvl5pPr>
              <a:lvl6pPr marL="25146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6pPr>
              <a:lvl7pPr marL="29718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7pPr>
              <a:lvl8pPr marL="34290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8pPr>
              <a:lvl9pPr marL="38862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9pPr>
            </a:lstStyle>
            <a:p>
              <a:pPr eaLnBrk="1" hangingPunct="1">
                <a:lnSpc>
                  <a:spcPct val="100000"/>
                </a:lnSpc>
                <a:spcBef>
                  <a:spcPct val="0"/>
                </a:spcBef>
                <a:buFont typeface="Arial" charset="0"/>
                <a:buNone/>
              </a:pPr>
              <a:r>
                <a:rPr lang="zh-CN" altLang="en-US" sz="1600" b="1" dirty="0">
                  <a:solidFill>
                    <a:schemeClr val="accent2"/>
                  </a:solidFill>
                  <a:latin typeface="微软雅黑" charset="-122"/>
                </a:rPr>
                <a:t>云计算</a:t>
              </a:r>
            </a:p>
          </p:txBody>
        </p:sp>
        <p:sp>
          <p:nvSpPr>
            <p:cNvPr id="23" name="TextBox 41"/>
            <p:cNvSpPr txBox="1">
              <a:spLocks noChangeArrowheads="1"/>
            </p:cNvSpPr>
            <p:nvPr/>
          </p:nvSpPr>
          <p:spPr bwMode="auto">
            <a:xfrm>
              <a:off x="7821612" y="2886075"/>
              <a:ext cx="1046071" cy="430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1100138">
                <a:lnSpc>
                  <a:spcPct val="90000"/>
                </a:lnSpc>
                <a:spcBef>
                  <a:spcPts val="1000"/>
                </a:spcBef>
                <a:buFont typeface="Arial" charset="0"/>
                <a:buChar char="•"/>
                <a:defRPr sz="2800">
                  <a:solidFill>
                    <a:schemeClr val="tx1"/>
                  </a:solidFill>
                  <a:latin typeface="Arial" charset="0"/>
                  <a:ea typeface="微软雅黑" charset="-122"/>
                </a:defRPr>
              </a:lvl1pPr>
              <a:lvl2pPr marL="742950" indent="-285750" defTabSz="1100138">
                <a:lnSpc>
                  <a:spcPct val="90000"/>
                </a:lnSpc>
                <a:spcBef>
                  <a:spcPts val="500"/>
                </a:spcBef>
                <a:buFont typeface="Arial" charset="0"/>
                <a:buChar char="•"/>
                <a:defRPr sz="2400">
                  <a:solidFill>
                    <a:schemeClr val="tx1"/>
                  </a:solidFill>
                  <a:latin typeface="Arial" charset="0"/>
                  <a:ea typeface="微软雅黑" charset="-122"/>
                </a:defRPr>
              </a:lvl2pPr>
              <a:lvl3pPr marL="1143000" indent="-228600" defTabSz="1100138">
                <a:lnSpc>
                  <a:spcPct val="90000"/>
                </a:lnSpc>
                <a:spcBef>
                  <a:spcPts val="500"/>
                </a:spcBef>
                <a:buFont typeface="Arial" charset="0"/>
                <a:buChar char="•"/>
                <a:defRPr sz="2000">
                  <a:solidFill>
                    <a:schemeClr val="tx1"/>
                  </a:solidFill>
                  <a:latin typeface="Arial" charset="0"/>
                  <a:ea typeface="微软雅黑" charset="-122"/>
                </a:defRPr>
              </a:lvl3pPr>
              <a:lvl4pPr marL="1600200" indent="-228600" defTabSz="1100138">
                <a:lnSpc>
                  <a:spcPct val="90000"/>
                </a:lnSpc>
                <a:spcBef>
                  <a:spcPts val="500"/>
                </a:spcBef>
                <a:buFont typeface="Arial" charset="0"/>
                <a:buChar char="•"/>
                <a:defRPr>
                  <a:solidFill>
                    <a:schemeClr val="tx1"/>
                  </a:solidFill>
                  <a:latin typeface="Arial" charset="0"/>
                  <a:ea typeface="微软雅黑" charset="-122"/>
                </a:defRPr>
              </a:lvl4pPr>
              <a:lvl5pPr marL="2057400" indent="-228600" defTabSz="1100138">
                <a:lnSpc>
                  <a:spcPct val="90000"/>
                </a:lnSpc>
                <a:spcBef>
                  <a:spcPts val="500"/>
                </a:spcBef>
                <a:buFont typeface="Arial" charset="0"/>
                <a:buChar char="•"/>
                <a:defRPr>
                  <a:solidFill>
                    <a:schemeClr val="tx1"/>
                  </a:solidFill>
                  <a:latin typeface="Arial" charset="0"/>
                  <a:ea typeface="微软雅黑" charset="-122"/>
                </a:defRPr>
              </a:lvl5pPr>
              <a:lvl6pPr marL="25146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6pPr>
              <a:lvl7pPr marL="29718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7pPr>
              <a:lvl8pPr marL="34290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8pPr>
              <a:lvl9pPr marL="38862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9pPr>
            </a:lstStyle>
            <a:p>
              <a:pPr eaLnBrk="1" hangingPunct="1">
                <a:lnSpc>
                  <a:spcPct val="100000"/>
                </a:lnSpc>
                <a:spcBef>
                  <a:spcPct val="0"/>
                </a:spcBef>
                <a:buFont typeface="Arial" charset="0"/>
                <a:buNone/>
              </a:pPr>
              <a:r>
                <a:rPr lang="zh-CN" altLang="en-US" sz="1600" b="1" dirty="0">
                  <a:solidFill>
                    <a:schemeClr val="accent2"/>
                  </a:solidFill>
                  <a:latin typeface="微软雅黑" charset="-122"/>
                </a:rPr>
                <a:t>物联网</a:t>
              </a:r>
            </a:p>
          </p:txBody>
        </p:sp>
        <p:sp>
          <p:nvSpPr>
            <p:cNvPr id="24" name="TextBox 41"/>
            <p:cNvSpPr txBox="1">
              <a:spLocks noChangeArrowheads="1"/>
            </p:cNvSpPr>
            <p:nvPr/>
          </p:nvSpPr>
          <p:spPr bwMode="auto">
            <a:xfrm>
              <a:off x="7643813" y="3976688"/>
              <a:ext cx="1314293" cy="430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1100138">
                <a:lnSpc>
                  <a:spcPct val="90000"/>
                </a:lnSpc>
                <a:spcBef>
                  <a:spcPts val="1000"/>
                </a:spcBef>
                <a:buFont typeface="Arial" charset="0"/>
                <a:buChar char="•"/>
                <a:defRPr sz="2800">
                  <a:solidFill>
                    <a:schemeClr val="tx1"/>
                  </a:solidFill>
                  <a:latin typeface="Arial" charset="0"/>
                  <a:ea typeface="微软雅黑" charset="-122"/>
                </a:defRPr>
              </a:lvl1pPr>
              <a:lvl2pPr marL="742950" indent="-285750" defTabSz="1100138">
                <a:lnSpc>
                  <a:spcPct val="90000"/>
                </a:lnSpc>
                <a:spcBef>
                  <a:spcPts val="500"/>
                </a:spcBef>
                <a:buFont typeface="Arial" charset="0"/>
                <a:buChar char="•"/>
                <a:defRPr sz="2400">
                  <a:solidFill>
                    <a:schemeClr val="tx1"/>
                  </a:solidFill>
                  <a:latin typeface="Arial" charset="0"/>
                  <a:ea typeface="微软雅黑" charset="-122"/>
                </a:defRPr>
              </a:lvl2pPr>
              <a:lvl3pPr marL="1143000" indent="-228600" defTabSz="1100138">
                <a:lnSpc>
                  <a:spcPct val="90000"/>
                </a:lnSpc>
                <a:spcBef>
                  <a:spcPts val="500"/>
                </a:spcBef>
                <a:buFont typeface="Arial" charset="0"/>
                <a:buChar char="•"/>
                <a:defRPr sz="2000">
                  <a:solidFill>
                    <a:schemeClr val="tx1"/>
                  </a:solidFill>
                  <a:latin typeface="Arial" charset="0"/>
                  <a:ea typeface="微软雅黑" charset="-122"/>
                </a:defRPr>
              </a:lvl3pPr>
              <a:lvl4pPr marL="1600200" indent="-228600" defTabSz="1100138">
                <a:lnSpc>
                  <a:spcPct val="90000"/>
                </a:lnSpc>
                <a:spcBef>
                  <a:spcPts val="500"/>
                </a:spcBef>
                <a:buFont typeface="Arial" charset="0"/>
                <a:buChar char="•"/>
                <a:defRPr>
                  <a:solidFill>
                    <a:schemeClr val="tx1"/>
                  </a:solidFill>
                  <a:latin typeface="Arial" charset="0"/>
                  <a:ea typeface="微软雅黑" charset="-122"/>
                </a:defRPr>
              </a:lvl4pPr>
              <a:lvl5pPr marL="2057400" indent="-228600" defTabSz="1100138">
                <a:lnSpc>
                  <a:spcPct val="90000"/>
                </a:lnSpc>
                <a:spcBef>
                  <a:spcPts val="500"/>
                </a:spcBef>
                <a:buFont typeface="Arial" charset="0"/>
                <a:buChar char="•"/>
                <a:defRPr>
                  <a:solidFill>
                    <a:schemeClr val="tx1"/>
                  </a:solidFill>
                  <a:latin typeface="Arial" charset="0"/>
                  <a:ea typeface="微软雅黑" charset="-122"/>
                </a:defRPr>
              </a:lvl5pPr>
              <a:lvl6pPr marL="25146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6pPr>
              <a:lvl7pPr marL="29718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7pPr>
              <a:lvl8pPr marL="34290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8pPr>
              <a:lvl9pPr marL="3886200" indent="-228600" defTabSz="1100138"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9pPr>
            </a:lstStyle>
            <a:p>
              <a:pPr eaLnBrk="1" hangingPunct="1">
                <a:lnSpc>
                  <a:spcPct val="100000"/>
                </a:lnSpc>
                <a:spcBef>
                  <a:spcPct val="0"/>
                </a:spcBef>
                <a:buFont typeface="Arial" charset="0"/>
                <a:buNone/>
              </a:pPr>
              <a:r>
                <a:rPr lang="zh-CN" altLang="en-US" sz="1600" b="1" dirty="0">
                  <a:solidFill>
                    <a:schemeClr val="accent2"/>
                  </a:solidFill>
                  <a:latin typeface="微软雅黑" charset="-122"/>
                </a:rPr>
                <a:t>三维设计</a:t>
              </a:r>
            </a:p>
          </p:txBody>
        </p:sp>
        <p:sp>
          <p:nvSpPr>
            <p:cNvPr id="25" name="矩形 1"/>
            <p:cNvSpPr>
              <a:spLocks noChangeArrowheads="1"/>
            </p:cNvSpPr>
            <p:nvPr/>
          </p:nvSpPr>
          <p:spPr bwMode="auto">
            <a:xfrm>
              <a:off x="8769858" y="2764567"/>
              <a:ext cx="3630598" cy="523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49" tIns="60923" rIns="121849" bIns="60923">
              <a:spAutoFit/>
            </a:bodyPr>
            <a:lstStyle>
              <a:lvl1pPr>
                <a:lnSpc>
                  <a:spcPct val="90000"/>
                </a:lnSpc>
                <a:spcBef>
                  <a:spcPts val="1000"/>
                </a:spcBef>
                <a:buFont typeface="Arial" charset="0"/>
                <a:buChar char="•"/>
                <a:defRPr sz="2800">
                  <a:solidFill>
                    <a:schemeClr val="tx1"/>
                  </a:solidFill>
                  <a:latin typeface="Arial" charset="0"/>
                  <a:ea typeface="微软雅黑" charset="-122"/>
                </a:defRPr>
              </a:lvl1pPr>
              <a:lvl2pPr marL="742950" indent="-285750">
                <a:lnSpc>
                  <a:spcPct val="90000"/>
                </a:lnSpc>
                <a:spcBef>
                  <a:spcPts val="500"/>
                </a:spcBef>
                <a:buFont typeface="Arial" charset="0"/>
                <a:buChar char="•"/>
                <a:defRPr sz="2400">
                  <a:solidFill>
                    <a:schemeClr val="tx1"/>
                  </a:solidFill>
                  <a:latin typeface="Arial" charset="0"/>
                  <a:ea typeface="微软雅黑" charset="-122"/>
                </a:defRPr>
              </a:lvl2pPr>
              <a:lvl3pPr marL="1143000" indent="-228600">
                <a:lnSpc>
                  <a:spcPct val="90000"/>
                </a:lnSpc>
                <a:spcBef>
                  <a:spcPts val="500"/>
                </a:spcBef>
                <a:buFont typeface="Arial" charset="0"/>
                <a:buChar char="•"/>
                <a:defRPr sz="2000">
                  <a:solidFill>
                    <a:schemeClr val="tx1"/>
                  </a:solidFill>
                  <a:latin typeface="Arial" charset="0"/>
                  <a:ea typeface="微软雅黑" charset="-122"/>
                </a:defRPr>
              </a:lvl3pPr>
              <a:lvl4pPr marL="1600200" indent="-228600">
                <a:lnSpc>
                  <a:spcPct val="90000"/>
                </a:lnSpc>
                <a:spcBef>
                  <a:spcPts val="500"/>
                </a:spcBef>
                <a:buFont typeface="Arial" charset="0"/>
                <a:buChar char="•"/>
                <a:defRPr>
                  <a:solidFill>
                    <a:schemeClr val="tx1"/>
                  </a:solidFill>
                  <a:latin typeface="Arial" charset="0"/>
                  <a:ea typeface="微软雅黑" charset="-122"/>
                </a:defRPr>
              </a:lvl4pPr>
              <a:lvl5pPr marL="2057400" indent="-228600">
                <a:lnSpc>
                  <a:spcPct val="90000"/>
                </a:lnSpc>
                <a:spcBef>
                  <a:spcPts val="500"/>
                </a:spcBef>
                <a:buFont typeface="Arial" charset="0"/>
                <a:buChar char="•"/>
                <a:defRPr>
                  <a:solidFill>
                    <a:schemeClr val="tx1"/>
                  </a:solidFill>
                  <a:latin typeface="Arial" charset="0"/>
                  <a:ea typeface="微软雅黑" charset="-122"/>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ea typeface="微软雅黑" charset="-122"/>
                </a:defRPr>
              </a:lvl9pPr>
            </a:lstStyle>
            <a:p>
              <a:pPr eaLnBrk="1" hangingPunct="1">
                <a:lnSpc>
                  <a:spcPct val="130000"/>
                </a:lnSpc>
                <a:spcBef>
                  <a:spcPct val="0"/>
                </a:spcBef>
                <a:buFont typeface="Arial" charset="0"/>
                <a:buNone/>
              </a:pPr>
              <a:r>
                <a:rPr lang="zh-CN" altLang="en-US" sz="1600" b="1" dirty="0">
                  <a:solidFill>
                    <a:schemeClr val="accent2"/>
                  </a:solidFill>
                  <a:latin typeface="微软雅黑" charset="-122"/>
                </a:rPr>
                <a:t>物资智慧供应链解决方案</a:t>
              </a:r>
            </a:p>
          </p:txBody>
        </p:sp>
        <p:pic>
          <p:nvPicPr>
            <p:cNvPr id="26" name="图片 9" descr="云计算"/>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04732" y="4313238"/>
              <a:ext cx="2635669" cy="142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图片 11" descr="大数据"/>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04731" y="1527491"/>
              <a:ext cx="2635669" cy="150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图片 12" descr="tim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188450" y="885825"/>
              <a:ext cx="2274888" cy="150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图片 14" descr="物联网"/>
            <p:cNvPicPr>
              <a:picLocks noChangeAspect="1" noChangeArrowheads="1"/>
            </p:cNvPicPr>
            <p:nvPr/>
          </p:nvPicPr>
          <p:blipFill>
            <a:blip r:embed="rId7" cstate="print">
              <a:extLst>
                <a:ext uri="{28A0092B-C50C-407E-A947-70E740481C1C}">
                  <a14:useLocalDpi xmlns:a14="http://schemas.microsoft.com/office/drawing/2010/main" xmlns="" val="0"/>
                </a:ext>
              </a:extLst>
            </a:blip>
            <a:srcRect l="2708" t="3508" r="4439"/>
            <a:stretch>
              <a:fillRect/>
            </a:stretch>
          </p:blipFill>
          <p:spPr bwMode="auto">
            <a:xfrm>
              <a:off x="9200000" y="3432175"/>
              <a:ext cx="2311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949280"/>
            <a:ext cx="8183880" cy="517808"/>
          </a:xfrm>
        </p:spPr>
        <p:txBody>
          <a:bodyPr>
            <a:normAutofit fontScale="90000"/>
          </a:bodyPr>
          <a:lstStyle/>
          <a:p>
            <a:r>
              <a:rPr lang="zh-CN" altLang="en-US" dirty="0" smtClean="0">
                <a:solidFill>
                  <a:srgbClr val="C00000"/>
                </a:solidFill>
                <a:latin typeface="微软雅黑" panose="020B0503020204020204" pitchFamily="34" charset="-122"/>
                <a:ea typeface="微软雅黑" panose="020B0503020204020204" pitchFamily="34" charset="-122"/>
              </a:rPr>
              <a:t>发展历程</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Freeform 2"/>
          <p:cNvSpPr>
            <a:spLocks noChangeArrowheads="1"/>
          </p:cNvSpPr>
          <p:nvPr/>
        </p:nvSpPr>
        <p:spPr bwMode="auto">
          <a:xfrm>
            <a:off x="0" y="476672"/>
            <a:ext cx="8604448" cy="6381328"/>
          </a:xfrm>
          <a:custGeom>
            <a:avLst/>
            <a:gdLst>
              <a:gd name="T0" fmla="*/ 0 w 3668"/>
              <a:gd name="T1" fmla="*/ 2147483647 h 3785"/>
              <a:gd name="T2" fmla="*/ 2147483647 w 3668"/>
              <a:gd name="T3" fmla="*/ 2147483647 h 3785"/>
              <a:gd name="T4" fmla="*/ 2147483647 w 3668"/>
              <a:gd name="T5" fmla="*/ 2147483647 h 3785"/>
              <a:gd name="T6" fmla="*/ 2147483647 w 3668"/>
              <a:gd name="T7" fmla="*/ 2147483647 h 3785"/>
              <a:gd name="T8" fmla="*/ 2147483647 w 3668"/>
              <a:gd name="T9" fmla="*/ 2147483647 h 3785"/>
              <a:gd name="T10" fmla="*/ 2147483647 w 3668"/>
              <a:gd name="T11" fmla="*/ 2147483647 h 3785"/>
              <a:gd name="T12" fmla="*/ 2147483647 w 3668"/>
              <a:gd name="T13" fmla="*/ 2147483647 h 3785"/>
              <a:gd name="T14" fmla="*/ 2147483647 w 3668"/>
              <a:gd name="T15" fmla="*/ 2147483647 h 3785"/>
              <a:gd name="T16" fmla="*/ 2147483647 w 3668"/>
              <a:gd name="T17" fmla="*/ 2147483647 h 3785"/>
              <a:gd name="T18" fmla="*/ 2147483647 w 3668"/>
              <a:gd name="T19" fmla="*/ 2147483647 h 3785"/>
              <a:gd name="T20" fmla="*/ 2147483647 w 3668"/>
              <a:gd name="T21" fmla="*/ 2147483647 h 3785"/>
              <a:gd name="T22" fmla="*/ 2147483647 w 3668"/>
              <a:gd name="T23" fmla="*/ 2147483647 h 3785"/>
              <a:gd name="T24" fmla="*/ 2147483647 w 3668"/>
              <a:gd name="T25" fmla="*/ 2147483647 h 3785"/>
              <a:gd name="T26" fmla="*/ 2147483647 w 3668"/>
              <a:gd name="T27" fmla="*/ 2147483647 h 3785"/>
              <a:gd name="T28" fmla="*/ 2147483647 w 3668"/>
              <a:gd name="T29" fmla="*/ 0 h 3785"/>
              <a:gd name="T30" fmla="*/ 2147483647 w 3668"/>
              <a:gd name="T31" fmla="*/ 2147483647 h 3785"/>
              <a:gd name="T32" fmla="*/ 2147483647 w 3668"/>
              <a:gd name="T33" fmla="*/ 2147483647 h 3785"/>
              <a:gd name="T34" fmla="*/ 2147483647 w 3668"/>
              <a:gd name="T35" fmla="*/ 2147483647 h 3785"/>
              <a:gd name="T36" fmla="*/ 2147483647 w 3668"/>
              <a:gd name="T37" fmla="*/ 2147483647 h 3785"/>
              <a:gd name="T38" fmla="*/ 2147483647 w 3668"/>
              <a:gd name="T39" fmla="*/ 2147483647 h 3785"/>
              <a:gd name="T40" fmla="*/ 2147483647 w 3668"/>
              <a:gd name="T41" fmla="*/ 2147483647 h 3785"/>
              <a:gd name="T42" fmla="*/ 2147483647 w 3668"/>
              <a:gd name="T43" fmla="*/ 2147483647 h 3785"/>
              <a:gd name="T44" fmla="*/ 2147483647 w 3668"/>
              <a:gd name="T45" fmla="*/ 2147483647 h 3785"/>
              <a:gd name="T46" fmla="*/ 2147483647 w 3668"/>
              <a:gd name="T47" fmla="*/ 2147483647 h 3785"/>
              <a:gd name="T48" fmla="*/ 2147483647 w 3668"/>
              <a:gd name="T49" fmla="*/ 2147483647 h 3785"/>
              <a:gd name="T50" fmla="*/ 2147483647 w 3668"/>
              <a:gd name="T51" fmla="*/ 2147483647 h 3785"/>
              <a:gd name="T52" fmla="*/ 2147483647 w 3668"/>
              <a:gd name="T53" fmla="*/ 2147483647 h 3785"/>
              <a:gd name="T54" fmla="*/ 2147483647 w 3668"/>
              <a:gd name="T55" fmla="*/ 2147483647 h 3785"/>
              <a:gd name="T56" fmla="*/ 0 w 3668"/>
              <a:gd name="T57" fmla="*/ 2147483647 h 3785"/>
              <a:gd name="T58" fmla="*/ 0 w 3668"/>
              <a:gd name="T59" fmla="*/ 2147483647 h 37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68"/>
              <a:gd name="T91" fmla="*/ 0 h 3785"/>
              <a:gd name="T92" fmla="*/ 3668 w 3668"/>
              <a:gd name="T93" fmla="*/ 3785 h 37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68" h="3785">
                <a:moveTo>
                  <a:pt x="0" y="2742"/>
                </a:moveTo>
                <a:lnTo>
                  <a:pt x="253" y="2556"/>
                </a:lnTo>
                <a:lnTo>
                  <a:pt x="515" y="2395"/>
                </a:lnTo>
                <a:lnTo>
                  <a:pt x="798" y="2223"/>
                </a:lnTo>
                <a:lnTo>
                  <a:pt x="1152" y="2000"/>
                </a:lnTo>
                <a:lnTo>
                  <a:pt x="1587" y="1728"/>
                </a:lnTo>
                <a:lnTo>
                  <a:pt x="1869" y="1525"/>
                </a:lnTo>
                <a:lnTo>
                  <a:pt x="2061" y="1394"/>
                </a:lnTo>
                <a:lnTo>
                  <a:pt x="2324" y="1182"/>
                </a:lnTo>
                <a:lnTo>
                  <a:pt x="2557" y="980"/>
                </a:lnTo>
                <a:lnTo>
                  <a:pt x="2769" y="768"/>
                </a:lnTo>
                <a:lnTo>
                  <a:pt x="2941" y="606"/>
                </a:lnTo>
                <a:lnTo>
                  <a:pt x="3193" y="353"/>
                </a:lnTo>
                <a:lnTo>
                  <a:pt x="3011" y="252"/>
                </a:lnTo>
                <a:lnTo>
                  <a:pt x="3648" y="0"/>
                </a:lnTo>
                <a:lnTo>
                  <a:pt x="3668" y="687"/>
                </a:lnTo>
                <a:lnTo>
                  <a:pt x="3466" y="525"/>
                </a:lnTo>
                <a:lnTo>
                  <a:pt x="3213" y="828"/>
                </a:lnTo>
                <a:lnTo>
                  <a:pt x="2910" y="1202"/>
                </a:lnTo>
                <a:lnTo>
                  <a:pt x="2698" y="1515"/>
                </a:lnTo>
                <a:lnTo>
                  <a:pt x="2597" y="1738"/>
                </a:lnTo>
                <a:lnTo>
                  <a:pt x="2496" y="1970"/>
                </a:lnTo>
                <a:lnTo>
                  <a:pt x="2435" y="2182"/>
                </a:lnTo>
                <a:lnTo>
                  <a:pt x="2375" y="2384"/>
                </a:lnTo>
                <a:lnTo>
                  <a:pt x="2264" y="2779"/>
                </a:lnTo>
                <a:lnTo>
                  <a:pt x="2183" y="3152"/>
                </a:lnTo>
                <a:lnTo>
                  <a:pt x="2122" y="3445"/>
                </a:lnTo>
                <a:lnTo>
                  <a:pt x="2042" y="3785"/>
                </a:lnTo>
                <a:lnTo>
                  <a:pt x="0" y="3785"/>
                </a:lnTo>
                <a:lnTo>
                  <a:pt x="0" y="2742"/>
                </a:lnTo>
                <a:close/>
              </a:path>
            </a:pathLst>
          </a:custGeom>
          <a:gradFill rotWithShape="1">
            <a:gsLst>
              <a:gs pos="0">
                <a:srgbClr val="BFBFBF"/>
              </a:gs>
              <a:gs pos="100000">
                <a:srgbClr val="FFFFFF">
                  <a:alpha val="0"/>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62865" tIns="31433" rIns="62865" bIns="31433" anchor="ctr"/>
          <a:lstStyle/>
          <a:p>
            <a:pPr eaLnBrk="0" hangingPunct="0">
              <a:buFont typeface="Arial" pitchFamily="34" charset="0"/>
              <a:buNone/>
            </a:pPr>
            <a:endParaRPr lang="zh-CN" altLang="en-US" sz="1300">
              <a:solidFill>
                <a:srgbClr val="294A5A"/>
              </a:solidFill>
              <a:latin typeface="Arial" pitchFamily="34" charset="0"/>
              <a:ea typeface="宋体" pitchFamily="2" charset="-122"/>
            </a:endParaRPr>
          </a:p>
        </p:txBody>
      </p:sp>
      <p:sp>
        <p:nvSpPr>
          <p:cNvPr id="22" name="圆角矩形 29"/>
          <p:cNvSpPr>
            <a:spLocks noChangeArrowheads="1"/>
          </p:cNvSpPr>
          <p:nvPr/>
        </p:nvSpPr>
        <p:spPr bwMode="auto">
          <a:xfrm>
            <a:off x="1187624" y="4437112"/>
            <a:ext cx="1194279" cy="475654"/>
          </a:xfrm>
          <a:prstGeom prst="roundRect">
            <a:avLst>
              <a:gd name="adj" fmla="val 16667"/>
            </a:avLst>
          </a:prstGeom>
          <a:solidFill>
            <a:schemeClr val="accent2">
              <a:lumMod val="40000"/>
              <a:lumOff val="60000"/>
            </a:schemeClr>
          </a:solidFill>
          <a:ln>
            <a:noFill/>
          </a:ln>
          <a:effectLst>
            <a:outerShdw dist="38100" dir="5400000" algn="ctr" rotWithShape="0">
              <a:srgbClr val="000000">
                <a:alpha val="34000"/>
              </a:srgbClr>
            </a:outerShdw>
          </a:effectLst>
          <a:extLst/>
        </p:spPr>
        <p:txBody>
          <a:bodyPr lIns="61904" tIns="32381" rIns="61904" bIns="32381" anchor="ctr"/>
          <a:lstStyle>
            <a:lvl1pPr defTabSz="685800">
              <a:defRPr sz="1300">
                <a:solidFill>
                  <a:schemeClr val="tx1"/>
                </a:solidFill>
                <a:latin typeface="Arial" pitchFamily="34" charset="0"/>
                <a:ea typeface="宋体" pitchFamily="2" charset="-122"/>
              </a:defRPr>
            </a:lvl1pPr>
            <a:lvl2pPr marL="742950" indent="-285750" defTabSz="685800">
              <a:defRPr sz="1300">
                <a:solidFill>
                  <a:schemeClr val="tx1"/>
                </a:solidFill>
                <a:latin typeface="Arial" pitchFamily="34" charset="0"/>
                <a:ea typeface="宋体" pitchFamily="2" charset="-122"/>
              </a:defRPr>
            </a:lvl2pPr>
            <a:lvl3pPr marL="1143000" indent="-228600" defTabSz="685800">
              <a:defRPr sz="1300">
                <a:solidFill>
                  <a:schemeClr val="tx1"/>
                </a:solidFill>
                <a:latin typeface="Arial" pitchFamily="34" charset="0"/>
                <a:ea typeface="宋体" pitchFamily="2" charset="-122"/>
              </a:defRPr>
            </a:lvl3pPr>
            <a:lvl4pPr marL="1600200" indent="-228600" defTabSz="685800">
              <a:defRPr sz="1300">
                <a:solidFill>
                  <a:schemeClr val="tx1"/>
                </a:solidFill>
                <a:latin typeface="Arial" pitchFamily="34" charset="0"/>
                <a:ea typeface="宋体" pitchFamily="2" charset="-122"/>
              </a:defRPr>
            </a:lvl4pPr>
            <a:lvl5pPr marL="2057400" indent="-228600" defTabSz="685800">
              <a:defRPr sz="1300">
                <a:solidFill>
                  <a:schemeClr val="tx1"/>
                </a:solidFill>
                <a:latin typeface="Arial" pitchFamily="34" charset="0"/>
                <a:ea typeface="宋体" pitchFamily="2" charset="-122"/>
              </a:defRPr>
            </a:lvl5pPr>
            <a:lvl6pPr marL="25146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6pPr>
            <a:lvl7pPr marL="29718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7pPr>
            <a:lvl8pPr marL="34290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8pPr>
            <a:lvl9pPr marL="38862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9pPr>
          </a:lstStyle>
          <a:p>
            <a:pPr algn="ctr">
              <a:buFont typeface="Arial" pitchFamily="34" charset="0"/>
              <a:buNone/>
            </a:pPr>
            <a:r>
              <a:rPr lang="en-US" altLang="zh-CN" sz="1800" dirty="0" smtClean="0">
                <a:solidFill>
                  <a:srgbClr val="FFFFFF"/>
                </a:solidFill>
                <a:latin typeface="微软雅黑" pitchFamily="34" charset="-122"/>
                <a:ea typeface="微软雅黑" pitchFamily="34" charset="-122"/>
              </a:rPr>
              <a:t>2007</a:t>
            </a:r>
            <a:r>
              <a:rPr lang="zh-CN" altLang="en-US" sz="1800" dirty="0" smtClean="0">
                <a:solidFill>
                  <a:srgbClr val="FFFFFF"/>
                </a:solidFill>
                <a:latin typeface="微软雅黑" pitchFamily="34" charset="-122"/>
                <a:ea typeface="微软雅黑" pitchFamily="34" charset="-122"/>
              </a:rPr>
              <a:t>年</a:t>
            </a:r>
            <a:endParaRPr lang="zh-CN" altLang="en-US" sz="1800" dirty="0">
              <a:solidFill>
                <a:srgbClr val="FFFFFF"/>
              </a:solidFill>
              <a:latin typeface="微软雅黑" pitchFamily="34" charset="-122"/>
              <a:ea typeface="微软雅黑" pitchFamily="34" charset="-122"/>
            </a:endParaRPr>
          </a:p>
        </p:txBody>
      </p:sp>
      <p:sp>
        <p:nvSpPr>
          <p:cNvPr id="23" name="圆角矩形 30"/>
          <p:cNvSpPr>
            <a:spLocks noChangeArrowheads="1"/>
          </p:cNvSpPr>
          <p:nvPr/>
        </p:nvSpPr>
        <p:spPr bwMode="auto">
          <a:xfrm>
            <a:off x="1979712" y="3573016"/>
            <a:ext cx="1176449" cy="475654"/>
          </a:xfrm>
          <a:prstGeom prst="roundRect">
            <a:avLst>
              <a:gd name="adj" fmla="val 16667"/>
            </a:avLst>
          </a:prstGeom>
          <a:solidFill>
            <a:schemeClr val="accent2">
              <a:lumMod val="60000"/>
              <a:lumOff val="40000"/>
            </a:schemeClr>
          </a:solidFill>
          <a:ln>
            <a:noFill/>
          </a:ln>
          <a:effectLst>
            <a:outerShdw dist="38100" dir="5400000" algn="ctr" rotWithShape="0">
              <a:srgbClr val="000000">
                <a:alpha val="34000"/>
              </a:srgbClr>
            </a:outerShdw>
          </a:effectLst>
          <a:extLst/>
        </p:spPr>
        <p:txBody>
          <a:bodyPr lIns="61904" tIns="32381" rIns="61904" bIns="32381" anchor="ctr"/>
          <a:lstStyle>
            <a:lvl1pPr defTabSz="685800">
              <a:defRPr sz="1300">
                <a:solidFill>
                  <a:schemeClr val="tx1"/>
                </a:solidFill>
                <a:latin typeface="Arial" pitchFamily="34" charset="0"/>
                <a:ea typeface="宋体" pitchFamily="2" charset="-122"/>
              </a:defRPr>
            </a:lvl1pPr>
            <a:lvl2pPr marL="742950" indent="-285750" defTabSz="685800">
              <a:defRPr sz="1300">
                <a:solidFill>
                  <a:schemeClr val="tx1"/>
                </a:solidFill>
                <a:latin typeface="Arial" pitchFamily="34" charset="0"/>
                <a:ea typeface="宋体" pitchFamily="2" charset="-122"/>
              </a:defRPr>
            </a:lvl2pPr>
            <a:lvl3pPr marL="1143000" indent="-228600" defTabSz="685800">
              <a:defRPr sz="1300">
                <a:solidFill>
                  <a:schemeClr val="tx1"/>
                </a:solidFill>
                <a:latin typeface="Arial" pitchFamily="34" charset="0"/>
                <a:ea typeface="宋体" pitchFamily="2" charset="-122"/>
              </a:defRPr>
            </a:lvl3pPr>
            <a:lvl4pPr marL="1600200" indent="-228600" defTabSz="685800">
              <a:defRPr sz="1300">
                <a:solidFill>
                  <a:schemeClr val="tx1"/>
                </a:solidFill>
                <a:latin typeface="Arial" pitchFamily="34" charset="0"/>
                <a:ea typeface="宋体" pitchFamily="2" charset="-122"/>
              </a:defRPr>
            </a:lvl4pPr>
            <a:lvl5pPr marL="2057400" indent="-228600" defTabSz="685800">
              <a:defRPr sz="1300">
                <a:solidFill>
                  <a:schemeClr val="tx1"/>
                </a:solidFill>
                <a:latin typeface="Arial" pitchFamily="34" charset="0"/>
                <a:ea typeface="宋体" pitchFamily="2" charset="-122"/>
              </a:defRPr>
            </a:lvl5pPr>
            <a:lvl6pPr marL="25146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6pPr>
            <a:lvl7pPr marL="29718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7pPr>
            <a:lvl8pPr marL="34290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8pPr>
            <a:lvl9pPr marL="38862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9pPr>
          </a:lstStyle>
          <a:p>
            <a:pPr algn="ctr">
              <a:buFont typeface="Arial" pitchFamily="34" charset="0"/>
              <a:buNone/>
            </a:pPr>
            <a:r>
              <a:rPr lang="en-US" altLang="zh-CN" sz="1800" dirty="0" smtClean="0">
                <a:solidFill>
                  <a:srgbClr val="FFFFFF"/>
                </a:solidFill>
                <a:latin typeface="微软雅黑" pitchFamily="34" charset="-122"/>
                <a:ea typeface="微软雅黑" pitchFamily="34" charset="-122"/>
              </a:rPr>
              <a:t>2009</a:t>
            </a:r>
            <a:r>
              <a:rPr lang="zh-CN" altLang="en-US" sz="1800" dirty="0" smtClean="0">
                <a:solidFill>
                  <a:srgbClr val="FFFFFF"/>
                </a:solidFill>
                <a:latin typeface="微软雅黑" pitchFamily="34" charset="-122"/>
                <a:ea typeface="微软雅黑" pitchFamily="34" charset="-122"/>
              </a:rPr>
              <a:t>年</a:t>
            </a:r>
            <a:endParaRPr lang="zh-CN" altLang="en-US" sz="1800" dirty="0">
              <a:solidFill>
                <a:srgbClr val="FFFFFF"/>
              </a:solidFill>
              <a:latin typeface="微软雅黑" pitchFamily="34" charset="-122"/>
              <a:ea typeface="微软雅黑" pitchFamily="34" charset="-122"/>
            </a:endParaRPr>
          </a:p>
        </p:txBody>
      </p:sp>
      <p:sp>
        <p:nvSpPr>
          <p:cNvPr id="24" name="圆角矩形 31"/>
          <p:cNvSpPr>
            <a:spLocks noChangeArrowheads="1"/>
          </p:cNvSpPr>
          <p:nvPr/>
        </p:nvSpPr>
        <p:spPr bwMode="auto">
          <a:xfrm>
            <a:off x="2987824" y="2733998"/>
            <a:ext cx="1181259" cy="475654"/>
          </a:xfrm>
          <a:prstGeom prst="roundRect">
            <a:avLst>
              <a:gd name="adj" fmla="val 16667"/>
            </a:avLst>
          </a:prstGeom>
          <a:solidFill>
            <a:srgbClr val="CC384A"/>
          </a:solidFill>
          <a:ln>
            <a:noFill/>
          </a:ln>
          <a:effectLst>
            <a:outerShdw dist="38100" dir="5400000" algn="ctr" rotWithShape="0">
              <a:srgbClr val="000000">
                <a:alpha val="34000"/>
              </a:srgbClr>
            </a:outerShdw>
          </a:effectLst>
          <a:extLst/>
        </p:spPr>
        <p:txBody>
          <a:bodyPr lIns="61904" tIns="32381" rIns="61904" bIns="32381" anchor="ctr"/>
          <a:lstStyle>
            <a:lvl1pPr defTabSz="685800">
              <a:defRPr sz="1300">
                <a:solidFill>
                  <a:schemeClr val="tx1"/>
                </a:solidFill>
                <a:latin typeface="Arial" pitchFamily="34" charset="0"/>
                <a:ea typeface="宋体" pitchFamily="2" charset="-122"/>
              </a:defRPr>
            </a:lvl1pPr>
            <a:lvl2pPr marL="742950" indent="-285750" defTabSz="685800">
              <a:defRPr sz="1300">
                <a:solidFill>
                  <a:schemeClr val="tx1"/>
                </a:solidFill>
                <a:latin typeface="Arial" pitchFamily="34" charset="0"/>
                <a:ea typeface="宋体" pitchFamily="2" charset="-122"/>
              </a:defRPr>
            </a:lvl2pPr>
            <a:lvl3pPr marL="1143000" indent="-228600" defTabSz="685800">
              <a:defRPr sz="1300">
                <a:solidFill>
                  <a:schemeClr val="tx1"/>
                </a:solidFill>
                <a:latin typeface="Arial" pitchFamily="34" charset="0"/>
                <a:ea typeface="宋体" pitchFamily="2" charset="-122"/>
              </a:defRPr>
            </a:lvl3pPr>
            <a:lvl4pPr marL="1600200" indent="-228600" defTabSz="685800">
              <a:defRPr sz="1300">
                <a:solidFill>
                  <a:schemeClr val="tx1"/>
                </a:solidFill>
                <a:latin typeface="Arial" pitchFamily="34" charset="0"/>
                <a:ea typeface="宋体" pitchFamily="2" charset="-122"/>
              </a:defRPr>
            </a:lvl4pPr>
            <a:lvl5pPr marL="2057400" indent="-228600" defTabSz="685800">
              <a:defRPr sz="1300">
                <a:solidFill>
                  <a:schemeClr val="tx1"/>
                </a:solidFill>
                <a:latin typeface="Arial" pitchFamily="34" charset="0"/>
                <a:ea typeface="宋体" pitchFamily="2" charset="-122"/>
              </a:defRPr>
            </a:lvl5pPr>
            <a:lvl6pPr marL="25146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6pPr>
            <a:lvl7pPr marL="29718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7pPr>
            <a:lvl8pPr marL="34290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8pPr>
            <a:lvl9pPr marL="38862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9pPr>
          </a:lstStyle>
          <a:p>
            <a:pPr algn="ctr">
              <a:buFont typeface="Arial" pitchFamily="34" charset="0"/>
              <a:buNone/>
            </a:pPr>
            <a:r>
              <a:rPr lang="en-US" altLang="zh-CN" sz="1800" dirty="0" smtClean="0">
                <a:solidFill>
                  <a:srgbClr val="FFFFFF"/>
                </a:solidFill>
                <a:latin typeface="微软雅黑" pitchFamily="34" charset="-122"/>
                <a:ea typeface="微软雅黑" pitchFamily="34" charset="-122"/>
              </a:rPr>
              <a:t>2011</a:t>
            </a:r>
            <a:r>
              <a:rPr lang="zh-CN" altLang="en-US" sz="1800" dirty="0" smtClean="0">
                <a:solidFill>
                  <a:srgbClr val="FFFFFF"/>
                </a:solidFill>
                <a:latin typeface="微软雅黑" pitchFamily="34" charset="-122"/>
                <a:ea typeface="微软雅黑" pitchFamily="34" charset="-122"/>
              </a:rPr>
              <a:t>年</a:t>
            </a:r>
            <a:endParaRPr lang="zh-CN" altLang="en-US" sz="1800" dirty="0">
              <a:solidFill>
                <a:srgbClr val="FFFFFF"/>
              </a:solidFill>
              <a:latin typeface="微软雅黑" pitchFamily="34" charset="-122"/>
              <a:ea typeface="微软雅黑" pitchFamily="34" charset="-122"/>
            </a:endParaRPr>
          </a:p>
        </p:txBody>
      </p:sp>
      <p:sp>
        <p:nvSpPr>
          <p:cNvPr id="25" name="圆角矩形 32"/>
          <p:cNvSpPr>
            <a:spLocks noChangeArrowheads="1"/>
          </p:cNvSpPr>
          <p:nvPr/>
        </p:nvSpPr>
        <p:spPr bwMode="auto">
          <a:xfrm>
            <a:off x="3851920" y="1844824"/>
            <a:ext cx="1224136" cy="475654"/>
          </a:xfrm>
          <a:prstGeom prst="roundRect">
            <a:avLst>
              <a:gd name="adj" fmla="val 16667"/>
            </a:avLst>
          </a:prstGeom>
          <a:solidFill>
            <a:srgbClr val="A72B37"/>
          </a:solidFill>
          <a:ln>
            <a:noFill/>
          </a:ln>
          <a:effectLst>
            <a:outerShdw dist="38100" dir="5400000" algn="ctr" rotWithShape="0">
              <a:srgbClr val="000000">
                <a:alpha val="34000"/>
              </a:srgbClr>
            </a:outerShdw>
          </a:effectLst>
          <a:extLst/>
        </p:spPr>
        <p:txBody>
          <a:bodyPr lIns="62865" tIns="31433" rIns="62865" bIns="31433" anchor="ctr"/>
          <a:lstStyle>
            <a:lvl1pPr defTabSz="685800">
              <a:defRPr sz="1300">
                <a:solidFill>
                  <a:schemeClr val="tx1"/>
                </a:solidFill>
                <a:latin typeface="Arial" pitchFamily="34" charset="0"/>
                <a:ea typeface="宋体" pitchFamily="2" charset="-122"/>
              </a:defRPr>
            </a:lvl1pPr>
            <a:lvl2pPr marL="742950" indent="-285750" defTabSz="685800">
              <a:defRPr sz="1300">
                <a:solidFill>
                  <a:schemeClr val="tx1"/>
                </a:solidFill>
                <a:latin typeface="Arial" pitchFamily="34" charset="0"/>
                <a:ea typeface="宋体" pitchFamily="2" charset="-122"/>
              </a:defRPr>
            </a:lvl2pPr>
            <a:lvl3pPr marL="1143000" indent="-228600" defTabSz="685800">
              <a:defRPr sz="1300">
                <a:solidFill>
                  <a:schemeClr val="tx1"/>
                </a:solidFill>
                <a:latin typeface="Arial" pitchFamily="34" charset="0"/>
                <a:ea typeface="宋体" pitchFamily="2" charset="-122"/>
              </a:defRPr>
            </a:lvl3pPr>
            <a:lvl4pPr marL="1600200" indent="-228600" defTabSz="685800">
              <a:defRPr sz="1300">
                <a:solidFill>
                  <a:schemeClr val="tx1"/>
                </a:solidFill>
                <a:latin typeface="Arial" pitchFamily="34" charset="0"/>
                <a:ea typeface="宋体" pitchFamily="2" charset="-122"/>
              </a:defRPr>
            </a:lvl4pPr>
            <a:lvl5pPr marL="2057400" indent="-228600" defTabSz="685800">
              <a:defRPr sz="1300">
                <a:solidFill>
                  <a:schemeClr val="tx1"/>
                </a:solidFill>
                <a:latin typeface="Arial" pitchFamily="34" charset="0"/>
                <a:ea typeface="宋体" pitchFamily="2" charset="-122"/>
              </a:defRPr>
            </a:lvl5pPr>
            <a:lvl6pPr marL="25146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6pPr>
            <a:lvl7pPr marL="29718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7pPr>
            <a:lvl8pPr marL="34290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8pPr>
            <a:lvl9pPr marL="38862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9pPr>
          </a:lstStyle>
          <a:p>
            <a:pPr marL="0" marR="0" lvl="0" indent="0" algn="ctr" defTabSz="685800" eaLnBrk="1" fontAlgn="auto" latinLnBrk="0" hangingPunct="1">
              <a:lnSpc>
                <a:spcPct val="100000"/>
              </a:lnSpc>
              <a:spcBef>
                <a:spcPts val="0"/>
              </a:spcBef>
              <a:spcAft>
                <a:spcPts val="0"/>
              </a:spcAft>
              <a:buClrTx/>
              <a:buSzTx/>
              <a:buFont typeface="Arial" pitchFamily="34" charset="0"/>
              <a:buNone/>
              <a:tabLst/>
              <a:defRPr/>
            </a:pPr>
            <a:r>
              <a:rPr kumimoji="0" lang="en-US" altLang="zh-CN" sz="18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2015</a:t>
            </a:r>
            <a:r>
              <a:rPr kumimoji="0" lang="zh-CN" altLang="en-US" sz="18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年</a:t>
            </a:r>
            <a:endParaRPr kumimoji="0" lang="zh-CN" altLang="en-US"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26" name="圆角矩形 33"/>
          <p:cNvSpPr>
            <a:spLocks noChangeArrowheads="1"/>
          </p:cNvSpPr>
          <p:nvPr/>
        </p:nvSpPr>
        <p:spPr bwMode="auto">
          <a:xfrm>
            <a:off x="539552" y="5301208"/>
            <a:ext cx="1224136" cy="475654"/>
          </a:xfrm>
          <a:prstGeom prst="roundRect">
            <a:avLst>
              <a:gd name="adj" fmla="val 16667"/>
            </a:avLst>
          </a:prstGeom>
          <a:solidFill>
            <a:schemeClr val="accent2">
              <a:lumMod val="20000"/>
              <a:lumOff val="80000"/>
            </a:schemeClr>
          </a:solidFill>
          <a:ln>
            <a:noFill/>
          </a:ln>
          <a:effectLst>
            <a:outerShdw dist="38100" dir="5400000" algn="ctr" rotWithShape="0">
              <a:srgbClr val="000000">
                <a:alpha val="34000"/>
              </a:srgbClr>
            </a:outerShdw>
          </a:effectLst>
          <a:extLst/>
        </p:spPr>
        <p:txBody>
          <a:bodyPr lIns="61904" tIns="32381" rIns="61904" bIns="32381" anchor="ctr"/>
          <a:lstStyle>
            <a:lvl1pPr defTabSz="685800">
              <a:defRPr sz="1300">
                <a:solidFill>
                  <a:schemeClr val="tx1"/>
                </a:solidFill>
                <a:latin typeface="Arial" pitchFamily="34" charset="0"/>
                <a:ea typeface="宋体" pitchFamily="2" charset="-122"/>
              </a:defRPr>
            </a:lvl1pPr>
            <a:lvl2pPr marL="742950" indent="-285750" defTabSz="685800">
              <a:defRPr sz="1300">
                <a:solidFill>
                  <a:schemeClr val="tx1"/>
                </a:solidFill>
                <a:latin typeface="Arial" pitchFamily="34" charset="0"/>
                <a:ea typeface="宋体" pitchFamily="2" charset="-122"/>
              </a:defRPr>
            </a:lvl2pPr>
            <a:lvl3pPr marL="1143000" indent="-228600" defTabSz="685800">
              <a:defRPr sz="1300">
                <a:solidFill>
                  <a:schemeClr val="tx1"/>
                </a:solidFill>
                <a:latin typeface="Arial" pitchFamily="34" charset="0"/>
                <a:ea typeface="宋体" pitchFamily="2" charset="-122"/>
              </a:defRPr>
            </a:lvl3pPr>
            <a:lvl4pPr marL="1600200" indent="-228600" defTabSz="685800">
              <a:defRPr sz="1300">
                <a:solidFill>
                  <a:schemeClr val="tx1"/>
                </a:solidFill>
                <a:latin typeface="Arial" pitchFamily="34" charset="0"/>
                <a:ea typeface="宋体" pitchFamily="2" charset="-122"/>
              </a:defRPr>
            </a:lvl4pPr>
            <a:lvl5pPr marL="2057400" indent="-228600" defTabSz="685800">
              <a:defRPr sz="1300">
                <a:solidFill>
                  <a:schemeClr val="tx1"/>
                </a:solidFill>
                <a:latin typeface="Arial" pitchFamily="34" charset="0"/>
                <a:ea typeface="宋体" pitchFamily="2" charset="-122"/>
              </a:defRPr>
            </a:lvl5pPr>
            <a:lvl6pPr marL="25146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6pPr>
            <a:lvl7pPr marL="29718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7pPr>
            <a:lvl8pPr marL="34290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8pPr>
            <a:lvl9pPr marL="38862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9pPr>
          </a:lstStyle>
          <a:p>
            <a:pPr algn="ctr">
              <a:buFont typeface="Arial" pitchFamily="34" charset="0"/>
              <a:buNone/>
            </a:pPr>
            <a:r>
              <a:rPr lang="en-US" altLang="zh-CN" sz="1800" dirty="0" smtClean="0">
                <a:solidFill>
                  <a:srgbClr val="FFFFFF"/>
                </a:solidFill>
                <a:latin typeface="微软雅黑" pitchFamily="34" charset="-122"/>
                <a:ea typeface="微软雅黑" pitchFamily="34" charset="-122"/>
              </a:rPr>
              <a:t>2000</a:t>
            </a:r>
            <a:r>
              <a:rPr lang="zh-CN" altLang="en-US" sz="1800" dirty="0" smtClean="0">
                <a:solidFill>
                  <a:srgbClr val="FFFFFF"/>
                </a:solidFill>
                <a:latin typeface="微软雅黑" pitchFamily="34" charset="-122"/>
                <a:ea typeface="微软雅黑" pitchFamily="34" charset="-122"/>
              </a:rPr>
              <a:t>年</a:t>
            </a:r>
            <a:endParaRPr lang="zh-CN" altLang="en-US" sz="1800" dirty="0">
              <a:solidFill>
                <a:srgbClr val="FFFFFF"/>
              </a:solidFill>
              <a:latin typeface="微软雅黑" pitchFamily="34" charset="-122"/>
              <a:ea typeface="微软雅黑" pitchFamily="34" charset="-122"/>
            </a:endParaRPr>
          </a:p>
        </p:txBody>
      </p:sp>
      <p:sp>
        <p:nvSpPr>
          <p:cNvPr id="27" name="矩形 34"/>
          <p:cNvSpPr>
            <a:spLocks noChangeArrowheads="1"/>
          </p:cNvSpPr>
          <p:nvPr/>
        </p:nvSpPr>
        <p:spPr bwMode="auto">
          <a:xfrm>
            <a:off x="2195736" y="5301208"/>
            <a:ext cx="3528392" cy="480893"/>
          </a:xfrm>
          <a:prstGeom prst="rect">
            <a:avLst/>
          </a:prstGeom>
          <a:noFill/>
          <a:ln w="9525">
            <a:solidFill>
              <a:srgbClr val="294A5A"/>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wrap="square" lIns="61904" tIns="32381" rIns="61904" bIns="32381">
            <a:spAutoFit/>
          </a:bodyPr>
          <a:lstStyle>
            <a:lvl1pPr defTabSz="685800">
              <a:defRPr sz="1300">
                <a:solidFill>
                  <a:schemeClr val="tx1"/>
                </a:solidFill>
                <a:latin typeface="Arial" pitchFamily="34" charset="0"/>
                <a:ea typeface="宋体" pitchFamily="2" charset="-122"/>
              </a:defRPr>
            </a:lvl1pPr>
            <a:lvl2pPr marL="742950" indent="-285750" defTabSz="685800">
              <a:defRPr sz="1300">
                <a:solidFill>
                  <a:schemeClr val="tx1"/>
                </a:solidFill>
                <a:latin typeface="Arial" pitchFamily="34" charset="0"/>
                <a:ea typeface="宋体" pitchFamily="2" charset="-122"/>
              </a:defRPr>
            </a:lvl2pPr>
            <a:lvl3pPr marL="1143000" indent="-228600" defTabSz="685800">
              <a:defRPr sz="1300">
                <a:solidFill>
                  <a:schemeClr val="tx1"/>
                </a:solidFill>
                <a:latin typeface="Arial" pitchFamily="34" charset="0"/>
                <a:ea typeface="宋体" pitchFamily="2" charset="-122"/>
              </a:defRPr>
            </a:lvl3pPr>
            <a:lvl4pPr marL="1600200" indent="-228600" defTabSz="685800">
              <a:defRPr sz="1300">
                <a:solidFill>
                  <a:schemeClr val="tx1"/>
                </a:solidFill>
                <a:latin typeface="Arial" pitchFamily="34" charset="0"/>
                <a:ea typeface="宋体" pitchFamily="2" charset="-122"/>
              </a:defRPr>
            </a:lvl4pPr>
            <a:lvl5pPr marL="2057400" indent="-228600" defTabSz="685800">
              <a:defRPr sz="1300">
                <a:solidFill>
                  <a:schemeClr val="tx1"/>
                </a:solidFill>
                <a:latin typeface="Arial" pitchFamily="34" charset="0"/>
                <a:ea typeface="宋体" pitchFamily="2" charset="-122"/>
              </a:defRPr>
            </a:lvl5pPr>
            <a:lvl6pPr marL="25146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6pPr>
            <a:lvl7pPr marL="29718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7pPr>
            <a:lvl8pPr marL="34290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8pPr>
            <a:lvl9pPr marL="38862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9pPr>
          </a:lstStyle>
          <a:p>
            <a:pPr lvl="0">
              <a:defRPr/>
            </a:pPr>
            <a:r>
              <a:rPr lang="zh-CN" altLang="en-US" sz="1600" b="1" kern="0" dirty="0" smtClean="0">
                <a:solidFill>
                  <a:srgbClr val="C00000"/>
                </a:solidFill>
                <a:latin typeface="微软雅黑" pitchFamily="34" charset="-122"/>
                <a:ea typeface="微软雅黑" pitchFamily="34" charset="-122"/>
              </a:rPr>
              <a:t>公司成立 </a:t>
            </a:r>
            <a:r>
              <a:rPr lang="en-US" altLang="zh-CN" sz="1100" kern="0" dirty="0" smtClean="0">
                <a:solidFill>
                  <a:srgbClr val="3F3F3F"/>
                </a:solidFill>
                <a:latin typeface="微软雅黑" pitchFamily="34" charset="-122"/>
                <a:ea typeface="微软雅黑" pitchFamily="34" charset="-122"/>
              </a:rPr>
              <a:t>2000</a:t>
            </a:r>
            <a:r>
              <a:rPr lang="zh-CN" altLang="en-US" sz="1100" kern="0" dirty="0" smtClean="0">
                <a:solidFill>
                  <a:srgbClr val="3F3F3F"/>
                </a:solidFill>
                <a:latin typeface="微软雅黑" pitchFamily="34" charset="-122"/>
                <a:ea typeface="微软雅黑" pitchFamily="34" charset="-122"/>
              </a:rPr>
              <a:t>年</a:t>
            </a:r>
            <a:r>
              <a:rPr lang="en-US" altLang="zh-CN" sz="1100" kern="0" dirty="0" smtClean="0">
                <a:solidFill>
                  <a:srgbClr val="3F3F3F"/>
                </a:solidFill>
                <a:latin typeface="微软雅黑" pitchFamily="34" charset="-122"/>
                <a:ea typeface="微软雅黑" pitchFamily="34" charset="-122"/>
              </a:rPr>
              <a:t>12</a:t>
            </a:r>
            <a:r>
              <a:rPr lang="zh-CN" altLang="en-US" sz="1100" kern="0" dirty="0" smtClean="0">
                <a:solidFill>
                  <a:srgbClr val="3F3F3F"/>
                </a:solidFill>
                <a:latin typeface="微软雅黑" pitchFamily="34" charset="-122"/>
                <a:ea typeface="微软雅黑" pitchFamily="34" charset="-122"/>
              </a:rPr>
              <a:t>月，公司董事长周方洁先生创办宁波理工监测设备有限公司</a:t>
            </a:r>
          </a:p>
        </p:txBody>
      </p:sp>
      <p:sp>
        <p:nvSpPr>
          <p:cNvPr id="28" name="矩形 35"/>
          <p:cNvSpPr>
            <a:spLocks noChangeArrowheads="1"/>
          </p:cNvSpPr>
          <p:nvPr/>
        </p:nvSpPr>
        <p:spPr bwMode="auto">
          <a:xfrm>
            <a:off x="2771800" y="4559459"/>
            <a:ext cx="3312368" cy="309701"/>
          </a:xfrm>
          <a:prstGeom prst="rect">
            <a:avLst/>
          </a:prstGeom>
          <a:noFill/>
          <a:ln w="9525">
            <a:solidFill>
              <a:srgbClr val="92D050"/>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wrap="square" lIns="62865" tIns="31433" rIns="62865" bIns="31433">
            <a:spAutoFit/>
          </a:bodyPr>
          <a:lstStyle>
            <a:lvl1pPr defTabSz="685800">
              <a:defRPr sz="1300">
                <a:solidFill>
                  <a:schemeClr val="tx1"/>
                </a:solidFill>
                <a:latin typeface="Arial" pitchFamily="34" charset="0"/>
                <a:ea typeface="宋体" pitchFamily="2" charset="-122"/>
              </a:defRPr>
            </a:lvl1pPr>
            <a:lvl2pPr marL="742950" indent="-285750" defTabSz="685800">
              <a:defRPr sz="1300">
                <a:solidFill>
                  <a:schemeClr val="tx1"/>
                </a:solidFill>
                <a:latin typeface="Arial" pitchFamily="34" charset="0"/>
                <a:ea typeface="宋体" pitchFamily="2" charset="-122"/>
              </a:defRPr>
            </a:lvl2pPr>
            <a:lvl3pPr marL="1143000" indent="-228600" defTabSz="685800">
              <a:defRPr sz="1300">
                <a:solidFill>
                  <a:schemeClr val="tx1"/>
                </a:solidFill>
                <a:latin typeface="Arial" pitchFamily="34" charset="0"/>
                <a:ea typeface="宋体" pitchFamily="2" charset="-122"/>
              </a:defRPr>
            </a:lvl3pPr>
            <a:lvl4pPr marL="1600200" indent="-228600" defTabSz="685800">
              <a:defRPr sz="1300">
                <a:solidFill>
                  <a:schemeClr val="tx1"/>
                </a:solidFill>
                <a:latin typeface="Arial" pitchFamily="34" charset="0"/>
                <a:ea typeface="宋体" pitchFamily="2" charset="-122"/>
              </a:defRPr>
            </a:lvl4pPr>
            <a:lvl5pPr marL="2057400" indent="-228600" defTabSz="685800">
              <a:defRPr sz="1300">
                <a:solidFill>
                  <a:schemeClr val="tx1"/>
                </a:solidFill>
                <a:latin typeface="Arial" pitchFamily="34" charset="0"/>
                <a:ea typeface="宋体" pitchFamily="2" charset="-122"/>
              </a:defRPr>
            </a:lvl5pPr>
            <a:lvl6pPr marL="25146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6pPr>
            <a:lvl7pPr marL="29718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7pPr>
            <a:lvl8pPr marL="34290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8pPr>
            <a:lvl9pPr marL="38862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9pPr>
          </a:lstStyle>
          <a:p>
            <a:pPr>
              <a:buFont typeface="Arial" pitchFamily="34" charset="0"/>
              <a:buNone/>
            </a:pPr>
            <a:r>
              <a:rPr lang="zh-CN" altLang="en-US" sz="1600" b="1" dirty="0" smtClean="0">
                <a:solidFill>
                  <a:srgbClr val="C00000"/>
                </a:solidFill>
                <a:latin typeface="微软雅黑" pitchFamily="34" charset="-122"/>
                <a:ea typeface="微软雅黑" pitchFamily="34" charset="-122"/>
              </a:rPr>
              <a:t>改制</a:t>
            </a:r>
            <a:r>
              <a:rPr lang="zh-CN" altLang="en-US" sz="1600" b="1" dirty="0" smtClean="0">
                <a:solidFill>
                  <a:srgbClr val="FF0000"/>
                </a:solidFill>
                <a:latin typeface="微软雅黑" pitchFamily="34" charset="-122"/>
                <a:ea typeface="微软雅黑" pitchFamily="34" charset="-122"/>
              </a:rPr>
              <a:t> </a:t>
            </a:r>
            <a:r>
              <a:rPr lang="en-US" altLang="zh-CN" sz="1100" dirty="0" smtClean="0">
                <a:solidFill>
                  <a:srgbClr val="3F3F3F"/>
                </a:solidFill>
                <a:latin typeface="微软雅黑" pitchFamily="34" charset="-122"/>
                <a:ea typeface="微软雅黑" pitchFamily="34" charset="-122"/>
              </a:rPr>
              <a:t>2007</a:t>
            </a:r>
            <a:r>
              <a:rPr lang="zh-CN" altLang="en-US" sz="1100" dirty="0" smtClean="0">
                <a:solidFill>
                  <a:srgbClr val="3F3F3F"/>
                </a:solidFill>
                <a:latin typeface="微软雅黑" pitchFamily="34" charset="-122"/>
                <a:ea typeface="微软雅黑" pitchFamily="34" charset="-122"/>
              </a:rPr>
              <a:t>年</a:t>
            </a:r>
            <a:r>
              <a:rPr lang="en-US" altLang="zh-CN" sz="1100" dirty="0" smtClean="0">
                <a:solidFill>
                  <a:srgbClr val="3F3F3F"/>
                </a:solidFill>
                <a:latin typeface="微软雅黑" pitchFamily="34" charset="-122"/>
                <a:ea typeface="微软雅黑" pitchFamily="34" charset="-122"/>
              </a:rPr>
              <a:t>07</a:t>
            </a:r>
            <a:r>
              <a:rPr lang="zh-CN" altLang="en-US" sz="1100" dirty="0" smtClean="0">
                <a:solidFill>
                  <a:srgbClr val="3F3F3F"/>
                </a:solidFill>
                <a:latin typeface="微软雅黑" pitchFamily="34" charset="-122"/>
                <a:ea typeface="微软雅黑" pitchFamily="34" charset="-122"/>
              </a:rPr>
              <a:t>月，公司改制为股份有限公司</a:t>
            </a:r>
          </a:p>
        </p:txBody>
      </p:sp>
      <p:sp>
        <p:nvSpPr>
          <p:cNvPr id="29" name="矩形 36"/>
          <p:cNvSpPr>
            <a:spLocks noChangeArrowheads="1"/>
          </p:cNvSpPr>
          <p:nvPr/>
        </p:nvSpPr>
        <p:spPr bwMode="auto">
          <a:xfrm>
            <a:off x="3563888" y="3645024"/>
            <a:ext cx="4320480" cy="480893"/>
          </a:xfrm>
          <a:prstGeom prst="rect">
            <a:avLst/>
          </a:prstGeom>
          <a:noFill/>
          <a:ln w="9525">
            <a:solidFill>
              <a:srgbClr val="F9C900"/>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wrap="square" lIns="61904" tIns="32381" rIns="61904" bIns="32381">
            <a:spAutoFit/>
          </a:bodyPr>
          <a:lstStyle>
            <a:lvl1pPr defTabSz="685800">
              <a:defRPr sz="1300">
                <a:solidFill>
                  <a:schemeClr val="tx1"/>
                </a:solidFill>
                <a:latin typeface="Arial" pitchFamily="34" charset="0"/>
                <a:ea typeface="宋体" pitchFamily="2" charset="-122"/>
              </a:defRPr>
            </a:lvl1pPr>
            <a:lvl2pPr marL="742950" indent="-285750" defTabSz="685800">
              <a:defRPr sz="1300">
                <a:solidFill>
                  <a:schemeClr val="tx1"/>
                </a:solidFill>
                <a:latin typeface="Arial" pitchFamily="34" charset="0"/>
                <a:ea typeface="宋体" pitchFamily="2" charset="-122"/>
              </a:defRPr>
            </a:lvl2pPr>
            <a:lvl3pPr marL="1143000" indent="-228600" defTabSz="685800">
              <a:defRPr sz="1300">
                <a:solidFill>
                  <a:schemeClr val="tx1"/>
                </a:solidFill>
                <a:latin typeface="Arial" pitchFamily="34" charset="0"/>
                <a:ea typeface="宋体" pitchFamily="2" charset="-122"/>
              </a:defRPr>
            </a:lvl3pPr>
            <a:lvl4pPr marL="1600200" indent="-228600" defTabSz="685800">
              <a:defRPr sz="1300">
                <a:solidFill>
                  <a:schemeClr val="tx1"/>
                </a:solidFill>
                <a:latin typeface="Arial" pitchFamily="34" charset="0"/>
                <a:ea typeface="宋体" pitchFamily="2" charset="-122"/>
              </a:defRPr>
            </a:lvl4pPr>
            <a:lvl5pPr marL="2057400" indent="-228600" defTabSz="685800">
              <a:defRPr sz="1300">
                <a:solidFill>
                  <a:schemeClr val="tx1"/>
                </a:solidFill>
                <a:latin typeface="Arial" pitchFamily="34" charset="0"/>
                <a:ea typeface="宋体" pitchFamily="2" charset="-122"/>
              </a:defRPr>
            </a:lvl5pPr>
            <a:lvl6pPr marL="25146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6pPr>
            <a:lvl7pPr marL="29718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7pPr>
            <a:lvl8pPr marL="34290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8pPr>
            <a:lvl9pPr marL="38862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9pPr>
          </a:lstStyle>
          <a:p>
            <a:pPr lvl="0">
              <a:defRPr/>
            </a:pPr>
            <a:r>
              <a:rPr lang="zh-CN" altLang="en-US" sz="1600" b="1" kern="0" dirty="0" smtClean="0">
                <a:solidFill>
                  <a:srgbClr val="C00000"/>
                </a:solidFill>
                <a:latin typeface="微软雅黑" pitchFamily="34" charset="-122"/>
                <a:ea typeface="微软雅黑" pitchFamily="34" charset="-122"/>
              </a:rPr>
              <a:t>上市</a:t>
            </a:r>
            <a:r>
              <a:rPr lang="zh-CN" altLang="en-US" sz="1600" b="1" kern="0" dirty="0" smtClean="0">
                <a:solidFill>
                  <a:srgbClr val="FF0000"/>
                </a:solidFill>
                <a:latin typeface="微软雅黑" pitchFamily="34" charset="-122"/>
                <a:ea typeface="微软雅黑" pitchFamily="34" charset="-122"/>
              </a:rPr>
              <a:t> </a:t>
            </a:r>
            <a:r>
              <a:rPr lang="en-US" altLang="zh-CN" sz="1100" kern="0" dirty="0" smtClean="0">
                <a:solidFill>
                  <a:srgbClr val="3F3F3F"/>
                </a:solidFill>
                <a:latin typeface="微软雅黑" pitchFamily="34" charset="-122"/>
                <a:ea typeface="微软雅黑" pitchFamily="34" charset="-122"/>
              </a:rPr>
              <a:t>2009</a:t>
            </a:r>
            <a:r>
              <a:rPr lang="zh-CN" altLang="en-US" sz="1100" kern="0" dirty="0" smtClean="0">
                <a:solidFill>
                  <a:srgbClr val="3F3F3F"/>
                </a:solidFill>
                <a:latin typeface="微软雅黑" pitchFamily="34" charset="-122"/>
                <a:ea typeface="微软雅黑" pitchFamily="34" charset="-122"/>
              </a:rPr>
              <a:t>年</a:t>
            </a:r>
            <a:r>
              <a:rPr lang="en-US" altLang="zh-CN" sz="1100" kern="0" dirty="0" smtClean="0">
                <a:solidFill>
                  <a:srgbClr val="3F3F3F"/>
                </a:solidFill>
                <a:latin typeface="微软雅黑" pitchFamily="34" charset="-122"/>
                <a:ea typeface="微软雅黑" pitchFamily="34" charset="-122"/>
              </a:rPr>
              <a:t>12</a:t>
            </a:r>
            <a:r>
              <a:rPr lang="zh-CN" altLang="en-US" sz="1100" kern="0" dirty="0" smtClean="0">
                <a:solidFill>
                  <a:srgbClr val="3F3F3F"/>
                </a:solidFill>
                <a:latin typeface="微软雅黑" pitchFamily="34" charset="-122"/>
                <a:ea typeface="微软雅黑" pitchFamily="34" charset="-122"/>
              </a:rPr>
              <a:t>月公司在深交所中小板发行上市</a:t>
            </a:r>
            <a:r>
              <a:rPr lang="en-US" altLang="zh-CN" sz="1100" kern="0" dirty="0" smtClean="0">
                <a:solidFill>
                  <a:srgbClr val="3F3F3F"/>
                </a:solidFill>
                <a:latin typeface="微软雅黑" pitchFamily="34" charset="-122"/>
                <a:ea typeface="微软雅黑" pitchFamily="34" charset="-122"/>
              </a:rPr>
              <a:t>(</a:t>
            </a:r>
            <a:r>
              <a:rPr lang="zh-CN" altLang="en-US" sz="1100" kern="0" dirty="0" smtClean="0">
                <a:solidFill>
                  <a:srgbClr val="3F3F3F"/>
                </a:solidFill>
                <a:latin typeface="微软雅黑" pitchFamily="34" charset="-122"/>
                <a:ea typeface="微软雅黑" pitchFamily="34" charset="-122"/>
              </a:rPr>
              <a:t>股票代码</a:t>
            </a:r>
            <a:r>
              <a:rPr lang="en-US" altLang="zh-CN" sz="1100" kern="0" dirty="0" smtClean="0">
                <a:solidFill>
                  <a:srgbClr val="3F3F3F"/>
                </a:solidFill>
                <a:latin typeface="微软雅黑" pitchFamily="34" charset="-122"/>
                <a:ea typeface="微软雅黑" pitchFamily="34" charset="-122"/>
              </a:rPr>
              <a:t>:002322,</a:t>
            </a:r>
            <a:r>
              <a:rPr lang="zh-CN" altLang="en-US" sz="1100" kern="0" dirty="0" smtClean="0">
                <a:solidFill>
                  <a:srgbClr val="3F3F3F"/>
                </a:solidFill>
                <a:latin typeface="微软雅黑" pitchFamily="34" charset="-122"/>
                <a:ea typeface="微软雅黑" pitchFamily="34" charset="-122"/>
              </a:rPr>
              <a:t>股票简称</a:t>
            </a:r>
            <a:r>
              <a:rPr lang="en-US" altLang="zh-CN" sz="1100" kern="0" dirty="0" smtClean="0">
                <a:solidFill>
                  <a:srgbClr val="3F3F3F"/>
                </a:solidFill>
                <a:latin typeface="微软雅黑" pitchFamily="34" charset="-122"/>
                <a:ea typeface="微软雅黑" pitchFamily="34" charset="-122"/>
              </a:rPr>
              <a:t>:</a:t>
            </a:r>
            <a:r>
              <a:rPr lang="zh-CN" altLang="en-US" sz="1100" kern="0" dirty="0" smtClean="0">
                <a:solidFill>
                  <a:srgbClr val="3F3F3F"/>
                </a:solidFill>
                <a:latin typeface="微软雅黑" pitchFamily="34" charset="-122"/>
                <a:ea typeface="微软雅黑" pitchFamily="34" charset="-122"/>
              </a:rPr>
              <a:t>理工监测</a:t>
            </a:r>
            <a:r>
              <a:rPr lang="en-US" altLang="zh-CN" sz="1100" kern="0" dirty="0" smtClean="0">
                <a:solidFill>
                  <a:srgbClr val="3F3F3F"/>
                </a:solidFill>
                <a:latin typeface="微软雅黑" pitchFamily="34" charset="-122"/>
                <a:ea typeface="微软雅黑" pitchFamily="34" charset="-122"/>
              </a:rPr>
              <a:t>)</a:t>
            </a:r>
            <a:r>
              <a:rPr lang="zh-CN" altLang="en-US" sz="1100" kern="0" dirty="0" smtClean="0">
                <a:solidFill>
                  <a:srgbClr val="3F3F3F"/>
                </a:solidFill>
                <a:latin typeface="微软雅黑" pitchFamily="34" charset="-122"/>
                <a:ea typeface="微软雅黑" pitchFamily="34" charset="-122"/>
              </a:rPr>
              <a:t>，成为国内电力系统在线监测领域首家上市公司</a:t>
            </a:r>
            <a:endParaRPr kumimoji="0" lang="zh-CN" altLang="en-US" sz="1100" b="0" i="0" u="none" strike="noStrike" kern="0" cap="none" spc="0" normalizeH="0" baseline="0" noProof="0" dirty="0">
              <a:ln>
                <a:noFill/>
              </a:ln>
              <a:solidFill>
                <a:srgbClr val="3F3F3F"/>
              </a:solidFill>
              <a:effectLst/>
              <a:uLnTx/>
              <a:uFillTx/>
              <a:latin typeface="微软雅黑" pitchFamily="34" charset="-122"/>
              <a:ea typeface="微软雅黑" pitchFamily="34" charset="-122"/>
            </a:endParaRPr>
          </a:p>
        </p:txBody>
      </p:sp>
      <p:sp>
        <p:nvSpPr>
          <p:cNvPr id="30" name="矩形 37"/>
          <p:cNvSpPr>
            <a:spLocks noChangeArrowheads="1"/>
          </p:cNvSpPr>
          <p:nvPr/>
        </p:nvSpPr>
        <p:spPr bwMode="auto">
          <a:xfrm>
            <a:off x="4644008" y="2733998"/>
            <a:ext cx="3600400" cy="478978"/>
          </a:xfrm>
          <a:prstGeom prst="rect">
            <a:avLst/>
          </a:prstGeom>
          <a:noFill/>
          <a:ln w="9525">
            <a:solidFill>
              <a:srgbClr val="484849"/>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wrap="square" lIns="62865" tIns="31433" rIns="62865" bIns="31433">
            <a:spAutoFit/>
          </a:bodyPr>
          <a:lstStyle>
            <a:lvl1pPr defTabSz="685800">
              <a:defRPr sz="1300">
                <a:solidFill>
                  <a:schemeClr val="tx1"/>
                </a:solidFill>
                <a:latin typeface="Arial" pitchFamily="34" charset="0"/>
                <a:ea typeface="宋体" pitchFamily="2" charset="-122"/>
              </a:defRPr>
            </a:lvl1pPr>
            <a:lvl2pPr marL="742950" indent="-285750" defTabSz="685800">
              <a:defRPr sz="1300">
                <a:solidFill>
                  <a:schemeClr val="tx1"/>
                </a:solidFill>
                <a:latin typeface="Arial" pitchFamily="34" charset="0"/>
                <a:ea typeface="宋体" pitchFamily="2" charset="-122"/>
              </a:defRPr>
            </a:lvl2pPr>
            <a:lvl3pPr marL="1143000" indent="-228600" defTabSz="685800">
              <a:defRPr sz="1300">
                <a:solidFill>
                  <a:schemeClr val="tx1"/>
                </a:solidFill>
                <a:latin typeface="Arial" pitchFamily="34" charset="0"/>
                <a:ea typeface="宋体" pitchFamily="2" charset="-122"/>
              </a:defRPr>
            </a:lvl3pPr>
            <a:lvl4pPr marL="1600200" indent="-228600" defTabSz="685800">
              <a:defRPr sz="1300">
                <a:solidFill>
                  <a:schemeClr val="tx1"/>
                </a:solidFill>
                <a:latin typeface="Arial" pitchFamily="34" charset="0"/>
                <a:ea typeface="宋体" pitchFamily="2" charset="-122"/>
              </a:defRPr>
            </a:lvl4pPr>
            <a:lvl5pPr marL="2057400" indent="-228600" defTabSz="685800">
              <a:defRPr sz="1300">
                <a:solidFill>
                  <a:schemeClr val="tx1"/>
                </a:solidFill>
                <a:latin typeface="Arial" pitchFamily="34" charset="0"/>
                <a:ea typeface="宋体" pitchFamily="2" charset="-122"/>
              </a:defRPr>
            </a:lvl5pPr>
            <a:lvl6pPr marL="25146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6pPr>
            <a:lvl7pPr marL="29718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7pPr>
            <a:lvl8pPr marL="34290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8pPr>
            <a:lvl9pPr marL="38862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9pPr>
          </a:lstStyle>
          <a:p>
            <a:pPr lvl="0">
              <a:defRPr/>
            </a:pPr>
            <a:r>
              <a:rPr lang="zh-CN" altLang="en-US" sz="1600" b="1" kern="0" dirty="0" smtClean="0">
                <a:solidFill>
                  <a:srgbClr val="C00000"/>
                </a:solidFill>
                <a:latin typeface="微软雅黑" pitchFamily="34" charset="-122"/>
                <a:ea typeface="微软雅黑" pitchFamily="34" charset="-122"/>
              </a:rPr>
              <a:t>搬迁</a:t>
            </a:r>
            <a:r>
              <a:rPr lang="zh-CN" altLang="en-US" sz="1600" b="1" kern="0" dirty="0" smtClean="0">
                <a:solidFill>
                  <a:srgbClr val="FF0000"/>
                </a:solidFill>
                <a:latin typeface="微软雅黑" pitchFamily="34" charset="-122"/>
                <a:ea typeface="微软雅黑" pitchFamily="34" charset="-122"/>
              </a:rPr>
              <a:t> </a:t>
            </a:r>
            <a:r>
              <a:rPr lang="en-US" altLang="zh-CN" sz="1100" kern="0" dirty="0" smtClean="0">
                <a:solidFill>
                  <a:srgbClr val="3F3F3F"/>
                </a:solidFill>
                <a:latin typeface="微软雅黑" pitchFamily="34" charset="-122"/>
                <a:ea typeface="微软雅黑" pitchFamily="34" charset="-122"/>
              </a:rPr>
              <a:t>2011</a:t>
            </a:r>
            <a:r>
              <a:rPr lang="zh-CN" altLang="en-US" sz="1100" kern="0" dirty="0" smtClean="0">
                <a:solidFill>
                  <a:srgbClr val="3F3F3F"/>
                </a:solidFill>
                <a:latin typeface="微软雅黑" pitchFamily="34" charset="-122"/>
                <a:ea typeface="微软雅黑" pitchFamily="34" charset="-122"/>
              </a:rPr>
              <a:t>年</a:t>
            </a:r>
            <a:r>
              <a:rPr lang="en-US" altLang="zh-CN" sz="1100" kern="0" dirty="0" smtClean="0">
                <a:solidFill>
                  <a:srgbClr val="3F3F3F"/>
                </a:solidFill>
                <a:latin typeface="微软雅黑" pitchFamily="34" charset="-122"/>
                <a:ea typeface="微软雅黑" pitchFamily="34" charset="-122"/>
              </a:rPr>
              <a:t>09</a:t>
            </a:r>
            <a:r>
              <a:rPr lang="zh-CN" altLang="en-US" sz="1100" kern="0" dirty="0" smtClean="0">
                <a:solidFill>
                  <a:srgbClr val="3F3F3F"/>
                </a:solidFill>
                <a:latin typeface="微软雅黑" pitchFamily="34" charset="-122"/>
                <a:ea typeface="微软雅黑" pitchFamily="34" charset="-122"/>
              </a:rPr>
              <a:t>月，公司迁入占地</a:t>
            </a:r>
            <a:r>
              <a:rPr lang="en-US" altLang="zh-CN" sz="1100" kern="0" dirty="0" smtClean="0">
                <a:solidFill>
                  <a:srgbClr val="3F3F3F"/>
                </a:solidFill>
                <a:latin typeface="微软雅黑" pitchFamily="34" charset="-122"/>
                <a:ea typeface="微软雅黑" pitchFamily="34" charset="-122"/>
              </a:rPr>
              <a:t>41,096㎡</a:t>
            </a:r>
            <a:r>
              <a:rPr lang="zh-CN" altLang="en-US" sz="1100" kern="0" dirty="0" smtClean="0">
                <a:solidFill>
                  <a:srgbClr val="3F3F3F"/>
                </a:solidFill>
                <a:latin typeface="微软雅黑" pitchFamily="34" charset="-122"/>
                <a:ea typeface="微软雅黑" pitchFamily="34" charset="-122"/>
              </a:rPr>
              <a:t>理工园区，提高了公司产品配套生产能力及试验设施的技术含量</a:t>
            </a:r>
          </a:p>
        </p:txBody>
      </p:sp>
      <p:sp>
        <p:nvSpPr>
          <p:cNvPr id="31" name="矩形 38"/>
          <p:cNvSpPr>
            <a:spLocks noChangeArrowheads="1"/>
          </p:cNvSpPr>
          <p:nvPr/>
        </p:nvSpPr>
        <p:spPr bwMode="auto">
          <a:xfrm>
            <a:off x="5508104" y="1844824"/>
            <a:ext cx="2952328" cy="478978"/>
          </a:xfrm>
          <a:prstGeom prst="rect">
            <a:avLst/>
          </a:prstGeom>
          <a:noFill/>
          <a:ln w="9525">
            <a:solidFill>
              <a:srgbClr val="ED5A00"/>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wrap="square" lIns="62865" tIns="31433" rIns="62865" bIns="31433">
            <a:spAutoFit/>
          </a:bodyPr>
          <a:lstStyle>
            <a:lvl1pPr defTabSz="685800">
              <a:defRPr sz="1300">
                <a:solidFill>
                  <a:schemeClr val="tx1"/>
                </a:solidFill>
                <a:latin typeface="Arial" pitchFamily="34" charset="0"/>
                <a:ea typeface="宋体" pitchFamily="2" charset="-122"/>
              </a:defRPr>
            </a:lvl1pPr>
            <a:lvl2pPr marL="742950" indent="-285750" defTabSz="685800">
              <a:defRPr sz="1300">
                <a:solidFill>
                  <a:schemeClr val="tx1"/>
                </a:solidFill>
                <a:latin typeface="Arial" pitchFamily="34" charset="0"/>
                <a:ea typeface="宋体" pitchFamily="2" charset="-122"/>
              </a:defRPr>
            </a:lvl2pPr>
            <a:lvl3pPr marL="1143000" indent="-228600" defTabSz="685800">
              <a:defRPr sz="1300">
                <a:solidFill>
                  <a:schemeClr val="tx1"/>
                </a:solidFill>
                <a:latin typeface="Arial" pitchFamily="34" charset="0"/>
                <a:ea typeface="宋体" pitchFamily="2" charset="-122"/>
              </a:defRPr>
            </a:lvl3pPr>
            <a:lvl4pPr marL="1600200" indent="-228600" defTabSz="685800">
              <a:defRPr sz="1300">
                <a:solidFill>
                  <a:schemeClr val="tx1"/>
                </a:solidFill>
                <a:latin typeface="Arial" pitchFamily="34" charset="0"/>
                <a:ea typeface="宋体" pitchFamily="2" charset="-122"/>
              </a:defRPr>
            </a:lvl4pPr>
            <a:lvl5pPr marL="2057400" indent="-228600" defTabSz="685800">
              <a:defRPr sz="1300">
                <a:solidFill>
                  <a:schemeClr val="tx1"/>
                </a:solidFill>
                <a:latin typeface="Arial" pitchFamily="34" charset="0"/>
                <a:ea typeface="宋体" pitchFamily="2" charset="-122"/>
              </a:defRPr>
            </a:lvl5pPr>
            <a:lvl6pPr marL="25146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6pPr>
            <a:lvl7pPr marL="29718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7pPr>
            <a:lvl8pPr marL="34290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8pPr>
            <a:lvl9pPr marL="38862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9pPr>
          </a:lstStyle>
          <a:p>
            <a:pPr lvl="0">
              <a:defRPr/>
            </a:pPr>
            <a:r>
              <a:rPr lang="zh-CN" altLang="en-US" sz="1600" b="1" kern="0" dirty="0" smtClean="0">
                <a:solidFill>
                  <a:srgbClr val="C00000"/>
                </a:solidFill>
                <a:latin typeface="微软雅黑" pitchFamily="34" charset="-122"/>
                <a:ea typeface="微软雅黑" pitchFamily="34" charset="-122"/>
              </a:rPr>
              <a:t>并购</a:t>
            </a:r>
            <a:r>
              <a:rPr lang="zh-CN" altLang="en-US" sz="1600" b="1" kern="0" dirty="0" smtClean="0">
                <a:solidFill>
                  <a:srgbClr val="FF0000"/>
                </a:solidFill>
                <a:latin typeface="微软雅黑" pitchFamily="34" charset="-122"/>
                <a:ea typeface="微软雅黑" pitchFamily="34" charset="-122"/>
              </a:rPr>
              <a:t> </a:t>
            </a:r>
            <a:r>
              <a:rPr lang="en-US" altLang="zh-CN" sz="1100" kern="0" dirty="0" smtClean="0">
                <a:solidFill>
                  <a:srgbClr val="3F3F3F"/>
                </a:solidFill>
                <a:latin typeface="微软雅黑" pitchFamily="34" charset="-122"/>
                <a:ea typeface="微软雅黑" pitchFamily="34" charset="-122"/>
              </a:rPr>
              <a:t>2015</a:t>
            </a:r>
            <a:r>
              <a:rPr lang="zh-CN" altLang="en-US" sz="1100" kern="0" dirty="0" smtClean="0">
                <a:solidFill>
                  <a:srgbClr val="3F3F3F"/>
                </a:solidFill>
                <a:latin typeface="微软雅黑" pitchFamily="34" charset="-122"/>
                <a:ea typeface="微软雅黑" pitchFamily="34" charset="-122"/>
              </a:rPr>
              <a:t>年</a:t>
            </a:r>
            <a:r>
              <a:rPr lang="en-US" altLang="zh-CN" sz="1100" kern="0" dirty="0" smtClean="0">
                <a:solidFill>
                  <a:srgbClr val="3F3F3F"/>
                </a:solidFill>
                <a:latin typeface="微软雅黑" pitchFamily="34" charset="-122"/>
                <a:ea typeface="微软雅黑" pitchFamily="34" charset="-122"/>
              </a:rPr>
              <a:t>10</a:t>
            </a:r>
            <a:r>
              <a:rPr lang="zh-CN" altLang="en-US" sz="1100" kern="0" dirty="0" smtClean="0">
                <a:solidFill>
                  <a:srgbClr val="3F3F3F"/>
                </a:solidFill>
                <a:latin typeface="微软雅黑" pitchFamily="34" charset="-122"/>
                <a:ea typeface="微软雅黑" pitchFamily="34" charset="-122"/>
              </a:rPr>
              <a:t>月，公司收购北京尚洋和江西博微，实现了跨越式发展。</a:t>
            </a:r>
          </a:p>
        </p:txBody>
      </p:sp>
      <p:sp>
        <p:nvSpPr>
          <p:cNvPr id="34" name="矩形 38"/>
          <p:cNvSpPr>
            <a:spLocks noChangeArrowheads="1"/>
          </p:cNvSpPr>
          <p:nvPr/>
        </p:nvSpPr>
        <p:spPr bwMode="auto">
          <a:xfrm>
            <a:off x="6084168" y="764704"/>
            <a:ext cx="2376264" cy="801663"/>
          </a:xfrm>
          <a:prstGeom prst="rect">
            <a:avLst/>
          </a:prstGeom>
          <a:noFill/>
          <a:ln w="9525">
            <a:solidFill>
              <a:srgbClr val="FF0000"/>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wrap="square" lIns="47149" tIns="23575" rIns="47149" bIns="23575">
            <a:spAutoFit/>
          </a:bodyPr>
          <a:lstStyle>
            <a:lvl1pPr defTabSz="685800">
              <a:defRPr sz="1300">
                <a:solidFill>
                  <a:schemeClr val="tx1"/>
                </a:solidFill>
                <a:latin typeface="Arial" pitchFamily="34" charset="0"/>
                <a:ea typeface="宋体" pitchFamily="2" charset="-122"/>
              </a:defRPr>
            </a:lvl1pPr>
            <a:lvl2pPr marL="742950" indent="-285750" defTabSz="685800">
              <a:defRPr sz="1300">
                <a:solidFill>
                  <a:schemeClr val="tx1"/>
                </a:solidFill>
                <a:latin typeface="Arial" pitchFamily="34" charset="0"/>
                <a:ea typeface="宋体" pitchFamily="2" charset="-122"/>
              </a:defRPr>
            </a:lvl2pPr>
            <a:lvl3pPr marL="1143000" indent="-228600" defTabSz="685800">
              <a:defRPr sz="1300">
                <a:solidFill>
                  <a:schemeClr val="tx1"/>
                </a:solidFill>
                <a:latin typeface="Arial" pitchFamily="34" charset="0"/>
                <a:ea typeface="宋体" pitchFamily="2" charset="-122"/>
              </a:defRPr>
            </a:lvl3pPr>
            <a:lvl4pPr marL="1600200" indent="-228600" defTabSz="685800">
              <a:defRPr sz="1300">
                <a:solidFill>
                  <a:schemeClr val="tx1"/>
                </a:solidFill>
                <a:latin typeface="Arial" pitchFamily="34" charset="0"/>
                <a:ea typeface="宋体" pitchFamily="2" charset="-122"/>
              </a:defRPr>
            </a:lvl4pPr>
            <a:lvl5pPr marL="2057400" indent="-228600" defTabSz="685800">
              <a:defRPr sz="1300">
                <a:solidFill>
                  <a:schemeClr val="tx1"/>
                </a:solidFill>
                <a:latin typeface="Arial" pitchFamily="34" charset="0"/>
                <a:ea typeface="宋体" pitchFamily="2" charset="-122"/>
              </a:defRPr>
            </a:lvl5pPr>
            <a:lvl6pPr marL="25146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6pPr>
            <a:lvl7pPr marL="29718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7pPr>
            <a:lvl8pPr marL="34290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8pPr>
            <a:lvl9pPr marL="38862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9pPr>
          </a:lstStyle>
          <a:p>
            <a:pPr>
              <a:defRPr/>
            </a:pPr>
            <a:r>
              <a:rPr lang="zh-CN" altLang="en-US" sz="1600" b="1" kern="0" dirty="0" smtClean="0">
                <a:solidFill>
                  <a:srgbClr val="C00000"/>
                </a:solidFill>
                <a:latin typeface="微软雅黑" pitchFamily="34" charset="-122"/>
                <a:ea typeface="微软雅黑" pitchFamily="34" charset="-122"/>
              </a:rPr>
              <a:t>壮大</a:t>
            </a:r>
            <a:r>
              <a:rPr lang="zh-CN" altLang="en-US" sz="1200" b="1" kern="0" dirty="0" smtClean="0">
                <a:solidFill>
                  <a:srgbClr val="C00000"/>
                </a:solidFill>
                <a:latin typeface="微软雅黑" pitchFamily="34" charset="-122"/>
                <a:ea typeface="微软雅黑" pitchFamily="34" charset="-122"/>
              </a:rPr>
              <a:t> </a:t>
            </a:r>
            <a:r>
              <a:rPr lang="en-US" altLang="zh-CN" sz="1100" kern="0" dirty="0">
                <a:solidFill>
                  <a:srgbClr val="3F3F3F"/>
                </a:solidFill>
                <a:latin typeface="微软雅黑" pitchFamily="34" charset="-122"/>
                <a:ea typeface="微软雅黑" pitchFamily="34" charset="-122"/>
              </a:rPr>
              <a:t>2016</a:t>
            </a:r>
            <a:r>
              <a:rPr lang="zh-CN" altLang="en-US" sz="1100" kern="0" dirty="0">
                <a:solidFill>
                  <a:srgbClr val="3F3F3F"/>
                </a:solidFill>
                <a:latin typeface="微软雅黑" pitchFamily="34" charset="-122"/>
                <a:ea typeface="微软雅黑" pitchFamily="34" charset="-122"/>
              </a:rPr>
              <a:t>年</a:t>
            </a:r>
            <a:r>
              <a:rPr lang="en-US" altLang="zh-CN" sz="1100" kern="0" dirty="0">
                <a:solidFill>
                  <a:srgbClr val="3F3F3F"/>
                </a:solidFill>
                <a:latin typeface="微软雅黑" pitchFamily="34" charset="-122"/>
                <a:ea typeface="微软雅黑" pitchFamily="34" charset="-122"/>
              </a:rPr>
              <a:t>9</a:t>
            </a:r>
            <a:r>
              <a:rPr lang="zh-CN" altLang="en-US" sz="1100" kern="0" dirty="0">
                <a:solidFill>
                  <a:srgbClr val="3F3F3F"/>
                </a:solidFill>
                <a:latin typeface="微软雅黑" pitchFamily="34" charset="-122"/>
                <a:ea typeface="微软雅黑" pitchFamily="34" charset="-122"/>
              </a:rPr>
              <a:t>月</a:t>
            </a:r>
            <a:r>
              <a:rPr lang="zh-CN" altLang="en-US" sz="1100" kern="0" dirty="0" smtClean="0">
                <a:solidFill>
                  <a:srgbClr val="3F3F3F"/>
                </a:solidFill>
                <a:latin typeface="微软雅黑" pitchFamily="34" charset="-122"/>
                <a:ea typeface="微软雅黑" pitchFamily="34" charset="-122"/>
              </a:rPr>
              <a:t>，收购</a:t>
            </a:r>
            <a:r>
              <a:rPr lang="zh-CN" altLang="en-US" sz="1100" dirty="0" smtClean="0">
                <a:solidFill>
                  <a:srgbClr val="595959"/>
                </a:solidFill>
                <a:latin typeface="微软雅黑" pitchFamily="34" charset="-122"/>
                <a:ea typeface="微软雅黑" pitchFamily="34" charset="-122"/>
              </a:rPr>
              <a:t>湖南碧蓝，</a:t>
            </a:r>
            <a:r>
              <a:rPr lang="zh-CN" altLang="en-US" sz="1100" smtClean="0">
                <a:solidFill>
                  <a:srgbClr val="595959"/>
                </a:solidFill>
                <a:latin typeface="微软雅黑" pitchFamily="34" charset="-122"/>
                <a:ea typeface="微软雅黑" pitchFamily="34" charset="-122"/>
              </a:rPr>
              <a:t>实现了环境监测</a:t>
            </a:r>
            <a:r>
              <a:rPr lang="zh-CN" altLang="en-US" sz="1100" dirty="0" smtClean="0">
                <a:solidFill>
                  <a:srgbClr val="595959"/>
                </a:solidFill>
                <a:latin typeface="微软雅黑" pitchFamily="34" charset="-122"/>
                <a:ea typeface="微软雅黑" pitchFamily="34" charset="-122"/>
              </a:rPr>
              <a:t>、环境治理，环保信息化的</a:t>
            </a:r>
            <a:r>
              <a:rPr lang="zh-CN" altLang="en-US" sz="1100" dirty="0">
                <a:solidFill>
                  <a:srgbClr val="595959"/>
                </a:solidFill>
                <a:latin typeface="微软雅黑" pitchFamily="34" charset="-122"/>
                <a:ea typeface="微软雅黑" pitchFamily="34" charset="-122"/>
              </a:rPr>
              <a:t>全产业链</a:t>
            </a:r>
            <a:r>
              <a:rPr lang="zh-CN" altLang="en-US" sz="1100" dirty="0" smtClean="0">
                <a:solidFill>
                  <a:srgbClr val="595959"/>
                </a:solidFill>
                <a:latin typeface="微软雅黑" pitchFamily="34" charset="-122"/>
                <a:ea typeface="微软雅黑" pitchFamily="34" charset="-122"/>
              </a:rPr>
              <a:t>布局。电力信息化业务与环保业务齐头并进。</a:t>
            </a:r>
            <a:endParaRPr lang="zh-CN" altLang="en-US" sz="1100" kern="0" dirty="0">
              <a:solidFill>
                <a:srgbClr val="3F3F3F"/>
              </a:solidFill>
              <a:latin typeface="微软雅黑" pitchFamily="34" charset="-122"/>
              <a:ea typeface="微软雅黑" pitchFamily="34" charset="-122"/>
            </a:endParaRPr>
          </a:p>
        </p:txBody>
      </p:sp>
      <p:sp>
        <p:nvSpPr>
          <p:cNvPr id="35" name="圆角矩形 32"/>
          <p:cNvSpPr>
            <a:spLocks noChangeArrowheads="1"/>
          </p:cNvSpPr>
          <p:nvPr/>
        </p:nvSpPr>
        <p:spPr bwMode="auto">
          <a:xfrm>
            <a:off x="4644008" y="996414"/>
            <a:ext cx="1138153" cy="475654"/>
          </a:xfrm>
          <a:prstGeom prst="roundRect">
            <a:avLst>
              <a:gd name="adj" fmla="val 16667"/>
            </a:avLst>
          </a:prstGeom>
          <a:solidFill>
            <a:srgbClr val="7E202B"/>
          </a:solidFill>
          <a:ln>
            <a:noFill/>
          </a:ln>
          <a:effectLst>
            <a:outerShdw dist="38100" dir="5400000" algn="ctr" rotWithShape="0">
              <a:srgbClr val="000000">
                <a:alpha val="34000"/>
              </a:srgbClr>
            </a:outerShdw>
          </a:effectLst>
          <a:extLst/>
        </p:spPr>
        <p:txBody>
          <a:bodyPr lIns="62865" tIns="31433" rIns="62865" bIns="31433" anchor="ctr"/>
          <a:lstStyle>
            <a:lvl1pPr defTabSz="685800">
              <a:defRPr sz="1300">
                <a:solidFill>
                  <a:schemeClr val="tx1"/>
                </a:solidFill>
                <a:latin typeface="Arial" pitchFamily="34" charset="0"/>
                <a:ea typeface="宋体" pitchFamily="2" charset="-122"/>
              </a:defRPr>
            </a:lvl1pPr>
            <a:lvl2pPr marL="742950" indent="-285750" defTabSz="685800">
              <a:defRPr sz="1300">
                <a:solidFill>
                  <a:schemeClr val="tx1"/>
                </a:solidFill>
                <a:latin typeface="Arial" pitchFamily="34" charset="0"/>
                <a:ea typeface="宋体" pitchFamily="2" charset="-122"/>
              </a:defRPr>
            </a:lvl2pPr>
            <a:lvl3pPr marL="1143000" indent="-228600" defTabSz="685800">
              <a:defRPr sz="1300">
                <a:solidFill>
                  <a:schemeClr val="tx1"/>
                </a:solidFill>
                <a:latin typeface="Arial" pitchFamily="34" charset="0"/>
                <a:ea typeface="宋体" pitchFamily="2" charset="-122"/>
              </a:defRPr>
            </a:lvl3pPr>
            <a:lvl4pPr marL="1600200" indent="-228600" defTabSz="685800">
              <a:defRPr sz="1300">
                <a:solidFill>
                  <a:schemeClr val="tx1"/>
                </a:solidFill>
                <a:latin typeface="Arial" pitchFamily="34" charset="0"/>
                <a:ea typeface="宋体" pitchFamily="2" charset="-122"/>
              </a:defRPr>
            </a:lvl4pPr>
            <a:lvl5pPr marL="2057400" indent="-228600" defTabSz="685800">
              <a:defRPr sz="1300">
                <a:solidFill>
                  <a:schemeClr val="tx1"/>
                </a:solidFill>
                <a:latin typeface="Arial" pitchFamily="34" charset="0"/>
                <a:ea typeface="宋体" pitchFamily="2" charset="-122"/>
              </a:defRPr>
            </a:lvl5pPr>
            <a:lvl6pPr marL="25146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6pPr>
            <a:lvl7pPr marL="29718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7pPr>
            <a:lvl8pPr marL="34290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8pPr>
            <a:lvl9pPr marL="3886200" indent="-228600" defTabSz="685800" eaLnBrk="0" fontAlgn="base" hangingPunct="0">
              <a:spcBef>
                <a:spcPct val="0"/>
              </a:spcBef>
              <a:spcAft>
                <a:spcPct val="0"/>
              </a:spcAft>
              <a:buFont typeface="Arial" pitchFamily="34" charset="0"/>
              <a:defRPr sz="1300">
                <a:solidFill>
                  <a:schemeClr val="tx1"/>
                </a:solidFill>
                <a:latin typeface="Arial" pitchFamily="34" charset="0"/>
                <a:ea typeface="宋体" pitchFamily="2" charset="-122"/>
              </a:defRPr>
            </a:lvl9pPr>
          </a:lstStyle>
          <a:p>
            <a:pPr marL="0" marR="0" lvl="0" indent="0" algn="ctr" defTabSz="685800" eaLnBrk="1" fontAlgn="auto" latinLnBrk="0" hangingPunct="1">
              <a:lnSpc>
                <a:spcPct val="100000"/>
              </a:lnSpc>
              <a:spcBef>
                <a:spcPts val="0"/>
              </a:spcBef>
              <a:spcAft>
                <a:spcPts val="0"/>
              </a:spcAft>
              <a:buClrTx/>
              <a:buSzTx/>
              <a:buFont typeface="Arial" pitchFamily="34" charset="0"/>
              <a:buNone/>
              <a:tabLst/>
              <a:defRPr/>
            </a:pPr>
            <a:r>
              <a:rPr kumimoji="0" lang="en-US" altLang="zh-CN" sz="18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2016</a:t>
            </a:r>
            <a:r>
              <a:rPr kumimoji="0" lang="zh-CN" altLang="en-US" sz="18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年</a:t>
            </a:r>
            <a:endParaRPr kumimoji="0" lang="zh-CN" altLang="en-US"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95536" y="1484784"/>
            <a:ext cx="8280920" cy="1872208"/>
          </a:xfrm>
        </p:spPr>
        <p:txBody>
          <a:bodyPr>
            <a:noAutofit/>
          </a:bodyPr>
          <a:lstStyle/>
          <a:p>
            <a:pPr algn="ctr"/>
            <a:r>
              <a:rPr lang="zh-CN" altLang="en-US" sz="4000" dirty="0" smtClean="0">
                <a:solidFill>
                  <a:srgbClr val="C00000"/>
                </a:solidFill>
              </a:rPr>
              <a:t>简介结束</a:t>
            </a:r>
            <a:endParaRPr lang="zh-CN" altLang="en-US" sz="4000"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副标题 2"/>
          <p:cNvSpPr txBox="1">
            <a:spLocks/>
          </p:cNvSpPr>
          <p:nvPr/>
        </p:nvSpPr>
        <p:spPr>
          <a:xfrm>
            <a:off x="755576" y="5445224"/>
            <a:ext cx="7772400" cy="338336"/>
          </a:xfrm>
          <a:prstGeom prst="rect">
            <a:avLst/>
          </a:prstGeom>
        </p:spPr>
        <p:txBody>
          <a:bodyPr vert="horz" lIns="182880" tIns="0">
            <a:normAutofit/>
          </a:bodyPr>
          <a:lstStyle/>
          <a:p>
            <a:pPr marL="36576" lvl="0" algn="ctr">
              <a:buClr>
                <a:schemeClr val="accent1"/>
              </a:buClr>
              <a:buSzPct val="80000"/>
            </a:pPr>
            <a:endParaRPr kumimoji="0" lang="zh-CN" altLang="en-US"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949280"/>
            <a:ext cx="8183880" cy="504056"/>
          </a:xfrm>
        </p:spPr>
        <p:txBody>
          <a:bodyPr>
            <a:normAutofit fontScale="90000"/>
          </a:bodyPr>
          <a:lstStyle/>
          <a:p>
            <a:r>
              <a:rPr lang="zh-CN" altLang="en-US" dirty="0" smtClean="0">
                <a:solidFill>
                  <a:srgbClr val="C00000"/>
                </a:solidFill>
              </a:rPr>
              <a:t>业务版图</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内容占位符 4"/>
          <p:cNvPicPr>
            <a:picLocks noGrp="1" noChangeAspect="1"/>
          </p:cNvPicPr>
          <p:nvPr>
            <p:ph idx="1"/>
          </p:nvPr>
        </p:nvPicPr>
        <p:blipFill>
          <a:blip r:embed="rId4" cstate="print">
            <a:extLst>
              <a:ext uri="{28A0092B-C50C-407E-A947-70E740481C1C}">
                <a14:useLocalDpi xmlns="" xmlns:a14="http://schemas.microsoft.com/office/drawing/2010/main" val="0"/>
              </a:ext>
            </a:extLst>
          </a:blip>
          <a:stretch>
            <a:fillRect/>
          </a:stretch>
        </p:blipFill>
        <p:spPr>
          <a:xfrm>
            <a:off x="1403648" y="404664"/>
            <a:ext cx="6552728" cy="547260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95536" y="1484784"/>
            <a:ext cx="8280920" cy="1872208"/>
          </a:xfrm>
        </p:spPr>
        <p:txBody>
          <a:bodyPr>
            <a:noAutofit/>
          </a:bodyPr>
          <a:lstStyle/>
          <a:p>
            <a:pPr lvl="0" algn="ctr"/>
            <a:r>
              <a:rPr lang="zh-CN" altLang="en-US" sz="4000" dirty="0" smtClean="0">
                <a:solidFill>
                  <a:srgbClr val="C00000"/>
                </a:solidFill>
                <a:effectLst>
                  <a:outerShdw blurRad="38100" dist="38100" dir="2700000" algn="tl">
                    <a:srgbClr val="000000">
                      <a:alpha val="43137"/>
                    </a:srgbClr>
                  </a:outerShdw>
                </a:effectLst>
              </a:rPr>
              <a:t>环境监测业务</a:t>
            </a:r>
            <a:endParaRPr lang="zh-CN" altLang="en-US" sz="4000"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395537" y="4149081"/>
            <a:ext cx="1440000" cy="17851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2123728" y="4149280"/>
            <a:ext cx="1440000" cy="180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3"/>
          <p:cNvPicPr>
            <a:picLocks noChangeArrowheads="1"/>
          </p:cNvPicPr>
          <p:nvPr/>
        </p:nvPicPr>
        <p:blipFill>
          <a:blip r:embed="rId6" cstate="print">
            <a:extLst>
              <a:ext uri="{28A0092B-C50C-407E-A947-70E740481C1C}">
                <a14:useLocalDpi xmlns="" xmlns:a14="http://schemas.microsoft.com/office/drawing/2010/main" val="0"/>
              </a:ext>
            </a:extLst>
          </a:blip>
          <a:stretch>
            <a:fillRect/>
          </a:stretch>
        </p:blipFill>
        <p:spPr bwMode="auto">
          <a:xfrm>
            <a:off x="3923928" y="4149280"/>
            <a:ext cx="1440000" cy="180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cstate="print">
            <a:extLst>
              <a:ext uri="{28A0092B-C50C-407E-A947-70E740481C1C}">
                <a14:useLocalDpi xmlns="" xmlns:a14="http://schemas.microsoft.com/office/drawing/2010/main" val="0"/>
              </a:ext>
            </a:extLst>
          </a:blip>
          <a:stretch>
            <a:fillRect/>
          </a:stretch>
        </p:blipFill>
        <p:spPr bwMode="auto">
          <a:xfrm>
            <a:off x="5652120" y="4104675"/>
            <a:ext cx="1440000" cy="18446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tretch>
            <a:fillRect/>
          </a:stretch>
        </p:blipFill>
        <p:spPr bwMode="auto">
          <a:xfrm>
            <a:off x="7326456" y="4149280"/>
            <a:ext cx="1350000" cy="180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环境监测</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圆角矩形 11"/>
          <p:cNvSpPr>
            <a:spLocks noGrp="1" noChangeArrowheads="1"/>
          </p:cNvSpPr>
          <p:nvPr>
            <p:ph idx="1"/>
          </p:nvPr>
        </p:nvSpPr>
        <p:spPr bwMode="auto">
          <a:xfrm>
            <a:off x="1979712" y="1700585"/>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anchor="ctr">
            <a:normAutofit fontScale="70000" lnSpcReduction="20000"/>
          </a:bodyPr>
          <a:lstStyle/>
          <a:p>
            <a:pPr>
              <a:buClr>
                <a:schemeClr val="accent2"/>
              </a:buClr>
            </a:pPr>
            <a:r>
              <a:rPr lang="zh-CN" altLang="en-US" sz="2900" dirty="0" smtClean="0">
                <a:solidFill>
                  <a:srgbClr val="C00000"/>
                </a:solidFill>
                <a:effectLst>
                  <a:outerShdw blurRad="38100" dist="38100" dir="2700000" algn="tl">
                    <a:srgbClr val="000000">
                      <a:alpha val="43137"/>
                    </a:srgbClr>
                  </a:outerShdw>
                </a:effectLst>
                <a:sym typeface="微软雅黑" pitchFamily="34" charset="-122"/>
              </a:rPr>
              <a:t>水质监测（五参数、总磷总氮、</a:t>
            </a:r>
            <a:r>
              <a:rPr lang="en-US" altLang="zh-CN" sz="2900" dirty="0" smtClean="0">
                <a:solidFill>
                  <a:srgbClr val="C00000"/>
                </a:solidFill>
                <a:effectLst>
                  <a:outerShdw blurRad="38100" dist="38100" dir="2700000" algn="tl">
                    <a:srgbClr val="000000">
                      <a:alpha val="43137"/>
                    </a:srgbClr>
                  </a:outerShdw>
                </a:effectLst>
                <a:sym typeface="微软雅黑" pitchFamily="34" charset="-122"/>
              </a:rPr>
              <a:t>COD</a:t>
            </a:r>
            <a:r>
              <a:rPr lang="zh-CN" altLang="en-US" sz="2900" dirty="0" smtClean="0">
                <a:solidFill>
                  <a:srgbClr val="C00000"/>
                </a:solidFill>
                <a:effectLst>
                  <a:outerShdw blurRad="38100" dist="38100" dir="2700000" algn="tl">
                    <a:srgbClr val="000000">
                      <a:alpha val="43137"/>
                    </a:srgbClr>
                  </a:outerShdw>
                </a:effectLst>
                <a:sym typeface="微软雅黑" pitchFamily="34" charset="-122"/>
              </a:rPr>
              <a:t>、</a:t>
            </a:r>
            <a:r>
              <a:rPr lang="en-US" altLang="zh-CN" sz="2900" dirty="0" smtClean="0">
                <a:solidFill>
                  <a:srgbClr val="C00000"/>
                </a:solidFill>
                <a:effectLst>
                  <a:outerShdw blurRad="38100" dist="38100" dir="2700000" algn="tl">
                    <a:srgbClr val="000000">
                      <a:alpha val="43137"/>
                    </a:srgbClr>
                  </a:outerShdw>
                </a:effectLst>
                <a:sym typeface="微软雅黑" pitchFamily="34" charset="-122"/>
              </a:rPr>
              <a:t>TOC</a:t>
            </a:r>
            <a:r>
              <a:rPr lang="zh-CN" altLang="en-US" sz="2900" dirty="0" smtClean="0">
                <a:solidFill>
                  <a:srgbClr val="C00000"/>
                </a:solidFill>
                <a:effectLst>
                  <a:outerShdw blurRad="38100" dist="38100" dir="2700000" algn="tl">
                    <a:srgbClr val="000000">
                      <a:alpha val="43137"/>
                    </a:srgbClr>
                  </a:outerShdw>
                </a:effectLst>
                <a:sym typeface="微软雅黑" pitchFamily="34" charset="-122"/>
              </a:rPr>
              <a:t>、</a:t>
            </a:r>
            <a:r>
              <a:rPr lang="en-US" altLang="zh-CN" sz="2900" dirty="0" smtClean="0">
                <a:solidFill>
                  <a:srgbClr val="C00000"/>
                </a:solidFill>
                <a:effectLst>
                  <a:outerShdw blurRad="38100" dist="38100" dir="2700000" algn="tl">
                    <a:srgbClr val="000000">
                      <a:alpha val="43137"/>
                    </a:srgbClr>
                  </a:outerShdw>
                </a:effectLst>
                <a:sym typeface="微软雅黑" pitchFamily="34" charset="-122"/>
              </a:rPr>
              <a:t>TOX</a:t>
            </a:r>
            <a:r>
              <a:rPr lang="zh-CN" altLang="en-US" sz="2900" dirty="0" smtClean="0">
                <a:solidFill>
                  <a:srgbClr val="C00000"/>
                </a:solidFill>
                <a:effectLst>
                  <a:outerShdw blurRad="38100" dist="38100" dir="2700000" algn="tl">
                    <a:srgbClr val="000000">
                      <a:alpha val="43137"/>
                    </a:srgbClr>
                  </a:outerShdw>
                </a:effectLst>
                <a:sym typeface="微软雅黑" pitchFamily="34" charset="-122"/>
              </a:rPr>
              <a:t>、重金属污染、生物毒性等）</a:t>
            </a:r>
            <a:endParaRPr lang="en-US" altLang="zh-CN" dirty="0" smtClean="0">
              <a:solidFill>
                <a:srgbClr val="C00000"/>
              </a:solidFill>
              <a:effectLst>
                <a:outerShdw blurRad="38100" dist="38100" dir="2700000" algn="tl">
                  <a:srgbClr val="000000">
                    <a:alpha val="43137"/>
                  </a:srgbClr>
                </a:outerShdw>
              </a:effectLst>
            </a:endParaRPr>
          </a:p>
        </p:txBody>
      </p:sp>
      <p:sp>
        <p:nvSpPr>
          <p:cNvPr id="9" name="圆角矩形 11"/>
          <p:cNvSpPr txBox="1">
            <a:spLocks noChangeArrowheads="1"/>
          </p:cNvSpPr>
          <p:nvPr/>
        </p:nvSpPr>
        <p:spPr bwMode="auto">
          <a:xfrm>
            <a:off x="1979712" y="2492673"/>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rmAutofit fontScale="70000" lnSpcReduction="20000"/>
          </a:bodyPr>
          <a:lstStyle/>
          <a:p>
            <a:pPr marL="265176" indent="-265176">
              <a:spcBef>
                <a:spcPts val="250"/>
              </a:spcBef>
              <a:buClr>
                <a:schemeClr val="accent2"/>
              </a:buClr>
              <a:buSzPct val="80000"/>
              <a:buFont typeface="Wingdings 2"/>
              <a:buChar char=""/>
              <a:defRPr/>
            </a:pPr>
            <a:r>
              <a:rPr lang="zh-CN" altLang="en-US" sz="2900" dirty="0" smtClean="0">
                <a:solidFill>
                  <a:srgbClr val="C00000"/>
                </a:solidFill>
                <a:effectLst>
                  <a:outerShdw blurRad="38100" dist="38100" dir="2700000" algn="tl">
                    <a:srgbClr val="000000">
                      <a:alpha val="43137"/>
                    </a:srgbClr>
                  </a:outerShdw>
                </a:effectLst>
                <a:sym typeface="微软雅黑" pitchFamily="34" charset="-122"/>
              </a:rPr>
              <a:t>大气质量监测（有机污染物、颗粒物、重金属）</a:t>
            </a:r>
            <a:endParaRPr kumimoji="0" lang="en-US" altLang="zh-CN" sz="2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endParaRPr>
          </a:p>
        </p:txBody>
      </p:sp>
      <p:sp>
        <p:nvSpPr>
          <p:cNvPr id="10" name="圆角矩形 11"/>
          <p:cNvSpPr txBox="1">
            <a:spLocks noChangeArrowheads="1"/>
          </p:cNvSpPr>
          <p:nvPr/>
        </p:nvSpPr>
        <p:spPr bwMode="auto">
          <a:xfrm>
            <a:off x="1979712" y="3284761"/>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rmAutofit/>
          </a:bodyPr>
          <a:lstStyle/>
          <a:p>
            <a:pPr marL="265176" indent="-265176">
              <a:spcBef>
                <a:spcPts val="250"/>
              </a:spcBef>
              <a:buClr>
                <a:schemeClr val="accent2"/>
              </a:buClr>
              <a:buSzPct val="80000"/>
              <a:buFont typeface="Wingdings" pitchFamily="2" charset="2"/>
              <a:buChar char="l"/>
            </a:pPr>
            <a:r>
              <a:rPr lang="zh-CN" altLang="en-US" sz="2000" dirty="0" smtClean="0">
                <a:solidFill>
                  <a:srgbClr val="C00000"/>
                </a:solidFill>
                <a:effectLst>
                  <a:outerShdw blurRad="38100" dist="38100" dir="2700000" algn="tl">
                    <a:srgbClr val="000000">
                      <a:alpha val="43137"/>
                    </a:srgbClr>
                  </a:outerShdw>
                </a:effectLst>
                <a:sym typeface="微软雅黑" pitchFamily="34" charset="-122"/>
              </a:rPr>
              <a:t>固定污染源排放监测</a:t>
            </a:r>
            <a:endParaRPr lang="en-US" altLang="zh-CN" sz="2000" dirty="0" smtClean="0">
              <a:solidFill>
                <a:srgbClr val="C00000"/>
              </a:solidFill>
              <a:effectLst>
                <a:outerShdw blurRad="38100" dist="38100" dir="2700000" algn="tl">
                  <a:srgbClr val="000000">
                    <a:alpha val="43137"/>
                  </a:srgbClr>
                </a:outerShdw>
              </a:effectLst>
              <a:sym typeface="微软雅黑" pitchFamily="34" charset="-122"/>
            </a:endParaRPr>
          </a:p>
        </p:txBody>
      </p:sp>
      <p:sp>
        <p:nvSpPr>
          <p:cNvPr id="11" name="圆角矩形 11"/>
          <p:cNvSpPr txBox="1">
            <a:spLocks noChangeArrowheads="1"/>
          </p:cNvSpPr>
          <p:nvPr/>
        </p:nvSpPr>
        <p:spPr bwMode="auto">
          <a:xfrm>
            <a:off x="1979712" y="4076849"/>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Autofit/>
          </a:bodyPr>
          <a:lstStyle/>
          <a:p>
            <a:pPr marL="265176" indent="-265176">
              <a:spcBef>
                <a:spcPts val="250"/>
              </a:spcBef>
              <a:buClr>
                <a:schemeClr val="accent2"/>
              </a:buClr>
              <a:buSzPct val="80000"/>
              <a:buFont typeface="Wingdings" pitchFamily="2" charset="2"/>
              <a:buChar char="l"/>
            </a:pPr>
            <a:r>
              <a:rPr lang="zh-CN" altLang="en-US" sz="2000" dirty="0" smtClean="0">
                <a:solidFill>
                  <a:srgbClr val="C00000"/>
                </a:solidFill>
                <a:effectLst>
                  <a:outerShdw blurRad="38100" dist="38100" dir="2700000" algn="tl">
                    <a:srgbClr val="000000">
                      <a:alpha val="43137"/>
                    </a:srgbClr>
                  </a:outerShdw>
                </a:effectLst>
                <a:sym typeface="微软雅黑" pitchFamily="34" charset="-122"/>
              </a:rPr>
              <a:t>环境治理设施运行状态监测</a:t>
            </a:r>
          </a:p>
        </p:txBody>
      </p:sp>
      <p:sp>
        <p:nvSpPr>
          <p:cNvPr id="20" name="直接连接符 3"/>
          <p:cNvSpPr>
            <a:spLocks noChangeShapeType="1"/>
          </p:cNvSpPr>
          <p:nvPr/>
        </p:nvSpPr>
        <p:spPr bwMode="auto">
          <a:xfrm flipV="1">
            <a:off x="971600" y="3645024"/>
            <a:ext cx="1008112" cy="1"/>
          </a:xfrm>
          <a:prstGeom prst="line">
            <a:avLst/>
          </a:prstGeom>
          <a:noFill/>
          <a:ln w="57150" cap="flat" cmpd="sng">
            <a:solidFill>
              <a:schemeClr val="accent2"/>
            </a:solidFill>
            <a:round/>
            <a:headEnd/>
            <a:tailEnd/>
          </a:ln>
        </p:spPr>
        <p:txBody>
          <a:bodyPr/>
          <a:lstStyle/>
          <a:p>
            <a:endParaRPr lang="zh-CN" altLang="en-US"/>
          </a:p>
        </p:txBody>
      </p:sp>
      <p:sp>
        <p:nvSpPr>
          <p:cNvPr id="21" name="直接连接符 4"/>
          <p:cNvSpPr>
            <a:spLocks noChangeShapeType="1"/>
          </p:cNvSpPr>
          <p:nvPr/>
        </p:nvSpPr>
        <p:spPr bwMode="auto">
          <a:xfrm>
            <a:off x="971600" y="4437112"/>
            <a:ext cx="1008112" cy="0"/>
          </a:xfrm>
          <a:prstGeom prst="line">
            <a:avLst/>
          </a:prstGeom>
          <a:noFill/>
          <a:ln w="57150" cap="flat" cmpd="sng">
            <a:solidFill>
              <a:schemeClr val="accent2"/>
            </a:solidFill>
            <a:round/>
            <a:headEnd/>
            <a:tailEnd/>
          </a:ln>
        </p:spPr>
        <p:txBody>
          <a:bodyPr/>
          <a:lstStyle/>
          <a:p>
            <a:endParaRPr lang="zh-CN" altLang="en-US"/>
          </a:p>
        </p:txBody>
      </p:sp>
      <p:sp>
        <p:nvSpPr>
          <p:cNvPr id="22" name="直接连接符 5"/>
          <p:cNvSpPr>
            <a:spLocks noChangeShapeType="1"/>
          </p:cNvSpPr>
          <p:nvPr/>
        </p:nvSpPr>
        <p:spPr bwMode="auto">
          <a:xfrm flipV="1">
            <a:off x="971600" y="2852936"/>
            <a:ext cx="1008112" cy="1"/>
          </a:xfrm>
          <a:prstGeom prst="line">
            <a:avLst/>
          </a:prstGeom>
          <a:noFill/>
          <a:ln w="57150" cap="flat" cmpd="sng">
            <a:solidFill>
              <a:schemeClr val="accent2"/>
            </a:solidFill>
            <a:round/>
            <a:headEnd/>
            <a:tailEnd/>
          </a:ln>
        </p:spPr>
        <p:txBody>
          <a:bodyPr/>
          <a:lstStyle/>
          <a:p>
            <a:endParaRPr lang="zh-CN" altLang="en-US"/>
          </a:p>
        </p:txBody>
      </p:sp>
      <p:sp>
        <p:nvSpPr>
          <p:cNvPr id="23" name="直接连接符 6"/>
          <p:cNvSpPr>
            <a:spLocks noChangeShapeType="1"/>
          </p:cNvSpPr>
          <p:nvPr/>
        </p:nvSpPr>
        <p:spPr bwMode="auto">
          <a:xfrm flipV="1">
            <a:off x="971600" y="2060848"/>
            <a:ext cx="1008112" cy="1"/>
          </a:xfrm>
          <a:prstGeom prst="line">
            <a:avLst/>
          </a:prstGeom>
          <a:noFill/>
          <a:ln w="57150" cap="flat" cmpd="sng">
            <a:solidFill>
              <a:schemeClr val="accent2"/>
            </a:solidFill>
            <a:round/>
            <a:headEnd/>
            <a:tailEnd/>
          </a:ln>
        </p:spPr>
        <p:txBody>
          <a:bodyPr/>
          <a:lstStyle/>
          <a:p>
            <a:endParaRPr lang="zh-CN" altLang="en-US"/>
          </a:p>
        </p:txBody>
      </p:sp>
      <p:sp>
        <p:nvSpPr>
          <p:cNvPr id="28" name="直接连接符 11"/>
          <p:cNvSpPr>
            <a:spLocks noChangeShapeType="1"/>
          </p:cNvSpPr>
          <p:nvPr/>
        </p:nvSpPr>
        <p:spPr bwMode="auto">
          <a:xfrm rot="5400000">
            <a:off x="-216532" y="3248980"/>
            <a:ext cx="2376264" cy="0"/>
          </a:xfrm>
          <a:prstGeom prst="line">
            <a:avLst/>
          </a:prstGeom>
          <a:noFill/>
          <a:ln w="57150" cap="flat" cmpd="sng">
            <a:solidFill>
              <a:schemeClr val="accent2"/>
            </a:solidFill>
            <a:round/>
            <a:headEnd/>
            <a:tailEnd/>
          </a:ln>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p:cBhvr>
                                        <p:cTn id="10" dur="500"/>
                                        <p:tgtEl>
                                          <p:spTgt spid="23"/>
                                        </p:tgtEl>
                                      </p:cBhvr>
                                    </p:animEffect>
                                  </p:childTnLst>
                                </p:cTn>
                              </p:par>
                              <p:par>
                                <p:cTn id="11" presetID="22" presetClass="entr" presetSubtype="8" fill="hold" grpId="0" nodeType="withEffect">
                                  <p:stCondLst>
                                    <p:cond delay="200"/>
                                  </p:stCondLst>
                                  <p:childTnLst>
                                    <p:set>
                                      <p:cBhvr>
                                        <p:cTn id="12" dur="1" fill="hold">
                                          <p:stCondLst>
                                            <p:cond delay="0"/>
                                          </p:stCondLst>
                                        </p:cTn>
                                        <p:tgtEl>
                                          <p:spTgt spid="22"/>
                                        </p:tgtEl>
                                        <p:attrNameLst>
                                          <p:attrName>style.visibility</p:attrName>
                                        </p:attrNameLst>
                                      </p:cBhvr>
                                      <p:to>
                                        <p:strVal val="visible"/>
                                      </p:to>
                                    </p:set>
                                    <p:animEffect>
                                      <p:cBhvr>
                                        <p:cTn id="13" dur="500"/>
                                        <p:tgtEl>
                                          <p:spTgt spid="22"/>
                                        </p:tgtEl>
                                      </p:cBhvr>
                                    </p:animEffect>
                                  </p:childTnLst>
                                </p:cTn>
                              </p:par>
                              <p:par>
                                <p:cTn id="14" presetID="22" presetClass="entr" presetSubtype="8" fill="hold" grpId="0" nodeType="withEffect">
                                  <p:stCondLst>
                                    <p:cond delay="400"/>
                                  </p:stCondLst>
                                  <p:childTnLst>
                                    <p:set>
                                      <p:cBhvr>
                                        <p:cTn id="15" dur="1" fill="hold">
                                          <p:stCondLst>
                                            <p:cond delay="0"/>
                                          </p:stCondLst>
                                        </p:cTn>
                                        <p:tgtEl>
                                          <p:spTgt spid="20"/>
                                        </p:tgtEl>
                                        <p:attrNameLst>
                                          <p:attrName>style.visibility</p:attrName>
                                        </p:attrNameLst>
                                      </p:cBhvr>
                                      <p:to>
                                        <p:strVal val="visible"/>
                                      </p:to>
                                    </p:set>
                                    <p:animEffect>
                                      <p:cBhvr>
                                        <p:cTn id="16" dur="500"/>
                                        <p:tgtEl>
                                          <p:spTgt spid="20"/>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1"/>
                                        </p:tgtEl>
                                        <p:attrNameLst>
                                          <p:attrName>style.visibility</p:attrName>
                                        </p:attrNameLst>
                                      </p:cBhvr>
                                      <p:to>
                                        <p:strVal val="visible"/>
                                      </p:to>
                                    </p:set>
                                    <p:animEffect>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环境监测</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灯片编号占位符 10"/>
          <p:cNvSpPr>
            <a:spLocks noGrp="1"/>
          </p:cNvSpPr>
          <p:nvPr>
            <p:ph type="sldNum" sz="quarter" idx="12"/>
          </p:nvPr>
        </p:nvSpPr>
        <p:spPr>
          <a:xfrm>
            <a:off x="7812359" y="5221606"/>
            <a:ext cx="563923" cy="273844"/>
          </a:xfrm>
        </p:spPr>
        <p:txBody>
          <a:bodyPr/>
          <a:lstStyle/>
          <a:p>
            <a:fld id="{ED327145-FF81-4AC9-98EB-2A48FA1E94C3}" type="slidenum">
              <a:rPr lang="zh-CN" altLang="en-US" smtClean="0"/>
              <a:pPr/>
              <a:t>7</a:t>
            </a:fld>
            <a:endParaRPr lang="zh-CN" altLang="en-US" dirty="0"/>
          </a:p>
        </p:txBody>
      </p:sp>
      <p:sp>
        <p:nvSpPr>
          <p:cNvPr id="17" name="TextBox 16"/>
          <p:cNvSpPr txBox="1"/>
          <p:nvPr/>
        </p:nvSpPr>
        <p:spPr>
          <a:xfrm>
            <a:off x="7452320" y="476672"/>
            <a:ext cx="1210588" cy="400110"/>
          </a:xfrm>
          <a:prstGeom prst="rect">
            <a:avLst/>
          </a:prstGeom>
          <a:noFill/>
        </p:spPr>
        <p:txBody>
          <a:bodyPr wrap="none" rtlCol="0">
            <a:spAutoFit/>
          </a:bodyPr>
          <a:lstStyle/>
          <a:p>
            <a:r>
              <a:rPr lang="zh-CN" altLang="en-US" sz="2000" b="1" dirty="0" smtClean="0">
                <a:solidFill>
                  <a:srgbClr val="C00000"/>
                </a:solidFill>
                <a:effectLst>
                  <a:outerShdw blurRad="53975" dist="22860" dir="5400000" algn="tl" rotWithShape="0">
                    <a:srgbClr val="000000">
                      <a:alpha val="55000"/>
                    </a:srgbClr>
                  </a:outerShdw>
                </a:effectLst>
                <a:latin typeface="+mj-lt"/>
                <a:ea typeface="+mj-ea"/>
                <a:cs typeface="+mj-cs"/>
              </a:rPr>
              <a:t>技术创新</a:t>
            </a:r>
            <a:endParaRPr lang="en-US" altLang="zh-CN" sz="2000" b="1" dirty="0">
              <a:solidFill>
                <a:srgbClr val="C00000"/>
              </a:solidFill>
              <a:effectLst>
                <a:outerShdw blurRad="53975" dist="22860" dir="5400000" algn="tl" rotWithShape="0">
                  <a:srgbClr val="000000">
                    <a:alpha val="55000"/>
                  </a:srgbClr>
                </a:outerShdw>
              </a:effectLst>
              <a:latin typeface="+mj-lt"/>
              <a:ea typeface="+mj-ea"/>
              <a:cs typeface="+mj-cs"/>
            </a:endParaRPr>
          </a:p>
        </p:txBody>
      </p:sp>
      <p:sp>
        <p:nvSpPr>
          <p:cNvPr id="19" name="Text Box 4"/>
          <p:cNvSpPr txBox="1">
            <a:spLocks noChangeArrowheads="1"/>
          </p:cNvSpPr>
          <p:nvPr/>
        </p:nvSpPr>
        <p:spPr bwMode="black">
          <a:xfrm>
            <a:off x="395536" y="1196752"/>
            <a:ext cx="3528324" cy="1038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285750" indent="-285750">
              <a:buClr>
                <a:srgbClr val="1F3F5F"/>
              </a:buClr>
              <a:buFont typeface="Wingdings" panose="05000000000000000000" pitchFamily="2" charset="2"/>
              <a:buChar char="u"/>
            </a:pPr>
            <a:r>
              <a:rPr lang="zh-CN" altLang="en-US" sz="1400" b="1" dirty="0" smtClean="0">
                <a:solidFill>
                  <a:srgbClr val="C00000"/>
                </a:solidFill>
                <a:latin typeface="微软雅黑" pitchFamily="34" charset="-122"/>
                <a:ea typeface="微软雅黑" pitchFamily="34" charset="-122"/>
              </a:rPr>
              <a:t>强大的技术团队</a:t>
            </a:r>
            <a:endParaRPr lang="en-US" altLang="zh-CN" sz="1400" b="1" dirty="0" smtClean="0">
              <a:solidFill>
                <a:srgbClr val="C00000"/>
              </a:solidFill>
              <a:latin typeface="微软雅黑" pitchFamily="34" charset="-122"/>
              <a:ea typeface="微软雅黑" pitchFamily="34" charset="-122"/>
            </a:endParaRPr>
          </a:p>
          <a:p>
            <a:pPr marL="0" lvl="0">
              <a:lnSpc>
                <a:spcPts val="1800"/>
              </a:lnSpc>
              <a:spcBef>
                <a:spcPts val="300"/>
              </a:spcBef>
              <a:spcAft>
                <a:spcPts val="300"/>
              </a:spcAft>
              <a:buClr>
                <a:srgbClr val="1F3F5F"/>
              </a:buClr>
            </a:pPr>
            <a:r>
              <a:rPr lang="zh-CN" altLang="en-US" sz="1200" dirty="0" smtClean="0">
                <a:solidFill>
                  <a:schemeClr val="tx1">
                    <a:lumMod val="65000"/>
                    <a:lumOff val="35000"/>
                  </a:schemeClr>
                </a:solidFill>
                <a:latin typeface="微软雅黑" pitchFamily="34" charset="-122"/>
                <a:ea typeface="微软雅黑" pitchFamily="34" charset="-122"/>
              </a:rPr>
              <a:t>公司拥有</a:t>
            </a:r>
            <a:r>
              <a:rPr lang="en-US" altLang="zh-CN" sz="1200" dirty="0" smtClean="0">
                <a:solidFill>
                  <a:schemeClr val="tx1">
                    <a:lumMod val="65000"/>
                    <a:lumOff val="35000"/>
                  </a:schemeClr>
                </a:solidFill>
                <a:latin typeface="微软雅黑" pitchFamily="34" charset="-122"/>
                <a:ea typeface="微软雅黑" pitchFamily="34" charset="-122"/>
              </a:rPr>
              <a:t>600</a:t>
            </a:r>
            <a:r>
              <a:rPr lang="zh-CN" altLang="en-US" sz="1200" dirty="0" smtClean="0">
                <a:solidFill>
                  <a:schemeClr val="tx1">
                    <a:lumMod val="65000"/>
                    <a:lumOff val="35000"/>
                  </a:schemeClr>
                </a:solidFill>
                <a:latin typeface="微软雅黑" pitchFamily="34" charset="-122"/>
                <a:ea typeface="微软雅黑" pitchFamily="34" charset="-122"/>
              </a:rPr>
              <a:t>人的研发团队，掌握在线监测、在线智能化分析仪器研发、</a:t>
            </a:r>
            <a:r>
              <a:rPr lang="zh-CN" altLang="zh-CN" sz="1200" dirty="0" smtClean="0">
                <a:solidFill>
                  <a:schemeClr val="tx1">
                    <a:lumMod val="65000"/>
                    <a:lumOff val="35000"/>
                  </a:schemeClr>
                </a:solidFill>
                <a:latin typeface="微软雅黑" pitchFamily="34" charset="-122"/>
                <a:ea typeface="微软雅黑" pitchFamily="34" charset="-122"/>
              </a:rPr>
              <a:t>嵌入式</a:t>
            </a:r>
            <a:r>
              <a:rPr lang="zh-CN" altLang="en-US" sz="1200" dirty="0" smtClean="0">
                <a:solidFill>
                  <a:schemeClr val="tx1">
                    <a:lumMod val="65000"/>
                    <a:lumOff val="35000"/>
                  </a:schemeClr>
                </a:solidFill>
                <a:latin typeface="微软雅黑" pitchFamily="34" charset="-122"/>
                <a:ea typeface="微软雅黑" pitchFamily="34" charset="-122"/>
              </a:rPr>
              <a:t>软件</a:t>
            </a:r>
            <a:r>
              <a:rPr lang="zh-CN" altLang="zh-CN" sz="1200" dirty="0" smtClean="0">
                <a:solidFill>
                  <a:schemeClr val="tx1">
                    <a:lumMod val="65000"/>
                    <a:lumOff val="35000"/>
                  </a:schemeClr>
                </a:solidFill>
                <a:latin typeface="微软雅黑" pitchFamily="34" charset="-122"/>
                <a:ea typeface="微软雅黑" pitchFamily="34" charset="-122"/>
              </a:rPr>
              <a:t>、应用软件</a:t>
            </a:r>
            <a:r>
              <a:rPr lang="zh-CN" altLang="en-US" sz="1200" dirty="0" smtClean="0">
                <a:solidFill>
                  <a:schemeClr val="tx1">
                    <a:lumMod val="65000"/>
                    <a:lumOff val="35000"/>
                  </a:schemeClr>
                </a:solidFill>
                <a:latin typeface="微软雅黑" pitchFamily="34" charset="-122"/>
                <a:ea typeface="微软雅黑" pitchFamily="34" charset="-122"/>
              </a:rPr>
              <a:t>等核心技术</a:t>
            </a:r>
            <a:r>
              <a:rPr lang="zh-CN" altLang="zh-CN" sz="1200" dirty="0" smtClean="0">
                <a:solidFill>
                  <a:schemeClr val="tx1">
                    <a:lumMod val="65000"/>
                    <a:lumOff val="35000"/>
                  </a:schemeClr>
                </a:solidFill>
                <a:latin typeface="微软雅黑" pitchFamily="34" charset="-122"/>
                <a:ea typeface="微软雅黑" pitchFamily="34" charset="-122"/>
              </a:rPr>
              <a:t>，</a:t>
            </a:r>
            <a:r>
              <a:rPr lang="zh-CN" altLang="en-US" sz="1200" dirty="0" smtClean="0">
                <a:solidFill>
                  <a:schemeClr val="tx1">
                    <a:lumMod val="65000"/>
                    <a:lumOff val="35000"/>
                  </a:schemeClr>
                </a:solidFill>
                <a:latin typeface="微软雅黑" pitchFamily="34" charset="-122"/>
                <a:ea typeface="微软雅黑" pitchFamily="34" charset="-122"/>
              </a:rPr>
              <a:t>拥有丰富的研发、设计、应用经验。</a:t>
            </a:r>
            <a:endParaRPr lang="zh-CN" altLang="zh-CN" sz="1200" dirty="0">
              <a:solidFill>
                <a:schemeClr val="tx1">
                  <a:lumMod val="65000"/>
                  <a:lumOff val="35000"/>
                </a:schemeClr>
              </a:solidFill>
              <a:latin typeface="微软雅黑" pitchFamily="34" charset="-122"/>
              <a:ea typeface="微软雅黑" pitchFamily="34" charset="-122"/>
            </a:endParaRPr>
          </a:p>
        </p:txBody>
      </p:sp>
      <p:sp>
        <p:nvSpPr>
          <p:cNvPr id="24" name="Text Box 4"/>
          <p:cNvSpPr txBox="1">
            <a:spLocks noChangeArrowheads="1"/>
          </p:cNvSpPr>
          <p:nvPr/>
        </p:nvSpPr>
        <p:spPr bwMode="black">
          <a:xfrm>
            <a:off x="4139952" y="1212807"/>
            <a:ext cx="4608512" cy="80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285750" indent="-285750">
              <a:buClr>
                <a:srgbClr val="1F3F5F"/>
              </a:buClr>
              <a:buFont typeface="Wingdings" panose="05000000000000000000" pitchFamily="2" charset="2"/>
              <a:buChar char="u"/>
            </a:pPr>
            <a:r>
              <a:rPr lang="zh-CN" altLang="en-US" sz="1400" b="1" dirty="0" smtClean="0">
                <a:solidFill>
                  <a:srgbClr val="C00000"/>
                </a:solidFill>
                <a:latin typeface="微软雅黑" pitchFamily="34" charset="-122"/>
                <a:ea typeface="微软雅黑" pitchFamily="34" charset="-122"/>
              </a:rPr>
              <a:t>拥有院士工作站和博士后工作站</a:t>
            </a:r>
            <a:endParaRPr lang="en-US" altLang="zh-CN" sz="1400" b="1" dirty="0" smtClean="0">
              <a:solidFill>
                <a:srgbClr val="C00000"/>
              </a:solidFill>
              <a:latin typeface="微软雅黑" pitchFamily="34" charset="-122"/>
              <a:ea typeface="微软雅黑" pitchFamily="34" charset="-122"/>
            </a:endParaRPr>
          </a:p>
          <a:p>
            <a:pPr marL="0">
              <a:lnSpc>
                <a:spcPts val="1800"/>
              </a:lnSpc>
              <a:spcBef>
                <a:spcPts val="300"/>
              </a:spcBef>
              <a:spcAft>
                <a:spcPts val="300"/>
              </a:spcAft>
              <a:buClr>
                <a:srgbClr val="1F3F5F"/>
              </a:buClr>
            </a:pPr>
            <a:r>
              <a:rPr lang="zh-CN" altLang="en-US" sz="1200" dirty="0" smtClean="0">
                <a:solidFill>
                  <a:schemeClr val="tx1">
                    <a:lumMod val="65000"/>
                    <a:lumOff val="35000"/>
                  </a:schemeClr>
                </a:solidFill>
                <a:latin typeface="微软雅黑" pitchFamily="34" charset="-122"/>
                <a:ea typeface="微软雅黑" pitchFamily="34" charset="-122"/>
              </a:rPr>
              <a:t>与佐治亚理工</a:t>
            </a:r>
            <a:r>
              <a:rPr lang="en-US" altLang="zh-CN" sz="1200" dirty="0" smtClean="0">
                <a:solidFill>
                  <a:schemeClr val="tx1">
                    <a:lumMod val="65000"/>
                    <a:lumOff val="35000"/>
                  </a:schemeClr>
                </a:solidFill>
                <a:latin typeface="微软雅黑" pitchFamily="34" charset="-122"/>
                <a:ea typeface="微软雅黑" pitchFamily="34" charset="-122"/>
              </a:rPr>
              <a:t>John </a:t>
            </a:r>
            <a:r>
              <a:rPr lang="en-US" altLang="zh-CN" sz="1200" dirty="0" err="1">
                <a:solidFill>
                  <a:schemeClr val="tx1">
                    <a:lumMod val="65000"/>
                    <a:lumOff val="35000"/>
                  </a:schemeClr>
                </a:solidFill>
                <a:latin typeface="微软雅黑" pitchFamily="34" charset="-122"/>
                <a:ea typeface="微软雅黑" pitchFamily="34" charset="-122"/>
              </a:rPr>
              <a:t>charles</a:t>
            </a:r>
            <a:r>
              <a:rPr lang="en-US" altLang="zh-CN" sz="1200" dirty="0">
                <a:solidFill>
                  <a:schemeClr val="tx1">
                    <a:lumMod val="65000"/>
                    <a:lumOff val="35000"/>
                  </a:schemeClr>
                </a:solidFill>
                <a:latin typeface="微软雅黑" pitchFamily="34" charset="-122"/>
                <a:ea typeface="微软雅黑" pitchFamily="34" charset="-122"/>
              </a:rPr>
              <a:t> Crittenden</a:t>
            </a:r>
            <a:r>
              <a:rPr lang="zh-CN" altLang="en-US" sz="1200" dirty="0" smtClean="0">
                <a:solidFill>
                  <a:schemeClr val="tx1">
                    <a:lumMod val="65000"/>
                    <a:lumOff val="35000"/>
                  </a:schemeClr>
                </a:solidFill>
                <a:latin typeface="微软雅黑" pitchFamily="34" charset="-122"/>
                <a:ea typeface="微软雅黑" pitchFamily="34" charset="-122"/>
              </a:rPr>
              <a:t>院士联合</a:t>
            </a:r>
            <a:r>
              <a:rPr lang="zh-CN" altLang="en-US" sz="1200" dirty="0">
                <a:solidFill>
                  <a:schemeClr val="tx1">
                    <a:lumMod val="65000"/>
                    <a:lumOff val="35000"/>
                  </a:schemeClr>
                </a:solidFill>
                <a:latin typeface="微软雅黑" pitchFamily="34" charset="-122"/>
                <a:ea typeface="微软雅黑" pitchFamily="34" charset="-122"/>
              </a:rPr>
              <a:t>共建</a:t>
            </a:r>
            <a:r>
              <a:rPr lang="zh-CN" altLang="en-US" sz="1200" dirty="0" smtClean="0">
                <a:solidFill>
                  <a:schemeClr val="tx1">
                    <a:lumMod val="65000"/>
                    <a:lumOff val="35000"/>
                  </a:schemeClr>
                </a:solidFill>
                <a:latin typeface="微软雅黑" pitchFamily="34" charset="-122"/>
                <a:ea typeface="微软雅黑" pitchFamily="34" charset="-122"/>
              </a:rPr>
              <a:t>“环境大数据院士工作站”</a:t>
            </a:r>
            <a:endParaRPr lang="zh-CN" altLang="en-US" sz="1200" dirty="0">
              <a:solidFill>
                <a:schemeClr val="tx1">
                  <a:lumMod val="65000"/>
                  <a:lumOff val="35000"/>
                </a:schemeClr>
              </a:solidFill>
              <a:latin typeface="微软雅黑" pitchFamily="34" charset="-122"/>
              <a:ea typeface="微软雅黑" pitchFamily="34" charset="-122"/>
            </a:endParaRPr>
          </a:p>
        </p:txBody>
      </p:sp>
      <p:sp>
        <p:nvSpPr>
          <p:cNvPr id="25" name="Text Box 4"/>
          <p:cNvSpPr txBox="1">
            <a:spLocks noChangeArrowheads="1"/>
          </p:cNvSpPr>
          <p:nvPr/>
        </p:nvSpPr>
        <p:spPr bwMode="black">
          <a:xfrm>
            <a:off x="4139952" y="3214223"/>
            <a:ext cx="4680520" cy="1269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285750" indent="-285750">
              <a:buClr>
                <a:srgbClr val="1F3F5F"/>
              </a:buClr>
              <a:buFont typeface="Wingdings" panose="05000000000000000000" pitchFamily="2" charset="2"/>
              <a:buChar char="u"/>
            </a:pPr>
            <a:r>
              <a:rPr lang="zh-CN" altLang="en-US" sz="1400" b="1" dirty="0" smtClean="0">
                <a:solidFill>
                  <a:srgbClr val="C00000"/>
                </a:solidFill>
                <a:latin typeface="微软雅黑" pitchFamily="34" charset="-122"/>
                <a:ea typeface="微软雅黑" pitchFamily="34" charset="-122"/>
              </a:rPr>
              <a:t>拥有基于状态的精准运维监管平台</a:t>
            </a:r>
            <a:endParaRPr lang="en-US" altLang="zh-CN" sz="1400" b="1" dirty="0" smtClean="0">
              <a:solidFill>
                <a:srgbClr val="C00000"/>
              </a:solidFill>
              <a:latin typeface="微软雅黑" pitchFamily="34" charset="-122"/>
              <a:ea typeface="微软雅黑" pitchFamily="34" charset="-122"/>
            </a:endParaRPr>
          </a:p>
          <a:p>
            <a:pPr marL="0">
              <a:lnSpc>
                <a:spcPts val="1800"/>
              </a:lnSpc>
              <a:spcBef>
                <a:spcPts val="300"/>
              </a:spcBef>
              <a:spcAft>
                <a:spcPts val="300"/>
              </a:spcAft>
              <a:buClr>
                <a:srgbClr val="1F3F5F"/>
              </a:buClr>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平台集</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监控、诊断、调度、管理、考核于一体，实现设备异常检测智能化、设备故障诊断远程化、运维任务调度自动化、运维作业流程标准化、运维过程管理信息化、运维目标考核定量化。实现快速、高效、精准运维</a:t>
            </a:r>
            <a:r>
              <a:rPr lang="zh-CN" altLang="en-US" sz="1200" dirty="0" smtClean="0">
                <a:solidFill>
                  <a:schemeClr val="tx1">
                    <a:lumMod val="65000"/>
                    <a:lumOff val="35000"/>
                  </a:schemeClr>
                </a:solidFill>
                <a:latin typeface="微软雅黑" pitchFamily="34" charset="-122"/>
                <a:ea typeface="微软雅黑" pitchFamily="34" charset="-122"/>
              </a:rPr>
              <a:t>。</a:t>
            </a:r>
            <a:endParaRPr lang="zh-CN" altLang="en-US" sz="1200" dirty="0">
              <a:solidFill>
                <a:schemeClr val="tx1">
                  <a:lumMod val="65000"/>
                  <a:lumOff val="35000"/>
                </a:schemeClr>
              </a:solidFill>
              <a:latin typeface="微软雅黑" pitchFamily="34" charset="-122"/>
              <a:ea typeface="微软雅黑" pitchFamily="34" charset="-122"/>
            </a:endParaRPr>
          </a:p>
        </p:txBody>
      </p:sp>
      <p:sp>
        <p:nvSpPr>
          <p:cNvPr id="26" name="Text Box 4"/>
          <p:cNvSpPr txBox="1">
            <a:spLocks noChangeArrowheads="1"/>
          </p:cNvSpPr>
          <p:nvPr/>
        </p:nvSpPr>
        <p:spPr bwMode="black">
          <a:xfrm>
            <a:off x="406970" y="3624641"/>
            <a:ext cx="3528392" cy="80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285750" indent="-285750">
              <a:buClr>
                <a:srgbClr val="1F3F5F"/>
              </a:buClr>
              <a:buFont typeface="Wingdings" panose="05000000000000000000" pitchFamily="2" charset="2"/>
              <a:buChar char="u"/>
            </a:pPr>
            <a:r>
              <a:rPr lang="zh-CN" altLang="en-US" sz="1400" b="1" dirty="0" smtClean="0">
                <a:solidFill>
                  <a:srgbClr val="C00000"/>
                </a:solidFill>
                <a:latin typeface="微软雅黑" pitchFamily="34" charset="-122"/>
                <a:ea typeface="微软雅黑" pitchFamily="34" charset="-122"/>
              </a:rPr>
              <a:t>先进的研发试验平台</a:t>
            </a:r>
            <a:endParaRPr lang="en-US" altLang="zh-CN" sz="1400" b="1" dirty="0" smtClean="0">
              <a:solidFill>
                <a:srgbClr val="C00000"/>
              </a:solidFill>
              <a:latin typeface="微软雅黑" pitchFamily="34" charset="-122"/>
              <a:ea typeface="微软雅黑" pitchFamily="34" charset="-122"/>
            </a:endParaRPr>
          </a:p>
          <a:p>
            <a:pPr marL="0">
              <a:lnSpc>
                <a:spcPts val="1800"/>
              </a:lnSpc>
              <a:spcBef>
                <a:spcPts val="300"/>
              </a:spcBef>
              <a:spcAft>
                <a:spcPts val="300"/>
              </a:spcAft>
              <a:buClr>
                <a:srgbClr val="1F3F5F"/>
              </a:buClr>
            </a:pPr>
            <a:r>
              <a:rPr lang="zh-CN" altLang="en-US" sz="1200" dirty="0" smtClean="0">
                <a:solidFill>
                  <a:schemeClr val="tx1">
                    <a:lumMod val="65000"/>
                    <a:lumOff val="35000"/>
                  </a:schemeClr>
                </a:solidFill>
                <a:latin typeface="微软雅黑" pitchFamily="34" charset="-122"/>
                <a:ea typeface="微软雅黑" pitchFamily="34" charset="-122"/>
              </a:rPr>
              <a:t>设有功能齐全的水质监测与分析实验室、高压实验室等</a:t>
            </a:r>
            <a:r>
              <a:rPr lang="zh-CN" altLang="en-US" sz="1400" dirty="0" smtClean="0">
                <a:solidFill>
                  <a:schemeClr val="tx1">
                    <a:lumMod val="65000"/>
                    <a:lumOff val="35000"/>
                  </a:schemeClr>
                </a:solidFill>
                <a:latin typeface="微软雅黑" pitchFamily="34" charset="-122"/>
                <a:ea typeface="微软雅黑" pitchFamily="34" charset="-122"/>
              </a:rPr>
              <a:t>。</a:t>
            </a:r>
            <a:endParaRPr lang="zh-CN" altLang="en-US" sz="1400" dirty="0">
              <a:solidFill>
                <a:schemeClr val="tx1">
                  <a:lumMod val="65000"/>
                  <a:lumOff val="35000"/>
                </a:schemeClr>
              </a:solidFill>
              <a:latin typeface="微软雅黑" pitchFamily="34" charset="-122"/>
              <a:ea typeface="微软雅黑" pitchFamily="34" charset="-122"/>
            </a:endParaRPr>
          </a:p>
        </p:txBody>
      </p:sp>
      <p:pic>
        <p:nvPicPr>
          <p:cNvPr id="27" name="Picture 14" descr="F:\照片\博微招聘专题片拍摄截图\MVI_1741[00_00_02][20120919-133218-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4620" y="2328497"/>
            <a:ext cx="1696546" cy="108012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29" name="图片 113" descr="p-20-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14987" y="2112473"/>
            <a:ext cx="1673437" cy="108012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30" name="图片 29" descr="C:\Users\Administrator\Desktop\环境实验室1.jpg"/>
          <p:cNvPicPr/>
          <p:nvPr/>
        </p:nvPicPr>
        <p:blipFill rotWithShape="1">
          <a:blip r:embed="rId6" cstate="print">
            <a:extLst>
              <a:ext uri="{28A0092B-C50C-407E-A947-70E740481C1C}">
                <a14:useLocalDpi xmlns:a14="http://schemas.microsoft.com/office/drawing/2010/main" xmlns="" val="0"/>
              </a:ext>
            </a:extLst>
          </a:blip>
          <a:srcRect l="2797"/>
          <a:stretch>
            <a:fillRect/>
          </a:stretch>
        </p:blipFill>
        <p:spPr bwMode="auto">
          <a:xfrm>
            <a:off x="477894" y="4432554"/>
            <a:ext cx="1645766" cy="992287"/>
          </a:xfrm>
          <a:prstGeom prst="rect">
            <a:avLst/>
          </a:prstGeom>
          <a:noFill/>
          <a:ln>
            <a:solidFill>
              <a:schemeClr val="tx1">
                <a:lumMod val="65000"/>
                <a:lumOff val="35000"/>
              </a:schemeClr>
            </a:solidFill>
          </a:ln>
        </p:spPr>
      </p:pic>
      <p:pic>
        <p:nvPicPr>
          <p:cNvPr id="31"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2231706" y="4432554"/>
            <a:ext cx="1764162" cy="992287"/>
          </a:xfrm>
          <a:prstGeom prst="rect">
            <a:avLst/>
          </a:prstGeom>
          <a:ln>
            <a:solidFill>
              <a:schemeClr val="tx1">
                <a:lumMod val="65000"/>
                <a:lumOff val="35000"/>
              </a:schemeClr>
            </a:solidFill>
          </a:ln>
          <a:effectLst>
            <a:outerShdw sx="1000" sy="1000" algn="tl" rotWithShape="0">
              <a:srgbClr val="333333"/>
            </a:outerShdw>
          </a:effectLst>
          <a:extLst>
            <a:ext uri="{909E8E84-426E-40DD-AFC4-6F175D3DCCD1}">
              <a14:hiddenFill xmlns:a14="http://schemas.microsoft.com/office/drawing/2010/main" xmlns="">
                <a:solidFill>
                  <a:srgbClr val="FFFFFF"/>
                </a:solidFill>
              </a14:hiddenFill>
            </a:ext>
          </a:extLst>
        </p:spPr>
      </p:pic>
      <p:pic>
        <p:nvPicPr>
          <p:cNvPr id="32"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tretch>
            <a:fillRect/>
          </a:stretch>
        </p:blipFill>
        <p:spPr bwMode="auto">
          <a:xfrm>
            <a:off x="5355350" y="1754597"/>
            <a:ext cx="1232874" cy="1421635"/>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33" name="图片 3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234964" y="4483801"/>
            <a:ext cx="1728192" cy="941040"/>
          </a:xfrm>
          <a:prstGeom prst="rect">
            <a:avLst/>
          </a:prstGeom>
          <a:ln>
            <a:solidFill>
              <a:schemeClr val="tx1">
                <a:lumMod val="65000"/>
                <a:lumOff val="35000"/>
              </a:schemeClr>
            </a:solidFill>
          </a:ln>
        </p:spPr>
      </p:pic>
      <p:pic>
        <p:nvPicPr>
          <p:cNvPr id="34" name="图片 3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267676" y="2328497"/>
            <a:ext cx="1728192" cy="1080120"/>
          </a:xfrm>
          <a:prstGeom prst="rect">
            <a:avLst/>
          </a:prstGeom>
          <a:ln>
            <a:solidFill>
              <a:schemeClr val="tx1">
                <a:lumMod val="65000"/>
                <a:lumOff val="35000"/>
              </a:schemeClr>
            </a:solidFill>
          </a:ln>
        </p:spPr>
      </p:pic>
      <p:pic>
        <p:nvPicPr>
          <p:cNvPr id="35" name="图片 34"/>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012161" y="4272713"/>
            <a:ext cx="2088232" cy="1152127"/>
          </a:xfrm>
          <a:prstGeom prst="rect">
            <a:avLst/>
          </a:prstGeom>
          <a:ln>
            <a:solidFill>
              <a:schemeClr val="tx1">
                <a:lumMod val="65000"/>
                <a:lumOff val="35000"/>
              </a:schemeClr>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环境监测</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圆角矩形 11"/>
          <p:cNvSpPr>
            <a:spLocks noGrp="1" noChangeArrowheads="1"/>
          </p:cNvSpPr>
          <p:nvPr>
            <p:ph idx="1"/>
          </p:nvPr>
        </p:nvSpPr>
        <p:spPr bwMode="auto">
          <a:xfrm>
            <a:off x="1979712" y="1700585"/>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anchor="ctr">
            <a:normAutofit/>
          </a:bodyPr>
          <a:lstStyle/>
          <a:p>
            <a:pPr>
              <a:buClr>
                <a:schemeClr val="accent2"/>
              </a:buClr>
            </a:pPr>
            <a:r>
              <a:rPr lang="zh-CN" altLang="en-US" dirty="0" smtClean="0">
                <a:solidFill>
                  <a:srgbClr val="C00000"/>
                </a:solidFill>
                <a:effectLst>
                  <a:outerShdw blurRad="38100" dist="38100" dir="2700000" algn="tl">
                    <a:srgbClr val="000000">
                      <a:alpha val="43137"/>
                    </a:srgbClr>
                  </a:outerShdw>
                </a:effectLst>
              </a:rPr>
              <a:t>集成业务</a:t>
            </a:r>
            <a:endParaRPr lang="en-US" altLang="zh-CN" dirty="0" smtClean="0">
              <a:solidFill>
                <a:srgbClr val="C00000"/>
              </a:solidFill>
              <a:effectLst>
                <a:outerShdw blurRad="38100" dist="38100" dir="2700000" algn="tl">
                  <a:srgbClr val="000000">
                    <a:alpha val="43137"/>
                  </a:srgbClr>
                </a:outerShdw>
              </a:effectLst>
            </a:endParaRPr>
          </a:p>
        </p:txBody>
      </p:sp>
      <p:sp>
        <p:nvSpPr>
          <p:cNvPr id="20" name="直接连接符 3"/>
          <p:cNvSpPr>
            <a:spLocks noChangeShapeType="1"/>
          </p:cNvSpPr>
          <p:nvPr/>
        </p:nvSpPr>
        <p:spPr bwMode="auto">
          <a:xfrm flipV="1">
            <a:off x="971600" y="3645024"/>
            <a:ext cx="1008112" cy="1"/>
          </a:xfrm>
          <a:prstGeom prst="line">
            <a:avLst/>
          </a:prstGeom>
          <a:noFill/>
          <a:ln w="57150" cap="flat" cmpd="sng">
            <a:solidFill>
              <a:schemeClr val="accent2"/>
            </a:solidFill>
            <a:round/>
            <a:headEnd/>
            <a:tailEnd/>
          </a:ln>
        </p:spPr>
        <p:txBody>
          <a:bodyPr/>
          <a:lstStyle/>
          <a:p>
            <a:endParaRPr lang="zh-CN" altLang="en-US"/>
          </a:p>
        </p:txBody>
      </p:sp>
      <p:sp>
        <p:nvSpPr>
          <p:cNvPr id="21" name="直接连接符 4"/>
          <p:cNvSpPr>
            <a:spLocks noChangeShapeType="1"/>
          </p:cNvSpPr>
          <p:nvPr/>
        </p:nvSpPr>
        <p:spPr bwMode="auto">
          <a:xfrm>
            <a:off x="971600" y="4437112"/>
            <a:ext cx="1008112" cy="0"/>
          </a:xfrm>
          <a:prstGeom prst="line">
            <a:avLst/>
          </a:prstGeom>
          <a:noFill/>
          <a:ln w="57150" cap="flat" cmpd="sng">
            <a:solidFill>
              <a:schemeClr val="accent2"/>
            </a:solidFill>
            <a:round/>
            <a:headEnd/>
            <a:tailEnd/>
          </a:ln>
        </p:spPr>
        <p:txBody>
          <a:bodyPr/>
          <a:lstStyle/>
          <a:p>
            <a:endParaRPr lang="zh-CN" altLang="en-US"/>
          </a:p>
        </p:txBody>
      </p:sp>
      <p:sp>
        <p:nvSpPr>
          <p:cNvPr id="22" name="直接连接符 5"/>
          <p:cNvSpPr>
            <a:spLocks noChangeShapeType="1"/>
          </p:cNvSpPr>
          <p:nvPr/>
        </p:nvSpPr>
        <p:spPr bwMode="auto">
          <a:xfrm flipV="1">
            <a:off x="971600" y="2852936"/>
            <a:ext cx="1008112" cy="1"/>
          </a:xfrm>
          <a:prstGeom prst="line">
            <a:avLst/>
          </a:prstGeom>
          <a:noFill/>
          <a:ln w="57150" cap="flat" cmpd="sng">
            <a:solidFill>
              <a:schemeClr val="accent2"/>
            </a:solidFill>
            <a:round/>
            <a:headEnd/>
            <a:tailEnd/>
          </a:ln>
        </p:spPr>
        <p:txBody>
          <a:bodyPr/>
          <a:lstStyle/>
          <a:p>
            <a:endParaRPr lang="zh-CN" altLang="en-US"/>
          </a:p>
        </p:txBody>
      </p:sp>
      <p:sp>
        <p:nvSpPr>
          <p:cNvPr id="23" name="直接连接符 6"/>
          <p:cNvSpPr>
            <a:spLocks noChangeShapeType="1"/>
          </p:cNvSpPr>
          <p:nvPr/>
        </p:nvSpPr>
        <p:spPr bwMode="auto">
          <a:xfrm flipV="1">
            <a:off x="971600" y="2060848"/>
            <a:ext cx="1008112" cy="1"/>
          </a:xfrm>
          <a:prstGeom prst="line">
            <a:avLst/>
          </a:prstGeom>
          <a:noFill/>
          <a:ln w="57150" cap="flat" cmpd="sng">
            <a:solidFill>
              <a:schemeClr val="accent2"/>
            </a:solidFill>
            <a:round/>
            <a:headEnd/>
            <a:tailEnd/>
          </a:ln>
        </p:spPr>
        <p:txBody>
          <a:bodyPr/>
          <a:lstStyle/>
          <a:p>
            <a:endParaRPr lang="zh-CN" altLang="en-US"/>
          </a:p>
        </p:txBody>
      </p:sp>
      <p:sp>
        <p:nvSpPr>
          <p:cNvPr id="28" name="直接连接符 11"/>
          <p:cNvSpPr>
            <a:spLocks noChangeShapeType="1"/>
          </p:cNvSpPr>
          <p:nvPr/>
        </p:nvSpPr>
        <p:spPr bwMode="auto">
          <a:xfrm rot="5400000">
            <a:off x="-216532" y="3248980"/>
            <a:ext cx="2376264" cy="0"/>
          </a:xfrm>
          <a:prstGeom prst="line">
            <a:avLst/>
          </a:prstGeom>
          <a:noFill/>
          <a:ln w="57150" cap="flat" cmpd="sng">
            <a:solidFill>
              <a:schemeClr val="accent2"/>
            </a:solidFill>
            <a:round/>
            <a:headEnd/>
            <a:tailEnd/>
          </a:ln>
        </p:spPr>
        <p:txBody>
          <a:bodyPr/>
          <a:lstStyle/>
          <a:p>
            <a:endParaRPr lang="zh-CN" altLang="en-US"/>
          </a:p>
        </p:txBody>
      </p:sp>
      <p:sp>
        <p:nvSpPr>
          <p:cNvPr id="13" name="TextBox 12"/>
          <p:cNvSpPr txBox="1"/>
          <p:nvPr/>
        </p:nvSpPr>
        <p:spPr>
          <a:xfrm>
            <a:off x="7393860" y="476672"/>
            <a:ext cx="1210588" cy="400110"/>
          </a:xfrm>
          <a:prstGeom prst="rect">
            <a:avLst/>
          </a:prstGeom>
          <a:noFill/>
        </p:spPr>
        <p:txBody>
          <a:bodyPr wrap="none" rtlCol="0">
            <a:spAutoFit/>
          </a:bodyPr>
          <a:lstStyle/>
          <a:p>
            <a:r>
              <a:rPr lang="zh-CN" altLang="en-US" sz="2000" b="1" dirty="0" smtClean="0">
                <a:solidFill>
                  <a:srgbClr val="C00000"/>
                </a:solidFill>
                <a:effectLst>
                  <a:outerShdw blurRad="53975" dist="22860" dir="5400000" algn="tl" rotWithShape="0">
                    <a:srgbClr val="000000">
                      <a:alpha val="55000"/>
                    </a:srgbClr>
                  </a:outerShdw>
                </a:effectLst>
                <a:latin typeface="+mj-lt"/>
                <a:ea typeface="+mj-ea"/>
                <a:cs typeface="+mj-cs"/>
              </a:rPr>
              <a:t>业务模式</a:t>
            </a:r>
            <a:endParaRPr lang="en-US" altLang="zh-CN" sz="2000" b="1" dirty="0">
              <a:solidFill>
                <a:srgbClr val="C00000"/>
              </a:solidFill>
              <a:effectLst>
                <a:outerShdw blurRad="53975" dist="22860" dir="5400000" algn="tl" rotWithShape="0">
                  <a:srgbClr val="000000">
                    <a:alpha val="55000"/>
                  </a:srgbClr>
                </a:outerShdw>
              </a:effectLst>
              <a:latin typeface="+mj-lt"/>
              <a:ea typeface="+mj-ea"/>
              <a:cs typeface="+mj-cs"/>
            </a:endParaRPr>
          </a:p>
        </p:txBody>
      </p:sp>
      <p:sp>
        <p:nvSpPr>
          <p:cNvPr id="14" name="圆角矩形 11"/>
          <p:cNvSpPr txBox="1">
            <a:spLocks noChangeArrowheads="1"/>
          </p:cNvSpPr>
          <p:nvPr/>
        </p:nvSpPr>
        <p:spPr bwMode="auto">
          <a:xfrm>
            <a:off x="1979712" y="2492896"/>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rmAutofit/>
          </a:bodyPr>
          <a:lstStyle/>
          <a:p>
            <a:pPr marL="265176" marR="0" lvl="0" indent="-265176" algn="l" defTabSz="914400" rtl="0" eaLnBrk="1" fontAlgn="auto" latinLnBrk="0" hangingPunct="1">
              <a:lnSpc>
                <a:spcPct val="100000"/>
              </a:lnSpc>
              <a:spcBef>
                <a:spcPts val="250"/>
              </a:spcBef>
              <a:spcAft>
                <a:spcPts val="0"/>
              </a:spcAft>
              <a:buClr>
                <a:schemeClr val="accent2"/>
              </a:buClr>
              <a:buSzPct val="80000"/>
              <a:buFont typeface="Wingdings 2"/>
              <a:buChar char=""/>
              <a:tabLst/>
              <a:defRPr/>
            </a:pPr>
            <a:r>
              <a:rPr kumimoji="0" lang="zh-CN" altLang="en-US" sz="2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rPr>
              <a:t>运维业务</a:t>
            </a:r>
            <a:endParaRPr kumimoji="0" lang="en-US" altLang="zh-CN" sz="2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endParaRPr>
          </a:p>
        </p:txBody>
      </p:sp>
      <p:sp>
        <p:nvSpPr>
          <p:cNvPr id="15" name="圆角矩形 11"/>
          <p:cNvSpPr txBox="1">
            <a:spLocks noChangeArrowheads="1"/>
          </p:cNvSpPr>
          <p:nvPr/>
        </p:nvSpPr>
        <p:spPr bwMode="auto">
          <a:xfrm>
            <a:off x="1979712" y="4077072"/>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rmAutofit/>
          </a:bodyPr>
          <a:lstStyle/>
          <a:p>
            <a:pPr marL="265176" marR="0" lvl="0" indent="-265176" algn="l" defTabSz="914400" rtl="0" eaLnBrk="1" fontAlgn="auto" latinLnBrk="0" hangingPunct="1">
              <a:lnSpc>
                <a:spcPct val="100000"/>
              </a:lnSpc>
              <a:spcBef>
                <a:spcPts val="250"/>
              </a:spcBef>
              <a:spcAft>
                <a:spcPts val="0"/>
              </a:spcAft>
              <a:buClr>
                <a:schemeClr val="accent2"/>
              </a:buClr>
              <a:buSzPct val="80000"/>
              <a:buFont typeface="Wingdings 2"/>
              <a:buChar char=""/>
              <a:tabLst/>
              <a:defRPr/>
            </a:pPr>
            <a:r>
              <a:rPr lang="zh-CN" altLang="en-US" sz="2800" dirty="0" smtClean="0">
                <a:solidFill>
                  <a:srgbClr val="C00000"/>
                </a:solidFill>
                <a:effectLst>
                  <a:outerShdw blurRad="38100" dist="38100" dir="2700000" algn="tl">
                    <a:srgbClr val="000000">
                      <a:alpha val="43137"/>
                    </a:srgbClr>
                  </a:outerShdw>
                </a:effectLst>
              </a:rPr>
              <a:t>数据服务采购业务</a:t>
            </a:r>
            <a:endParaRPr kumimoji="0" lang="en-US" altLang="zh-CN" sz="2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endParaRPr>
          </a:p>
        </p:txBody>
      </p:sp>
      <p:sp>
        <p:nvSpPr>
          <p:cNvPr id="16" name="圆角矩形 11"/>
          <p:cNvSpPr txBox="1">
            <a:spLocks noChangeArrowheads="1"/>
          </p:cNvSpPr>
          <p:nvPr/>
        </p:nvSpPr>
        <p:spPr bwMode="auto">
          <a:xfrm>
            <a:off x="1979712" y="3284984"/>
            <a:ext cx="5976664" cy="720303"/>
          </a:xfrm>
          <a:prstGeom prst="roundRect">
            <a:avLst>
              <a:gd name="adj" fmla="val 16667"/>
            </a:avLst>
          </a:prstGeom>
          <a:gradFill rotWithShape="1">
            <a:gsLst>
              <a:gs pos="0">
                <a:srgbClr val="8C8C8C"/>
              </a:gs>
              <a:gs pos="50000">
                <a:srgbClr val="CACACA"/>
              </a:gs>
              <a:gs pos="100000">
                <a:srgbClr val="F2F2F2"/>
              </a:gs>
            </a:gsLst>
            <a:lin ang="18900000" scaled="1"/>
          </a:gradFill>
          <a:ln w="9525">
            <a:noFill/>
            <a:round/>
            <a:headEnd/>
            <a:tailEnd/>
          </a:ln>
        </p:spPr>
        <p:txBody>
          <a:bodyPr vert="horz" lIns="182880" tIns="91440" anchor="ctr">
            <a:normAutofit/>
          </a:bodyPr>
          <a:lstStyle/>
          <a:p>
            <a:pPr marL="265176" marR="0" lvl="0" indent="-265176" algn="l" defTabSz="914400" rtl="0" eaLnBrk="1" fontAlgn="auto" latinLnBrk="0" hangingPunct="1">
              <a:lnSpc>
                <a:spcPct val="100000"/>
              </a:lnSpc>
              <a:spcBef>
                <a:spcPts val="250"/>
              </a:spcBef>
              <a:spcAft>
                <a:spcPts val="0"/>
              </a:spcAft>
              <a:buClr>
                <a:schemeClr val="accent2"/>
              </a:buClr>
              <a:buSzPct val="80000"/>
              <a:buFont typeface="Wingdings 2"/>
              <a:buChar char=""/>
              <a:tabLst/>
              <a:defRPr/>
            </a:pPr>
            <a:r>
              <a:rPr kumimoji="0" lang="zh-CN" altLang="en-US" sz="2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rPr>
              <a:t>集成</a:t>
            </a:r>
            <a:r>
              <a:rPr kumimoji="0" lang="en-US" altLang="zh-CN" sz="2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rPr>
              <a:t>+</a:t>
            </a:r>
            <a:r>
              <a:rPr kumimoji="0" lang="zh-CN" altLang="en-US" sz="2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rPr>
              <a:t>运维业务</a:t>
            </a:r>
            <a:endParaRPr kumimoji="0" lang="en-US" altLang="zh-CN" sz="2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p:cBhvr>
                                        <p:cTn id="10" dur="500"/>
                                        <p:tgtEl>
                                          <p:spTgt spid="23"/>
                                        </p:tgtEl>
                                      </p:cBhvr>
                                    </p:animEffect>
                                  </p:childTnLst>
                                </p:cTn>
                              </p:par>
                              <p:par>
                                <p:cTn id="11" presetID="22" presetClass="entr" presetSubtype="8" fill="hold" grpId="0" nodeType="withEffect">
                                  <p:stCondLst>
                                    <p:cond delay="200"/>
                                  </p:stCondLst>
                                  <p:childTnLst>
                                    <p:set>
                                      <p:cBhvr>
                                        <p:cTn id="12" dur="1" fill="hold">
                                          <p:stCondLst>
                                            <p:cond delay="0"/>
                                          </p:stCondLst>
                                        </p:cTn>
                                        <p:tgtEl>
                                          <p:spTgt spid="22"/>
                                        </p:tgtEl>
                                        <p:attrNameLst>
                                          <p:attrName>style.visibility</p:attrName>
                                        </p:attrNameLst>
                                      </p:cBhvr>
                                      <p:to>
                                        <p:strVal val="visible"/>
                                      </p:to>
                                    </p:set>
                                    <p:animEffect>
                                      <p:cBhvr>
                                        <p:cTn id="13" dur="500"/>
                                        <p:tgtEl>
                                          <p:spTgt spid="22"/>
                                        </p:tgtEl>
                                      </p:cBhvr>
                                    </p:animEffect>
                                  </p:childTnLst>
                                </p:cTn>
                              </p:par>
                              <p:par>
                                <p:cTn id="14" presetID="22" presetClass="entr" presetSubtype="8" fill="hold" grpId="0" nodeType="withEffect">
                                  <p:stCondLst>
                                    <p:cond delay="400"/>
                                  </p:stCondLst>
                                  <p:childTnLst>
                                    <p:set>
                                      <p:cBhvr>
                                        <p:cTn id="15" dur="1" fill="hold">
                                          <p:stCondLst>
                                            <p:cond delay="0"/>
                                          </p:stCondLst>
                                        </p:cTn>
                                        <p:tgtEl>
                                          <p:spTgt spid="20"/>
                                        </p:tgtEl>
                                        <p:attrNameLst>
                                          <p:attrName>style.visibility</p:attrName>
                                        </p:attrNameLst>
                                      </p:cBhvr>
                                      <p:to>
                                        <p:strVal val="visible"/>
                                      </p:to>
                                    </p:set>
                                    <p:animEffect>
                                      <p:cBhvr>
                                        <p:cTn id="16" dur="500"/>
                                        <p:tgtEl>
                                          <p:spTgt spid="20"/>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1"/>
                                        </p:tgtEl>
                                        <p:attrNameLst>
                                          <p:attrName>style.visibility</p:attrName>
                                        </p:attrNameLst>
                                      </p:cBhvr>
                                      <p:to>
                                        <p:strVal val="visible"/>
                                      </p:to>
                                    </p:set>
                                    <p:animEffect>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877272"/>
            <a:ext cx="8183880" cy="589816"/>
          </a:xfrm>
        </p:spPr>
        <p:txBody>
          <a:bodyPr>
            <a:normAutofit fontScale="90000"/>
          </a:bodyPr>
          <a:lstStyle/>
          <a:p>
            <a:r>
              <a:rPr lang="zh-CN" altLang="en-US" dirty="0" smtClean="0">
                <a:solidFill>
                  <a:srgbClr val="C00000"/>
                </a:solidFill>
              </a:rPr>
              <a:t>环境监测</a:t>
            </a:r>
            <a:r>
              <a:rPr lang="zh-CN" altLang="en-US" dirty="0" smtClean="0">
                <a:solidFill>
                  <a:srgbClr val="C00000"/>
                </a:solidFill>
              </a:rPr>
              <a:t>业务</a:t>
            </a:r>
            <a:endParaRPr lang="zh-CN" altLang="en-US" dirty="0">
              <a:solidFill>
                <a:srgbClr val="C00000"/>
              </a:solidFill>
            </a:endParaRPr>
          </a:p>
        </p:txBody>
      </p:sp>
      <p:pic>
        <p:nvPicPr>
          <p:cNvPr id="4" name="Picture 3" descr="D:\图片\1 拷贝.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476672"/>
            <a:ext cx="1395231" cy="316070"/>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p:nvSpPr>
        <p:spPr>
          <a:xfrm>
            <a:off x="7393860" y="476672"/>
            <a:ext cx="1210588" cy="400110"/>
          </a:xfrm>
          <a:prstGeom prst="rect">
            <a:avLst/>
          </a:prstGeom>
          <a:noFill/>
        </p:spPr>
        <p:txBody>
          <a:bodyPr wrap="none" rtlCol="0">
            <a:spAutoFit/>
          </a:bodyPr>
          <a:lstStyle/>
          <a:p>
            <a:r>
              <a:rPr lang="zh-CN" altLang="en-US" sz="2000" b="1" dirty="0" smtClean="0">
                <a:solidFill>
                  <a:srgbClr val="C00000"/>
                </a:solidFill>
                <a:effectLst>
                  <a:outerShdw blurRad="53975" dist="22860" dir="5400000" algn="tl" rotWithShape="0">
                    <a:srgbClr val="000000">
                      <a:alpha val="55000"/>
                    </a:srgbClr>
                  </a:outerShdw>
                </a:effectLst>
                <a:latin typeface="+mj-lt"/>
                <a:ea typeface="+mj-ea"/>
                <a:cs typeface="+mj-cs"/>
              </a:rPr>
              <a:t>业务模式</a:t>
            </a:r>
            <a:endParaRPr lang="en-US" altLang="zh-CN" sz="2000" b="1" dirty="0">
              <a:solidFill>
                <a:srgbClr val="C00000"/>
              </a:solidFill>
              <a:effectLst>
                <a:outerShdw blurRad="53975" dist="22860" dir="5400000" algn="tl" rotWithShape="0">
                  <a:srgbClr val="000000">
                    <a:alpha val="55000"/>
                  </a:srgbClr>
                </a:outerShdw>
              </a:effectLst>
              <a:latin typeface="+mj-lt"/>
              <a:ea typeface="+mj-ea"/>
              <a:cs typeface="+mj-cs"/>
            </a:endParaRPr>
          </a:p>
        </p:txBody>
      </p:sp>
      <p:pic>
        <p:nvPicPr>
          <p:cNvPr id="129" name="图片 12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55576" y="1301566"/>
            <a:ext cx="2448272" cy="1296144"/>
          </a:xfrm>
          <a:prstGeom prst="rect">
            <a:avLst/>
          </a:prstGeom>
          <a:ln>
            <a:solidFill>
              <a:schemeClr val="tx1">
                <a:lumMod val="65000"/>
                <a:lumOff val="35000"/>
              </a:schemeClr>
            </a:solidFill>
          </a:ln>
        </p:spPr>
      </p:pic>
      <p:pic>
        <p:nvPicPr>
          <p:cNvPr id="130" name="图片 12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47864" y="1301566"/>
            <a:ext cx="2376264" cy="1296142"/>
          </a:xfrm>
          <a:prstGeom prst="rect">
            <a:avLst/>
          </a:prstGeom>
          <a:ln>
            <a:solidFill>
              <a:schemeClr val="tx1">
                <a:lumMod val="65000"/>
                <a:lumOff val="35000"/>
              </a:schemeClr>
            </a:solidFill>
          </a:ln>
        </p:spPr>
      </p:pic>
      <p:pic>
        <p:nvPicPr>
          <p:cNvPr id="131" name="图片 13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868144" y="1301566"/>
            <a:ext cx="2448272" cy="1296142"/>
          </a:xfrm>
          <a:prstGeom prst="rect">
            <a:avLst/>
          </a:prstGeom>
          <a:ln>
            <a:solidFill>
              <a:schemeClr val="tx1">
                <a:lumMod val="65000"/>
                <a:lumOff val="35000"/>
              </a:schemeClr>
            </a:solidFill>
          </a:ln>
        </p:spPr>
      </p:pic>
      <p:grpSp>
        <p:nvGrpSpPr>
          <p:cNvPr id="132" name="组合 131"/>
          <p:cNvGrpSpPr/>
          <p:nvPr/>
        </p:nvGrpSpPr>
        <p:grpSpPr>
          <a:xfrm>
            <a:off x="755576" y="2669718"/>
            <a:ext cx="7560840" cy="2631490"/>
            <a:chOff x="827584" y="2946400"/>
            <a:chExt cx="6848176" cy="2631490"/>
          </a:xfrm>
        </p:grpSpPr>
        <p:sp>
          <p:nvSpPr>
            <p:cNvPr id="133" name="矩形 132"/>
            <p:cNvSpPr/>
            <p:nvPr/>
          </p:nvSpPr>
          <p:spPr>
            <a:xfrm>
              <a:off x="827584" y="2946400"/>
              <a:ext cx="6848176" cy="2631490"/>
            </a:xfrm>
            <a:prstGeom prst="rect">
              <a:avLst/>
            </a:prstGeom>
            <a:solidFill>
              <a:srgbClr val="0070C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3"/>
            <p:cNvSpPr/>
            <p:nvPr/>
          </p:nvSpPr>
          <p:spPr>
            <a:xfrm>
              <a:off x="1080120" y="2946400"/>
              <a:ext cx="6372200" cy="2349361"/>
            </a:xfrm>
            <a:prstGeom prst="rect">
              <a:avLst/>
            </a:prstGeom>
          </p:spPr>
          <p:txBody>
            <a:bodyPr wrap="square">
              <a:spAutoFit/>
            </a:bodyPr>
            <a:lstStyle/>
            <a:p>
              <a:pPr algn="just">
                <a:lnSpc>
                  <a:spcPts val="2200"/>
                </a:lnSpc>
              </a:pPr>
              <a:r>
                <a:rPr lang="zh-CN" altLang="en-US" sz="1300" dirty="0" smtClean="0">
                  <a:solidFill>
                    <a:schemeClr val="bg1"/>
                  </a:solidFill>
                  <a:latin typeface="微软雅黑" pitchFamily="34" charset="-122"/>
                  <a:ea typeface="微软雅黑" pitchFamily="34" charset="-122"/>
                </a:rPr>
                <a:t>       公司的数据服务采购模式，也是我们简称的“浙江模式” ，它的理念就是用数据说话，也就是 </a:t>
              </a:r>
              <a:r>
                <a:rPr lang="zh-CN" altLang="en-US" sz="1300" b="1"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“用数据识别环境，</a:t>
              </a:r>
              <a:r>
                <a:rPr lang="zh-CN" altLang="en-US" sz="1300" b="1"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用数据追究责任</a:t>
              </a:r>
              <a:r>
                <a:rPr lang="zh-CN" altLang="en-US" sz="1300" b="1"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，用数据指导治理，用数据</a:t>
              </a:r>
              <a:r>
                <a:rPr lang="zh-CN" altLang="en-US" sz="1300" b="1"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进行</a:t>
              </a:r>
              <a:r>
                <a:rPr lang="zh-CN" altLang="en-US" sz="1300" b="1"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监督，用</a:t>
              </a:r>
              <a:r>
                <a:rPr lang="zh-CN" altLang="en-US" sz="1300" b="1"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数据检验</a:t>
              </a:r>
              <a:r>
                <a:rPr lang="zh-CN" altLang="en-US" sz="1300" b="1"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效果”。</a:t>
              </a:r>
              <a:r>
                <a:rPr lang="zh-CN" altLang="en-US" sz="1300" dirty="0" smtClean="0">
                  <a:solidFill>
                    <a:schemeClr val="bg1"/>
                  </a:solidFill>
                  <a:latin typeface="微软雅黑" pitchFamily="34" charset="-122"/>
                  <a:ea typeface="微软雅黑" pitchFamily="34" charset="-122"/>
                </a:rPr>
                <a:t>采用</a:t>
              </a:r>
              <a:r>
                <a:rPr lang="zh-CN" altLang="en-US" sz="1300" dirty="0">
                  <a:solidFill>
                    <a:schemeClr val="bg1"/>
                  </a:solidFill>
                  <a:latin typeface="微软雅黑" pitchFamily="34" charset="-122"/>
                  <a:ea typeface="微软雅黑" pitchFamily="34" charset="-122"/>
                </a:rPr>
                <a:t>浙江</a:t>
              </a:r>
              <a:r>
                <a:rPr lang="zh-CN" altLang="en-US" sz="1300" dirty="0" smtClean="0">
                  <a:solidFill>
                    <a:schemeClr val="bg1"/>
                  </a:solidFill>
                  <a:latin typeface="微软雅黑" pitchFamily="34" charset="-122"/>
                  <a:ea typeface="微软雅黑" pitchFamily="34" charset="-122"/>
                </a:rPr>
                <a:t>模式</a:t>
              </a:r>
              <a:r>
                <a:rPr lang="zh-CN" altLang="en-US" sz="1300" dirty="0">
                  <a:solidFill>
                    <a:schemeClr val="bg1"/>
                  </a:solidFill>
                  <a:latin typeface="微软雅黑" pitchFamily="34" charset="-122"/>
                  <a:ea typeface="微软雅黑" pitchFamily="34" charset="-122"/>
                </a:rPr>
                <a:t>，</a:t>
              </a:r>
              <a:r>
                <a:rPr lang="zh-CN" altLang="en-US" sz="1300" dirty="0" smtClean="0">
                  <a:solidFill>
                    <a:schemeClr val="bg1"/>
                  </a:solidFill>
                  <a:latin typeface="微软雅黑" pitchFamily="34" charset="-122"/>
                  <a:ea typeface="微软雅黑" pitchFamily="34" charset="-122"/>
                </a:rPr>
                <a:t>可以</a:t>
              </a:r>
              <a:r>
                <a:rPr lang="zh-CN" altLang="en-US" sz="1300" dirty="0">
                  <a:solidFill>
                    <a:schemeClr val="bg1"/>
                  </a:solidFill>
                  <a:latin typeface="微软雅黑" pitchFamily="34" charset="-122"/>
                  <a:ea typeface="微软雅黑" pitchFamily="34" charset="-122"/>
                </a:rPr>
                <a:t>积极</a:t>
              </a:r>
              <a:r>
                <a:rPr lang="zh-CN" altLang="en-US" sz="1300" dirty="0" smtClean="0">
                  <a:solidFill>
                    <a:schemeClr val="bg1"/>
                  </a:solidFill>
                  <a:latin typeface="微软雅黑" pitchFamily="34" charset="-122"/>
                  <a:ea typeface="微软雅黑" pitchFamily="34" charset="-122"/>
                </a:rPr>
                <a:t>引导</a:t>
              </a:r>
              <a:r>
                <a:rPr lang="zh-CN" altLang="en-US" sz="1300" dirty="0">
                  <a:solidFill>
                    <a:schemeClr val="bg1"/>
                  </a:solidFill>
                  <a:latin typeface="微软雅黑" pitchFamily="34" charset="-122"/>
                  <a:ea typeface="微软雅黑" pitchFamily="34" charset="-122"/>
                </a:rPr>
                <a:t>民营</a:t>
              </a:r>
              <a:r>
                <a:rPr lang="zh-CN" altLang="en-US" sz="1300" dirty="0" smtClean="0">
                  <a:solidFill>
                    <a:schemeClr val="bg1"/>
                  </a:solidFill>
                  <a:latin typeface="微软雅黑" pitchFamily="34" charset="-122"/>
                  <a:ea typeface="微软雅黑" pitchFamily="34" charset="-122"/>
                </a:rPr>
                <a:t>资本</a:t>
              </a:r>
              <a:r>
                <a:rPr lang="zh-CN" altLang="en-US" sz="1300" dirty="0">
                  <a:solidFill>
                    <a:schemeClr val="bg1"/>
                  </a:solidFill>
                  <a:latin typeface="微软雅黑" pitchFamily="34" charset="-122"/>
                  <a:ea typeface="微软雅黑" pitchFamily="34" charset="-122"/>
                </a:rPr>
                <a:t>参与生态文明建设，促进环境保护社会化、环境监测自动化、环境监管信息化、责任考核数据化、环境治理决策精准化</a:t>
              </a:r>
              <a:r>
                <a:rPr lang="zh-CN" altLang="en-US" sz="1300" dirty="0" smtClean="0">
                  <a:solidFill>
                    <a:schemeClr val="bg1"/>
                  </a:solidFill>
                  <a:latin typeface="微软雅黑" pitchFamily="34" charset="-122"/>
                  <a:ea typeface="微软雅黑" pitchFamily="34" charset="-122"/>
                </a:rPr>
                <a:t>。</a:t>
              </a:r>
              <a:endParaRPr lang="en-US" altLang="zh-CN" sz="1300" dirty="0" smtClean="0">
                <a:solidFill>
                  <a:schemeClr val="bg1"/>
                </a:solidFill>
                <a:latin typeface="微软雅黑" pitchFamily="34" charset="-122"/>
                <a:ea typeface="微软雅黑" pitchFamily="34" charset="-122"/>
              </a:endParaRPr>
            </a:p>
            <a:p>
              <a:pPr algn="just">
                <a:lnSpc>
                  <a:spcPts val="2200"/>
                </a:lnSpc>
              </a:pPr>
              <a:r>
                <a:rPr lang="zh-CN" altLang="en-US" sz="1300" dirty="0" smtClean="0">
                  <a:solidFill>
                    <a:schemeClr val="bg1"/>
                  </a:solidFill>
                  <a:latin typeface="微软雅黑" pitchFamily="34" charset="-122"/>
                  <a:ea typeface="微软雅黑" pitchFamily="34" charset="-122"/>
                </a:rPr>
                <a:t>      应用</a:t>
              </a:r>
              <a:r>
                <a:rPr lang="zh-CN" altLang="en-US" sz="1300" dirty="0">
                  <a:solidFill>
                    <a:schemeClr val="bg1"/>
                  </a:solidFill>
                  <a:latin typeface="微软雅黑" pitchFamily="34" charset="-122"/>
                  <a:ea typeface="微软雅黑" pitchFamily="34" charset="-122"/>
                </a:rPr>
                <a:t>浙江</a:t>
              </a:r>
              <a:r>
                <a:rPr lang="zh-CN" altLang="en-US" sz="1300" dirty="0" smtClean="0">
                  <a:solidFill>
                    <a:schemeClr val="bg1"/>
                  </a:solidFill>
                  <a:latin typeface="微软雅黑" pitchFamily="34" charset="-122"/>
                  <a:ea typeface="微软雅黑" pitchFamily="34" charset="-122"/>
                </a:rPr>
                <a:t>模式可以快速、低成本建成生态环境监测网，实现</a:t>
              </a:r>
              <a:r>
                <a:rPr lang="zh-CN" altLang="en-US" sz="1300" b="1" dirty="0">
                  <a:solidFill>
                    <a:schemeClr val="accent6"/>
                  </a:solidFill>
                  <a:latin typeface="微软雅黑" pitchFamily="34" charset="-122"/>
                  <a:ea typeface="微软雅黑" pitchFamily="34" charset="-122"/>
                </a:rPr>
                <a:t>“</a:t>
              </a:r>
              <a:r>
                <a:rPr lang="zh-CN" altLang="en-US" sz="1300" b="1"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环境监测、预警、监督、</a:t>
              </a:r>
              <a:r>
                <a:rPr lang="zh-CN" altLang="en-US" sz="1300" b="1" dirty="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考核</a:t>
              </a:r>
              <a:r>
                <a:rPr lang="zh-CN" altLang="en-US" sz="1300" b="1" dirty="0" smtClean="0">
                  <a:solidFill>
                    <a:schemeClr val="accent6"/>
                  </a:solidFill>
                  <a:effectLst>
                    <a:outerShdw blurRad="38100" dist="38100" dir="2700000" algn="tl">
                      <a:srgbClr val="000000">
                        <a:alpha val="43137"/>
                      </a:srgbClr>
                    </a:outerShdw>
                  </a:effectLst>
                  <a:latin typeface="微软雅黑" pitchFamily="34" charset="-122"/>
                  <a:ea typeface="微软雅黑" pitchFamily="34" charset="-122"/>
                </a:rPr>
                <a:t>、执法”五位一体的闭环式环境监管新模式</a:t>
              </a:r>
              <a:r>
                <a:rPr lang="zh-CN" altLang="en-US" sz="1300" dirty="0" smtClean="0">
                  <a:solidFill>
                    <a:schemeClr val="bg1"/>
                  </a:solidFill>
                  <a:latin typeface="微软雅黑" pitchFamily="34" charset="-122"/>
                  <a:ea typeface="微软雅黑" pitchFamily="34" charset="-122"/>
                </a:rPr>
                <a:t>，实现信息跨平台互联互通，数据公开共享，打通监测与监控、监测与</a:t>
              </a:r>
              <a:r>
                <a:rPr lang="zh-CN" altLang="en-US" sz="1300" dirty="0">
                  <a:solidFill>
                    <a:schemeClr val="bg1"/>
                  </a:solidFill>
                  <a:latin typeface="微软雅黑" pitchFamily="34" charset="-122"/>
                  <a:ea typeface="微软雅黑" pitchFamily="34" charset="-122"/>
                </a:rPr>
                <a:t>监督、监测</a:t>
              </a:r>
              <a:r>
                <a:rPr lang="zh-CN" altLang="en-US" sz="1300" dirty="0" smtClean="0">
                  <a:solidFill>
                    <a:schemeClr val="bg1"/>
                  </a:solidFill>
                  <a:latin typeface="微软雅黑" pitchFamily="34" charset="-122"/>
                  <a:ea typeface="微软雅黑" pitchFamily="34" charset="-122"/>
                </a:rPr>
                <a:t>与</a:t>
              </a:r>
              <a:r>
                <a:rPr lang="zh-CN" altLang="en-US" sz="1300" dirty="0">
                  <a:solidFill>
                    <a:schemeClr val="bg1"/>
                  </a:solidFill>
                  <a:latin typeface="微软雅黑" pitchFamily="34" charset="-122"/>
                  <a:ea typeface="微软雅黑" pitchFamily="34" charset="-122"/>
                </a:rPr>
                <a:t>管理</a:t>
              </a:r>
              <a:r>
                <a:rPr lang="zh-CN" altLang="en-US" sz="1300" dirty="0" smtClean="0">
                  <a:solidFill>
                    <a:schemeClr val="bg1"/>
                  </a:solidFill>
                  <a:latin typeface="微软雅黑" pitchFamily="34" charset="-122"/>
                  <a:ea typeface="微软雅黑" pitchFamily="34" charset="-122"/>
                </a:rPr>
                <a:t>、监测与治理、监测与执法五大通道，真正发挥环境监测数据的应用价值。</a:t>
              </a:r>
              <a:endParaRPr lang="en-US" altLang="zh-CN" sz="1300" dirty="0">
                <a:solidFill>
                  <a:schemeClr val="bg1"/>
                </a:solidFill>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视点">
  <a:themeElements>
    <a:clrScheme name="视点">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视点">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1208</TotalTime>
  <Words>2056</Words>
  <Application>Microsoft Office PowerPoint</Application>
  <PresentationFormat>全屏显示(4:3)</PresentationFormat>
  <Paragraphs>264</Paragraphs>
  <Slides>30</Slides>
  <Notes>30</Notes>
  <HiddenSlides>0</HiddenSlides>
  <MMClips>0</MMClips>
  <ScaleCrop>false</ScaleCrop>
  <HeadingPairs>
    <vt:vector size="4" baseType="variant">
      <vt:variant>
        <vt:lpstr>主题</vt:lpstr>
      </vt:variant>
      <vt:variant>
        <vt:i4>1</vt:i4>
      </vt:variant>
      <vt:variant>
        <vt:lpstr>幻灯片标题</vt:lpstr>
      </vt:variant>
      <vt:variant>
        <vt:i4>30</vt:i4>
      </vt:variant>
    </vt:vector>
  </HeadingPairs>
  <TitlesOfParts>
    <vt:vector size="31" baseType="lpstr">
      <vt:lpstr>视点</vt:lpstr>
      <vt:lpstr>宁波理工环境能源科技股份有限公司  基本情况介绍</vt:lpstr>
      <vt:lpstr>目录</vt:lpstr>
      <vt:lpstr>发展历程</vt:lpstr>
      <vt:lpstr>业务版图</vt:lpstr>
      <vt:lpstr>环境监测业务</vt:lpstr>
      <vt:lpstr>环境监测业务</vt:lpstr>
      <vt:lpstr>环境监测业务</vt:lpstr>
      <vt:lpstr>环境监测业务</vt:lpstr>
      <vt:lpstr>环境监测业务</vt:lpstr>
      <vt:lpstr>环境监测业务</vt:lpstr>
      <vt:lpstr>环境监测业务</vt:lpstr>
      <vt:lpstr>环境监测业务</vt:lpstr>
      <vt:lpstr>环境监测业务</vt:lpstr>
      <vt:lpstr>土壤治理业务</vt:lpstr>
      <vt:lpstr>土壤治理业务</vt:lpstr>
      <vt:lpstr>土壤治理业务</vt:lpstr>
      <vt:lpstr>土壤治理业务</vt:lpstr>
      <vt:lpstr>土壤治理业务</vt:lpstr>
      <vt:lpstr>土壤治理业务</vt:lpstr>
      <vt:lpstr>土壤治理业务</vt:lpstr>
      <vt:lpstr>土壤治理业务</vt:lpstr>
      <vt:lpstr>电力监测业务</vt:lpstr>
      <vt:lpstr>电力监测业务</vt:lpstr>
      <vt:lpstr>电力监测业务</vt:lpstr>
      <vt:lpstr>电力监测业务</vt:lpstr>
      <vt:lpstr>电力信息化业务</vt:lpstr>
      <vt:lpstr>电力信息化业务</vt:lpstr>
      <vt:lpstr>电力信息化业务</vt:lpstr>
      <vt:lpstr>电力信息化业务</vt:lpstr>
      <vt:lpstr>简介结束</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宁波理工环境能源科技股份有限公司 投资者交流会</dc:title>
  <dc:creator>lgjc</dc:creator>
  <cp:lastModifiedBy>lgjc</cp:lastModifiedBy>
  <cp:revision>146</cp:revision>
  <dcterms:created xsi:type="dcterms:W3CDTF">2019-03-14T03:01:32Z</dcterms:created>
  <dcterms:modified xsi:type="dcterms:W3CDTF">2019-05-22T08:36:57Z</dcterms:modified>
</cp:coreProperties>
</file>