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319" r:id="rId3"/>
    <p:sldId id="755" r:id="rId4"/>
    <p:sldId id="754" r:id="rId5"/>
    <p:sldId id="751" r:id="rId6"/>
    <p:sldId id="321" r:id="rId7"/>
    <p:sldId id="762" r:id="rId8"/>
    <p:sldId id="756" r:id="rId9"/>
    <p:sldId id="758" r:id="rId10"/>
    <p:sldId id="759" r:id="rId11"/>
    <p:sldId id="760" r:id="rId12"/>
    <p:sldId id="761" r:id="rId13"/>
    <p:sldId id="763" r:id="rId14"/>
    <p:sldId id="764" r:id="rId15"/>
    <p:sldId id="765" r:id="rId16"/>
    <p:sldId id="268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3F7CAB"/>
    <a:srgbClr val="002A4A"/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41"/>
    <p:restoredTop sz="92974"/>
  </p:normalViewPr>
  <p:slideViewPr>
    <p:cSldViewPr snapToGrid="0" snapToObjects="1">
      <p:cViewPr varScale="1">
        <p:scale>
          <a:sx n="82" d="100"/>
          <a:sy n="82" d="100"/>
        </p:scale>
        <p:origin x="6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FF488-CC8F-794D-BE46-24334C7064AA}" type="datetimeFigureOut">
              <a:rPr kumimoji="1" lang="zh-CN" altLang="en-US" smtClean="0"/>
              <a:t>2020/4/29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6BCC5-D068-4841-B821-118A87145E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443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e9d3911c6_0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4e9d3911c6_0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3640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e9d3911c6_0_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e9d3911c6_0_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389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总结</a:t>
            </a: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BF27F-27EE-E541-B897-38C9F0BD5DC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8283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6BCC5-D068-4841-B821-118A87145E46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71117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55a951f147_1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55a951f147_1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055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45C017-234E-9445-8179-A8174F429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252972F-7737-104D-AC26-F477EF6B33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762BB9-86FB-B344-915A-D0C8F7B0E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95AE-7A08-054F-9652-B44DBF91D58D}" type="datetimeFigureOut">
              <a:rPr kumimoji="1" lang="zh-CN" altLang="en-US" smtClean="0"/>
              <a:t>2020/4/29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94FD31-8BCF-474B-9BC2-CC3DBF60E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BD71BF-0DBE-C94C-A22C-11A5863CE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D6EB-3061-3848-B925-7AB12A65168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44328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D4D2E6-ADB2-FE42-8981-948FE41F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225D8B4-0BBB-574E-A00C-C760FFD67A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CB5059-FCDC-AA43-B72B-6E7A5B50B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95AE-7A08-054F-9652-B44DBF91D58D}" type="datetimeFigureOut">
              <a:rPr kumimoji="1" lang="zh-CN" altLang="en-US" smtClean="0"/>
              <a:t>2020/4/29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B8254-ADFD-0F40-A6DD-61A6349A6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48B80A-7CF2-EC47-BCB9-1A557EEAD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D6EB-3061-3848-B925-7AB12A65168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7563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8FCAF2F-D427-BB47-8323-0CC2F0166B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B722E39-5F84-6443-8276-50E900C1B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FC0B10-6B6B-5C44-80C4-90D87D0A7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95AE-7A08-054F-9652-B44DBF91D58D}" type="datetimeFigureOut">
              <a:rPr kumimoji="1" lang="zh-CN" altLang="en-US" smtClean="0"/>
              <a:t>2020/4/29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0C687E-99BA-1542-AF0A-DF8CB8A7D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AFC314-B89D-2546-BF8F-E1C2DCEA0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D6EB-3061-3848-B925-7AB12A65168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2801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" type="title">
  <p:cSld name="Home">
    <p:bg>
      <p:bgPr>
        <a:solidFill>
          <a:srgbClr val="002A4A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17"/>
            <a:ext cx="12192000" cy="6857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oogle Shape;10;p2"/>
          <p:cNvCxnSpPr/>
          <p:nvPr/>
        </p:nvCxnSpPr>
        <p:spPr>
          <a:xfrm>
            <a:off x="5658000" y="4197047"/>
            <a:ext cx="876000" cy="9600"/>
          </a:xfrm>
          <a:prstGeom prst="straightConnector1">
            <a:avLst/>
          </a:prstGeom>
          <a:noFill/>
          <a:ln w="19050" cap="flat" cmpd="sng">
            <a:solidFill>
              <a:srgbClr val="3F7BA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019400" y="4620400"/>
            <a:ext cx="4153200" cy="1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ato"/>
              <a:buNone/>
              <a:defRPr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8884" y="2489381"/>
            <a:ext cx="2314232" cy="1636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4433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g / Text" userDrawn="1">
  <p:cSld name="Img / 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7067" y="6307333"/>
            <a:ext cx="574500" cy="291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8893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IOR 1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566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 1">
  <p:cSld name="Home 1">
    <p:bg>
      <p:bgPr>
        <a:solidFill>
          <a:srgbClr val="002A4A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019400" y="614333"/>
            <a:ext cx="4153200" cy="356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16" name="Google Shape;16;p3"/>
          <p:cNvCxnSpPr/>
          <p:nvPr/>
        </p:nvCxnSpPr>
        <p:spPr>
          <a:xfrm>
            <a:off x="5658000" y="4395167"/>
            <a:ext cx="876000" cy="9600"/>
          </a:xfrm>
          <a:prstGeom prst="straightConnector1">
            <a:avLst/>
          </a:prstGeom>
          <a:noFill/>
          <a:ln w="19050" cap="flat" cmpd="sng">
            <a:solidFill>
              <a:srgbClr val="3F7BA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 txBox="1">
            <a:spLocks noGrp="1"/>
          </p:cNvSpPr>
          <p:nvPr>
            <p:ph type="title" idx="2"/>
          </p:nvPr>
        </p:nvSpPr>
        <p:spPr>
          <a:xfrm>
            <a:off x="4019400" y="4620400"/>
            <a:ext cx="4153200" cy="1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ato"/>
              <a:buNone/>
              <a:defRPr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538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0288BF-07E9-8640-815B-ABE78732C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D1A631-E93F-A941-BF05-21B11114A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5549A0-AEAD-6C4B-8B45-F590755A7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95AE-7A08-054F-9652-B44DBF91D58D}" type="datetimeFigureOut">
              <a:rPr kumimoji="1" lang="zh-CN" altLang="en-US" smtClean="0"/>
              <a:t>2020/4/29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F706C5-AE24-B04C-A00F-FA0FA0F6B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3543DC-5884-9042-996C-375902295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D6EB-3061-3848-B925-7AB12A65168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7714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BB022D-FBBA-C047-92FE-4E4C729D1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1173EB-497A-D346-AE56-12243440D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D5846C-CD46-754E-AC25-954AE97F8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95AE-7A08-054F-9652-B44DBF91D58D}" type="datetimeFigureOut">
              <a:rPr kumimoji="1" lang="zh-CN" altLang="en-US" smtClean="0"/>
              <a:t>2020/4/29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AA8434-C6FC-8544-AA94-B8AD5F2F8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72E33B-305C-6449-ACB2-538003111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D6EB-3061-3848-B925-7AB12A65168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41005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31EB14-7F8E-1846-A731-2A99F586C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33EE85-60C8-3242-A837-D1D2BBEA3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A3AF8A1-1CD1-2D41-BC84-38F03E1B4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1626710-D309-3E4A-96A2-927152684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95AE-7A08-054F-9652-B44DBF91D58D}" type="datetimeFigureOut">
              <a:rPr kumimoji="1" lang="zh-CN" altLang="en-US" smtClean="0"/>
              <a:t>2020/4/29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6DB01F1-BB1C-0D4B-A401-6667B9F5B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68FF7A9-183E-6143-9C72-8D763BBEE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D6EB-3061-3848-B925-7AB12A65168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3919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6D2FB8-DC58-184F-9154-DA01C249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1DCBD2D-05C1-A843-998D-C6672806E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E31487-6932-4F45-9F4F-D628B1C52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AE013A0-CA2F-D649-874D-BE532FDF1C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EFBE28D-0DEB-4947-9FA8-BDDC9C32DC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F1B5AB8-B47B-2F4E-8B09-CB7419827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95AE-7A08-054F-9652-B44DBF91D58D}" type="datetimeFigureOut">
              <a:rPr kumimoji="1" lang="zh-CN" altLang="en-US" smtClean="0"/>
              <a:t>2020/4/29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CE5E20F-F332-3D48-BDD3-0BE6CB829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DB3F6D0-885A-2F4D-85AD-65A4C9632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D6EB-3061-3848-B925-7AB12A65168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2871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FF1A94-9089-5F4A-8449-ACF77A1B2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7A9B667-7934-5F47-AF74-756E85BB9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95AE-7A08-054F-9652-B44DBF91D58D}" type="datetimeFigureOut">
              <a:rPr kumimoji="1" lang="zh-CN" altLang="en-US" smtClean="0"/>
              <a:t>2020/4/29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1963911-0B9A-DD43-B6D1-CB42BF8E6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75B4E2A-CD5E-CF45-9C75-2282CDC9A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D6EB-3061-3848-B925-7AB12A65168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48306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53546AA-C027-A34E-BB8A-C30072641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95AE-7A08-054F-9652-B44DBF91D58D}" type="datetimeFigureOut">
              <a:rPr kumimoji="1" lang="zh-CN" altLang="en-US" smtClean="0"/>
              <a:t>2020/4/29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1327A5D-EE41-FC43-A7B8-628AE1AB7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5B55AD4-8604-C042-879F-E5FE1ECFD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D6EB-3061-3848-B925-7AB12A65168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832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9C0699-6B95-AC47-8848-02CA02FC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EA1785-5E7A-5B42-900E-C66AC5D22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A2A77D-FEA2-E049-885A-E84F9E308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222960-D6AC-5248-B773-D5549E3F0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95AE-7A08-054F-9652-B44DBF91D58D}" type="datetimeFigureOut">
              <a:rPr kumimoji="1" lang="zh-CN" altLang="en-US" smtClean="0"/>
              <a:t>2020/4/29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4B9BE3-5525-734A-B253-4979EDDA7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6DE8BE6-183E-C74A-8CAB-2642F98EF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D6EB-3061-3848-B925-7AB12A65168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94339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A5D4FF-A50E-3F40-A07E-E1DAACCE7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392EA06-3FAB-CC4A-9861-08F243ACF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6D03813-DCAB-074D-95DD-108CCA5E6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FE231AF-9945-CA42-A9CB-0FE447C29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95AE-7A08-054F-9652-B44DBF91D58D}" type="datetimeFigureOut">
              <a:rPr kumimoji="1" lang="zh-CN" altLang="en-US" smtClean="0"/>
              <a:t>2020/4/29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BAE2913-182F-5346-B41B-45BC2EC4F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4620C1-4F9A-4744-B519-717775891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D6EB-3061-3848-B925-7AB12A65168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85186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9284F43-7411-6049-9041-0DBF3E745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45678D-0615-5E43-BFCE-2DF8EB17A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F404D0-2117-894C-917E-1A16D1AA91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F95AE-7A08-054F-9652-B44DBF91D58D}" type="datetimeFigureOut">
              <a:rPr kumimoji="1" lang="zh-CN" altLang="en-US" smtClean="0"/>
              <a:t>2020/4/29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2C9277-F1AD-6247-8632-0E0240588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53BB7F-252B-D848-B0BB-1C6A3615F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7D6EB-3061-3848-B925-7AB12A65168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3351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sv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D3B5639-CBA8-3C4A-BF93-D18274A3C8D0}"/>
              </a:ext>
            </a:extLst>
          </p:cNvPr>
          <p:cNvSpPr txBox="1"/>
          <p:nvPr/>
        </p:nvSpPr>
        <p:spPr>
          <a:xfrm>
            <a:off x="1290234" y="4510007"/>
            <a:ext cx="9611532" cy="12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2019</a:t>
            </a:r>
            <a:r>
              <a:rPr lang="zh-CN" altLang="en-US" sz="2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年年报解读 </a:t>
            </a:r>
            <a:endParaRPr lang="en-US" altLang="zh-CN" sz="2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国际化和平台化战略加速落地，引领大消费行业创新技术发展</a:t>
            </a:r>
            <a:endParaRPr kumimoji="1" lang="zh-CN" altLang="en-US" sz="2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0916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FD309A7F-44F5-564C-9286-03634B1DF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12192000" cy="6885384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F3CEB90F-9A0B-A34D-A070-B48AF10166CF}"/>
              </a:ext>
            </a:extLst>
          </p:cNvPr>
          <p:cNvSpPr/>
          <p:nvPr/>
        </p:nvSpPr>
        <p:spPr>
          <a:xfrm>
            <a:off x="0" y="-27384"/>
            <a:ext cx="12192000" cy="6885383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9817" tIns="19908" rIns="39817" bIns="19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784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5C5D5D5-FACC-A942-A6A0-BAC37FBC7A26}"/>
              </a:ext>
            </a:extLst>
          </p:cNvPr>
          <p:cNvSpPr txBox="1"/>
          <p:nvPr/>
        </p:nvSpPr>
        <p:spPr>
          <a:xfrm>
            <a:off x="949939" y="629410"/>
            <a:ext cx="8939947" cy="1395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03</a:t>
            </a:r>
            <a:r>
              <a:rPr lang="zh-CN" altLang="en-US" sz="3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3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zh-CN" altLang="en-US" sz="3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餐饮信息系统业务发展迅速，新一代云</a:t>
            </a:r>
            <a:r>
              <a:rPr lang="en-US" altLang="zh-CN" sz="3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POS</a:t>
            </a:r>
            <a:r>
              <a:rPr lang="zh-CN" altLang="en-US" sz="3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产品获得</a:t>
            </a:r>
            <a:r>
              <a:rPr lang="en-US" altLang="zh-CN" sz="3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10+</a:t>
            </a:r>
            <a:r>
              <a:rPr lang="zh-CN" altLang="en-US" sz="3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知名酒店集团认可上线</a:t>
            </a:r>
            <a:endParaRPr kumimoji="1" lang="zh-CN" altLang="en-US" sz="3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F6D1C12-B732-124A-95A3-5D92DBF179DC}"/>
              </a:ext>
            </a:extLst>
          </p:cNvPr>
          <p:cNvSpPr/>
          <p:nvPr/>
        </p:nvSpPr>
        <p:spPr>
          <a:xfrm>
            <a:off x="615421" y="-27384"/>
            <a:ext cx="133350" cy="1219200"/>
          </a:xfrm>
          <a:prstGeom prst="rect">
            <a:avLst/>
          </a:prstGeom>
          <a:solidFill>
            <a:srgbClr val="3F7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Shiji_Logo_White.pdf">
            <a:extLst>
              <a:ext uri="{FF2B5EF4-FFF2-40B4-BE49-F238E27FC236}">
                <a16:creationId xmlns:a16="http://schemas.microsoft.com/office/drawing/2014/main" id="{72B3F84E-E9FA-5A4F-AAE3-479AD88C2A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998" y="476672"/>
            <a:ext cx="580406" cy="305477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05775A42-878A-464F-8562-270CD36E590B}"/>
              </a:ext>
            </a:extLst>
          </p:cNvPr>
          <p:cNvSpPr txBox="1"/>
          <p:nvPr/>
        </p:nvSpPr>
        <p:spPr>
          <a:xfrm>
            <a:off x="614450" y="3212282"/>
            <a:ext cx="5194829" cy="1076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5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Infrasys</a:t>
            </a:r>
            <a:r>
              <a:rPr kumimoji="1" lang="zh-CN" altLang="en-US" sz="25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5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Cloud</a:t>
            </a:r>
          </a:p>
          <a:p>
            <a:pPr>
              <a:lnSpc>
                <a:spcPct val="150000"/>
              </a:lnSpc>
            </a:pPr>
            <a:r>
              <a:rPr kumimoji="1"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发展迅速，并已获得</a:t>
            </a:r>
            <a:r>
              <a:rPr kumimoji="1"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10+</a:t>
            </a:r>
            <a:r>
              <a:rPr kumimoji="1"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知名酒店集团认可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D410E9F-2553-1A41-9E39-9759D55AB9D3}"/>
              </a:ext>
            </a:extLst>
          </p:cNvPr>
          <p:cNvSpPr txBox="1"/>
          <p:nvPr/>
        </p:nvSpPr>
        <p:spPr>
          <a:xfrm>
            <a:off x="614450" y="4664797"/>
            <a:ext cx="51271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累计上线客户数：</a:t>
            </a:r>
            <a:r>
              <a:rPr lang="en-US" altLang="zh-CN" sz="1600" b="1" dirty="0">
                <a:solidFill>
                  <a:schemeClr val="accent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1455</a:t>
            </a:r>
            <a:r>
              <a:rPr lang="zh-CN" altLang="zh-CN" sz="1600" b="1" dirty="0">
                <a:solidFill>
                  <a:schemeClr val="accent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家</a:t>
            </a:r>
            <a:r>
              <a:rPr lang="en-US" altLang="zh-CN" sz="1600" b="1" dirty="0">
                <a:solidFill>
                  <a:schemeClr val="accent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 </a:t>
            </a:r>
            <a:endParaRPr lang="zh-CN" altLang="zh-CN" sz="1600" b="1" dirty="0">
              <a:solidFill>
                <a:schemeClr val="accent4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已成功成为洲际、凯悦、半岛、九龙仓、千禧、泛太平洋、万达、长隆、红树林、澳门四大赌场酒店集团、香港文华东方等超过十个知名酒店集团的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采购</a:t>
            </a:r>
            <a:r>
              <a:rPr lang="zh-CN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标准</a:t>
            </a:r>
            <a:r>
              <a:rPr lang="en-US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CN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并在这些集团中不断拓展上线</a:t>
            </a:r>
            <a:r>
              <a:rPr lang="en-US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 </a:t>
            </a:r>
            <a:endParaRPr lang="zh-CN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zh-CN" altLang="en-US" sz="160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217E0AA-EA54-124C-BBF5-1F6814BF78C2}"/>
              </a:ext>
            </a:extLst>
          </p:cNvPr>
          <p:cNvSpPr txBox="1"/>
          <p:nvPr/>
        </p:nvSpPr>
        <p:spPr>
          <a:xfrm>
            <a:off x="6746817" y="3172657"/>
            <a:ext cx="4628319" cy="1907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5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正品贵德</a:t>
            </a:r>
            <a:endParaRPr kumimoji="1" lang="en-US" altLang="zh-CN" sz="2500" b="1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在连锁餐饮及供应链应用领域继续保持行业优势地位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 </a:t>
            </a:r>
            <a:endParaRPr lang="zh-CN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kumimoji="1" lang="zh-CN" altLang="en-US" sz="2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1DCD3B2-4086-DB47-84D7-73B52B94F69D}"/>
              </a:ext>
            </a:extLst>
          </p:cNvPr>
          <p:cNvSpPr txBox="1"/>
          <p:nvPr/>
        </p:nvSpPr>
        <p:spPr>
          <a:xfrm>
            <a:off x="6746817" y="4849464"/>
            <a:ext cx="51271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新增用户：</a:t>
            </a:r>
            <a:r>
              <a:rPr lang="en-US" altLang="zh-CN" sz="16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605</a:t>
            </a:r>
            <a:r>
              <a:rPr lang="zh-CN" altLang="zh-CN" sz="16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家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用户总数：</a:t>
            </a:r>
            <a:r>
              <a:rPr lang="zh-CN" altLang="zh-CN" sz="16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超过</a:t>
            </a:r>
            <a:r>
              <a:rPr lang="en-US" altLang="zh-CN" sz="16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11000</a:t>
            </a:r>
            <a:r>
              <a:rPr lang="zh-CN" altLang="zh-CN" sz="16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家</a:t>
            </a:r>
          </a:p>
          <a:p>
            <a:endParaRPr kumimoji="1" lang="zh-CN" altLang="en-US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8082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05F5776-2024-8B4F-AFA1-2468597AA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B8EE565-97EE-9540-909A-0E43DF9DC6DF}"/>
              </a:ext>
            </a:extLst>
          </p:cNvPr>
          <p:cNvSpPr/>
          <p:nvPr/>
        </p:nvSpPr>
        <p:spPr>
          <a:xfrm>
            <a:off x="0" y="0"/>
            <a:ext cx="12192000" cy="6858082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9817" tIns="19908" rIns="39817" bIns="19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784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F83BBD2-4040-EA48-83AA-D98E66B0AF34}"/>
              </a:ext>
            </a:extLst>
          </p:cNvPr>
          <p:cNvSpPr txBox="1"/>
          <p:nvPr/>
        </p:nvSpPr>
        <p:spPr>
          <a:xfrm>
            <a:off x="949939" y="629410"/>
            <a:ext cx="8939947" cy="1395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04</a:t>
            </a:r>
            <a:r>
              <a:rPr lang="zh-CN" altLang="en-US" sz="3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3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zh-CN" altLang="en-US" sz="3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零售信息系统业务：拥抱新零售，进一步夯实基于云的零售信息系统的领导地位</a:t>
            </a:r>
            <a:endParaRPr kumimoji="1" lang="zh-CN" altLang="en-US" sz="3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2EA5626-2D09-7F41-A437-A913A80D29DA}"/>
              </a:ext>
            </a:extLst>
          </p:cNvPr>
          <p:cNvSpPr/>
          <p:nvPr/>
        </p:nvSpPr>
        <p:spPr>
          <a:xfrm>
            <a:off x="615421" y="-27384"/>
            <a:ext cx="133350" cy="1219200"/>
          </a:xfrm>
          <a:prstGeom prst="rect">
            <a:avLst/>
          </a:prstGeom>
          <a:solidFill>
            <a:srgbClr val="3F7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Shiji_Logo_White.pdf">
            <a:extLst>
              <a:ext uri="{FF2B5EF4-FFF2-40B4-BE49-F238E27FC236}">
                <a16:creationId xmlns:a16="http://schemas.microsoft.com/office/drawing/2014/main" id="{769F2CC0-A7F7-6642-8BC6-ADE60E53BC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998" y="476672"/>
            <a:ext cx="580406" cy="30547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0423C63-5457-8540-801B-2222910286CF}"/>
              </a:ext>
            </a:extLst>
          </p:cNvPr>
          <p:cNvSpPr txBox="1"/>
          <p:nvPr/>
        </p:nvSpPr>
        <p:spPr>
          <a:xfrm>
            <a:off x="1550913" y="2398250"/>
            <a:ext cx="87975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零售信息管理系统业务收入达</a:t>
            </a:r>
            <a:r>
              <a:rPr kumimoji="1" lang="en-US" altLang="zh-CN" sz="25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6.64</a:t>
            </a:r>
            <a:r>
              <a:rPr kumimoji="1" lang="zh-CN" altLang="en-US" sz="25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亿</a:t>
            </a:r>
            <a:r>
              <a:rPr kumimoji="1"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，同比增长</a:t>
            </a:r>
            <a:r>
              <a:rPr kumimoji="1" lang="en-US" altLang="zh-CN" sz="25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5.20%</a:t>
            </a:r>
            <a:endParaRPr kumimoji="1" lang="zh-CN" altLang="en-US" sz="2500" b="1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2" name="图形 11" descr="灯泡">
            <a:extLst>
              <a:ext uri="{FF2B5EF4-FFF2-40B4-BE49-F238E27FC236}">
                <a16:creationId xmlns:a16="http://schemas.microsoft.com/office/drawing/2014/main" id="{C5D3BC5F-6614-AE45-BF1C-4E908DB98F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9939" y="2416060"/>
            <a:ext cx="457200" cy="45720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63C5C865-DE15-B745-8014-3C6837C18698}"/>
              </a:ext>
            </a:extLst>
          </p:cNvPr>
          <p:cNvSpPr/>
          <p:nvPr/>
        </p:nvSpPr>
        <p:spPr>
          <a:xfrm>
            <a:off x="1720063" y="3398982"/>
            <a:ext cx="2794590" cy="282960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025FB54-E757-7D42-96DC-A45056F63F5F}"/>
              </a:ext>
            </a:extLst>
          </p:cNvPr>
          <p:cNvSpPr txBox="1"/>
          <p:nvPr/>
        </p:nvSpPr>
        <p:spPr>
          <a:xfrm>
            <a:off x="1720063" y="3595296"/>
            <a:ext cx="27945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2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北京富基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F95B440-43F0-F14B-8F9B-E4A93B01FF78}"/>
              </a:ext>
            </a:extLst>
          </p:cNvPr>
          <p:cNvSpPr txBox="1"/>
          <p:nvPr/>
        </p:nvSpPr>
        <p:spPr>
          <a:xfrm>
            <a:off x="1720063" y="4102708"/>
            <a:ext cx="279459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13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始终保持中国零售和消费品解决方案市场占有率领先地位</a:t>
            </a:r>
            <a:r>
              <a:rPr lang="en-US" altLang="zh-CN" sz="13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 </a:t>
            </a:r>
            <a:endParaRPr lang="zh-CN" altLang="zh-CN" sz="13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kumimoji="1" lang="zh-CN" altLang="en-US" sz="13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F239148-6D58-CF4C-AEDD-6B21EF5DC79E}"/>
              </a:ext>
            </a:extLst>
          </p:cNvPr>
          <p:cNvSpPr txBox="1"/>
          <p:nvPr/>
        </p:nvSpPr>
        <p:spPr>
          <a:xfrm>
            <a:off x="1829791" y="4634125"/>
            <a:ext cx="279459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1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新增客户门店数：</a:t>
            </a:r>
            <a:r>
              <a:rPr lang="en-US" altLang="zh-CN" sz="15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440</a:t>
            </a:r>
            <a:r>
              <a:rPr lang="zh-CN" altLang="zh-CN" sz="15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家</a:t>
            </a:r>
          </a:p>
          <a:p>
            <a:pPr>
              <a:lnSpc>
                <a:spcPct val="200000"/>
              </a:lnSpc>
            </a:pPr>
            <a:r>
              <a:rPr lang="zh-CN" altLang="zh-CN" sz="1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有效客户总门店数：</a:t>
            </a:r>
            <a:r>
              <a:rPr lang="en-US" altLang="zh-CN" sz="15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29488</a:t>
            </a:r>
            <a:r>
              <a:rPr lang="zh-CN" altLang="zh-CN" sz="15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家</a:t>
            </a:r>
          </a:p>
          <a:p>
            <a:pPr>
              <a:lnSpc>
                <a:spcPct val="200000"/>
              </a:lnSpc>
            </a:pPr>
            <a:r>
              <a:rPr lang="zh-CN" altLang="zh-CN" sz="1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集团客户总数：</a:t>
            </a:r>
            <a:r>
              <a:rPr lang="en-US" altLang="zh-CN" sz="15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690</a:t>
            </a:r>
            <a:r>
              <a:rPr lang="zh-CN" altLang="zh-CN" sz="15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zh-CN" altLang="en-US" sz="13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026CC11-244A-A349-AA2D-35340C9A634A}"/>
              </a:ext>
            </a:extLst>
          </p:cNvPr>
          <p:cNvSpPr/>
          <p:nvPr/>
        </p:nvSpPr>
        <p:spPr>
          <a:xfrm>
            <a:off x="4882759" y="3410389"/>
            <a:ext cx="2794590" cy="282960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291C868-F0E7-5842-8665-DCEF8D6B7912}"/>
              </a:ext>
            </a:extLst>
          </p:cNvPr>
          <p:cNvSpPr txBox="1"/>
          <p:nvPr/>
        </p:nvSpPr>
        <p:spPr>
          <a:xfrm>
            <a:off x="4882759" y="3606703"/>
            <a:ext cx="27945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2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长益科技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A841F64-BDE1-224B-9986-077353192EA4}"/>
              </a:ext>
            </a:extLst>
          </p:cNvPr>
          <p:cNvSpPr txBox="1"/>
          <p:nvPr/>
        </p:nvSpPr>
        <p:spPr>
          <a:xfrm>
            <a:off x="4882759" y="4114115"/>
            <a:ext cx="27945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13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为流通行业提供从供应端到销售端的全方位一体化解决方案</a:t>
            </a:r>
            <a:r>
              <a:rPr lang="en-US" altLang="zh-CN" sz="13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 </a:t>
            </a:r>
            <a:endParaRPr lang="zh-CN" altLang="zh-CN" sz="13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en-US" altLang="zh-CN" sz="13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 </a:t>
            </a:r>
            <a:endParaRPr lang="zh-CN" altLang="zh-CN" sz="13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kumimoji="1" lang="zh-CN" altLang="en-US" sz="13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1D65DB2-8256-164C-BEAE-6EFFC234CA85}"/>
              </a:ext>
            </a:extLst>
          </p:cNvPr>
          <p:cNvSpPr txBox="1"/>
          <p:nvPr/>
        </p:nvSpPr>
        <p:spPr>
          <a:xfrm>
            <a:off x="5011948" y="4795205"/>
            <a:ext cx="279459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1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新增客户门店数：</a:t>
            </a:r>
            <a:r>
              <a:rPr lang="en-US" altLang="zh-CN" sz="15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128</a:t>
            </a:r>
            <a:r>
              <a:rPr lang="zh-CN" altLang="zh-CN" sz="15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家</a:t>
            </a:r>
          </a:p>
          <a:p>
            <a:pPr>
              <a:lnSpc>
                <a:spcPct val="200000"/>
              </a:lnSpc>
            </a:pPr>
            <a:r>
              <a:rPr lang="zh-CN" altLang="zh-CN" sz="1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门店</a:t>
            </a:r>
            <a:r>
              <a:rPr lang="zh-CN" altLang="en-US" sz="1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总</a:t>
            </a:r>
            <a:r>
              <a:rPr lang="zh-CN" altLang="zh-CN" sz="1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数：</a:t>
            </a:r>
            <a:r>
              <a:rPr lang="en-US" altLang="zh-CN" sz="15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5891</a:t>
            </a:r>
            <a:r>
              <a:rPr lang="zh-CN" altLang="zh-CN" sz="15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zh-CN" altLang="en-US" sz="13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0E87A12-F557-CE4C-9CB3-C0375B7DF313}"/>
              </a:ext>
            </a:extLst>
          </p:cNvPr>
          <p:cNvSpPr/>
          <p:nvPr/>
        </p:nvSpPr>
        <p:spPr>
          <a:xfrm>
            <a:off x="8045455" y="3410389"/>
            <a:ext cx="2794590" cy="282960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22F50CC-62FD-AC46-AAA9-485FA70A74B8}"/>
              </a:ext>
            </a:extLst>
          </p:cNvPr>
          <p:cNvSpPr txBox="1"/>
          <p:nvPr/>
        </p:nvSpPr>
        <p:spPr>
          <a:xfrm>
            <a:off x="8045455" y="3606703"/>
            <a:ext cx="27945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2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思迅软件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AB3772C-88AF-1D41-B342-68ED260BE770}"/>
              </a:ext>
            </a:extLst>
          </p:cNvPr>
          <p:cNvSpPr txBox="1"/>
          <p:nvPr/>
        </p:nvSpPr>
        <p:spPr>
          <a:xfrm>
            <a:off x="8045455" y="4114115"/>
            <a:ext cx="279459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13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13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深化</a:t>
            </a:r>
            <a:r>
              <a:rPr lang="en-US" altLang="zh-CN" sz="13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O2O</a:t>
            </a:r>
            <a:r>
              <a:rPr lang="zh-CN" altLang="en-US" sz="13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，业务实现持续增长</a:t>
            </a:r>
            <a:endParaRPr kumimoji="1" lang="zh-CN" altLang="en-US" sz="13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196C99C-F36E-8546-B0B8-3D3407C85548}"/>
              </a:ext>
            </a:extLst>
          </p:cNvPr>
          <p:cNvSpPr txBox="1"/>
          <p:nvPr/>
        </p:nvSpPr>
        <p:spPr>
          <a:xfrm>
            <a:off x="8045455" y="4725423"/>
            <a:ext cx="279459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传统软件业务新增用户数</a:t>
            </a:r>
            <a:r>
              <a:rPr lang="zh-CN" altLang="zh-CN" sz="1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15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78400</a:t>
            </a:r>
            <a:r>
              <a:rPr lang="zh-CN" altLang="en-US" sz="15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家</a:t>
            </a:r>
            <a:endParaRPr lang="zh-CN" altLang="zh-CN" sz="1500" b="1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zh-CN" altLang="en-US" sz="13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4559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AED2A69-C12D-BB4F-A773-E1DC906DD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A14AB77-4CE0-B143-9CF0-45CC9A5669DA}"/>
              </a:ext>
            </a:extLst>
          </p:cNvPr>
          <p:cNvSpPr/>
          <p:nvPr/>
        </p:nvSpPr>
        <p:spPr>
          <a:xfrm>
            <a:off x="0" y="-27384"/>
            <a:ext cx="12192000" cy="6885384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9817" tIns="19908" rIns="39817" bIns="19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784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944E7F7-0966-094F-83F7-FC60CE8985E3}"/>
              </a:ext>
            </a:extLst>
          </p:cNvPr>
          <p:cNvSpPr txBox="1"/>
          <p:nvPr/>
        </p:nvSpPr>
        <p:spPr>
          <a:xfrm>
            <a:off x="949939" y="629410"/>
            <a:ext cx="8939947" cy="703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05</a:t>
            </a:r>
            <a:r>
              <a:rPr lang="zh-CN" altLang="en-US" sz="3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3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zh-CN" altLang="en-US" sz="3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分销与数据业务：全球化助力业务增速发展</a:t>
            </a:r>
            <a:endParaRPr kumimoji="1" lang="zh-CN" altLang="en-US" sz="3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D678197-829D-A944-9286-1E2771C52406}"/>
              </a:ext>
            </a:extLst>
          </p:cNvPr>
          <p:cNvSpPr/>
          <p:nvPr/>
        </p:nvSpPr>
        <p:spPr>
          <a:xfrm>
            <a:off x="615421" y="-27384"/>
            <a:ext cx="133350" cy="1219200"/>
          </a:xfrm>
          <a:prstGeom prst="rect">
            <a:avLst/>
          </a:prstGeom>
          <a:solidFill>
            <a:srgbClr val="3F7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Shiji_Logo_White.pdf">
            <a:extLst>
              <a:ext uri="{FF2B5EF4-FFF2-40B4-BE49-F238E27FC236}">
                <a16:creationId xmlns:a16="http://schemas.microsoft.com/office/drawing/2014/main" id="{83DE575F-5A9D-5343-B87F-D09C5B0593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998" y="476672"/>
            <a:ext cx="580406" cy="305477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Oval 93">
            <a:extLst>
              <a:ext uri="{FF2B5EF4-FFF2-40B4-BE49-F238E27FC236}">
                <a16:creationId xmlns:a16="http://schemas.microsoft.com/office/drawing/2014/main" id="{0933B4C4-7D3B-4744-8C45-995E37A19CB6}"/>
              </a:ext>
            </a:extLst>
          </p:cNvPr>
          <p:cNvSpPr/>
          <p:nvPr/>
        </p:nvSpPr>
        <p:spPr>
          <a:xfrm>
            <a:off x="4253394" y="2390270"/>
            <a:ext cx="2592000" cy="2592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6" tIns="60963" rIns="121926" bIns="60963" rtlCol="0" anchor="ctr"/>
          <a:lstStyle/>
          <a:p>
            <a:pPr algn="ctr" defTabSz="914217"/>
            <a:endParaRPr lang="en-US" dirty="0">
              <a:solidFill>
                <a:schemeClr val="bg1"/>
              </a:solidFill>
              <a:latin typeface="Noto Sans CJK SC Light" panose="020B0300000000000000" pitchFamily="34" charset="-122"/>
              <a:ea typeface="Noto Sans CJK SC Light" panose="020B0300000000000000" pitchFamily="34" charset="-122"/>
              <a:cs typeface="+mn-ea"/>
              <a:sym typeface="+mn-lt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1D9B7C9E-E59D-DE42-B307-8D9DBAE97C1A}"/>
              </a:ext>
            </a:extLst>
          </p:cNvPr>
          <p:cNvGrpSpPr/>
          <p:nvPr/>
        </p:nvGrpSpPr>
        <p:grpSpPr>
          <a:xfrm>
            <a:off x="4870400" y="3041334"/>
            <a:ext cx="1357988" cy="1289872"/>
            <a:chOff x="6116969" y="1980741"/>
            <a:chExt cx="518832" cy="517170"/>
          </a:xfrm>
        </p:grpSpPr>
        <p:sp>
          <p:nvSpPr>
            <p:cNvPr id="38" name="Freeform 322">
              <a:extLst>
                <a:ext uri="{FF2B5EF4-FFF2-40B4-BE49-F238E27FC236}">
                  <a16:creationId xmlns:a16="http://schemas.microsoft.com/office/drawing/2014/main" id="{3743A0D9-BB62-7B49-9BDA-4BCEA18795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5058" y="2226854"/>
              <a:ext cx="319281" cy="171282"/>
            </a:xfrm>
            <a:custGeom>
              <a:avLst/>
              <a:gdLst>
                <a:gd name="T0" fmla="*/ 192 w 192"/>
                <a:gd name="T1" fmla="*/ 0 h 103"/>
                <a:gd name="T2" fmla="*/ 0 w 192"/>
                <a:gd name="T3" fmla="*/ 0 h 103"/>
                <a:gd name="T4" fmla="*/ 0 w 192"/>
                <a:gd name="T5" fmla="*/ 103 h 103"/>
                <a:gd name="T6" fmla="*/ 192 w 192"/>
                <a:gd name="T7" fmla="*/ 103 h 103"/>
                <a:gd name="T8" fmla="*/ 192 w 192"/>
                <a:gd name="T9" fmla="*/ 0 h 103"/>
                <a:gd name="T10" fmla="*/ 139 w 192"/>
                <a:gd name="T11" fmla="*/ 72 h 103"/>
                <a:gd name="T12" fmla="*/ 125 w 192"/>
                <a:gd name="T13" fmla="*/ 85 h 103"/>
                <a:gd name="T14" fmla="*/ 106 w 192"/>
                <a:gd name="T15" fmla="*/ 68 h 103"/>
                <a:gd name="T16" fmla="*/ 96 w 192"/>
                <a:gd name="T17" fmla="*/ 85 h 103"/>
                <a:gd name="T18" fmla="*/ 81 w 192"/>
                <a:gd name="T19" fmla="*/ 28 h 103"/>
                <a:gd name="T20" fmla="*/ 139 w 192"/>
                <a:gd name="T21" fmla="*/ 43 h 103"/>
                <a:gd name="T22" fmla="*/ 121 w 192"/>
                <a:gd name="T23" fmla="*/ 53 h 103"/>
                <a:gd name="T24" fmla="*/ 139 w 192"/>
                <a:gd name="T25" fmla="*/ 7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2" h="103">
                  <a:moveTo>
                    <a:pt x="192" y="0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92" y="103"/>
                  </a:lnTo>
                  <a:lnTo>
                    <a:pt x="192" y="0"/>
                  </a:lnTo>
                  <a:close/>
                  <a:moveTo>
                    <a:pt x="139" y="72"/>
                  </a:moveTo>
                  <a:lnTo>
                    <a:pt x="125" y="85"/>
                  </a:lnTo>
                  <a:lnTo>
                    <a:pt x="106" y="68"/>
                  </a:lnTo>
                  <a:lnTo>
                    <a:pt x="96" y="85"/>
                  </a:lnTo>
                  <a:lnTo>
                    <a:pt x="81" y="28"/>
                  </a:lnTo>
                  <a:lnTo>
                    <a:pt x="139" y="43"/>
                  </a:lnTo>
                  <a:lnTo>
                    <a:pt x="121" y="53"/>
                  </a:lnTo>
                  <a:lnTo>
                    <a:pt x="139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Noto Sans CJK SC Light" panose="020B0300000000000000" pitchFamily="34" charset="-122"/>
                <a:ea typeface="Noto Sans CJK SC Light" panose="020B0300000000000000" pitchFamily="34" charset="-122"/>
              </a:endParaRPr>
            </a:p>
          </p:txBody>
        </p:sp>
        <p:sp>
          <p:nvSpPr>
            <p:cNvPr id="39" name="Freeform 323">
              <a:extLst>
                <a:ext uri="{FF2B5EF4-FFF2-40B4-BE49-F238E27FC236}">
                  <a16:creationId xmlns:a16="http://schemas.microsoft.com/office/drawing/2014/main" id="{EE6C80D1-022A-CD43-96CB-D23EDF6E8E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6969" y="1980741"/>
              <a:ext cx="518832" cy="517170"/>
            </a:xfrm>
            <a:custGeom>
              <a:avLst/>
              <a:gdLst>
                <a:gd name="T0" fmla="*/ 243 w 249"/>
                <a:gd name="T1" fmla="*/ 209 h 248"/>
                <a:gd name="T2" fmla="*/ 232 w 249"/>
                <a:gd name="T3" fmla="*/ 209 h 248"/>
                <a:gd name="T4" fmla="*/ 228 w 249"/>
                <a:gd name="T5" fmla="*/ 209 h 248"/>
                <a:gd name="T6" fmla="*/ 228 w 249"/>
                <a:gd name="T7" fmla="*/ 150 h 248"/>
                <a:gd name="T8" fmla="*/ 232 w 249"/>
                <a:gd name="T9" fmla="*/ 146 h 248"/>
                <a:gd name="T10" fmla="*/ 249 w 249"/>
                <a:gd name="T11" fmla="*/ 108 h 248"/>
                <a:gd name="T12" fmla="*/ 198 w 249"/>
                <a:gd name="T13" fmla="*/ 57 h 248"/>
                <a:gd name="T14" fmla="*/ 182 w 249"/>
                <a:gd name="T15" fmla="*/ 59 h 248"/>
                <a:gd name="T16" fmla="*/ 117 w 249"/>
                <a:gd name="T17" fmla="*/ 0 h 248"/>
                <a:gd name="T18" fmla="*/ 51 w 249"/>
                <a:gd name="T19" fmla="*/ 66 h 248"/>
                <a:gd name="T20" fmla="*/ 52 w 249"/>
                <a:gd name="T21" fmla="*/ 79 h 248"/>
                <a:gd name="T22" fmla="*/ 40 w 249"/>
                <a:gd name="T23" fmla="*/ 79 h 248"/>
                <a:gd name="T24" fmla="*/ 0 w 249"/>
                <a:gd name="T25" fmla="*/ 119 h 248"/>
                <a:gd name="T26" fmla="*/ 29 w 249"/>
                <a:gd name="T27" fmla="*/ 158 h 248"/>
                <a:gd name="T28" fmla="*/ 29 w 249"/>
                <a:gd name="T29" fmla="*/ 209 h 248"/>
                <a:gd name="T30" fmla="*/ 25 w 249"/>
                <a:gd name="T31" fmla="*/ 209 h 248"/>
                <a:gd name="T32" fmla="*/ 14 w 249"/>
                <a:gd name="T33" fmla="*/ 209 h 248"/>
                <a:gd name="T34" fmla="*/ 13 w 249"/>
                <a:gd name="T35" fmla="*/ 220 h 248"/>
                <a:gd name="T36" fmla="*/ 13 w 249"/>
                <a:gd name="T37" fmla="*/ 223 h 248"/>
                <a:gd name="T38" fmla="*/ 13 w 249"/>
                <a:gd name="T39" fmla="*/ 226 h 248"/>
                <a:gd name="T40" fmla="*/ 35 w 249"/>
                <a:gd name="T41" fmla="*/ 248 h 248"/>
                <a:gd name="T42" fmla="*/ 223 w 249"/>
                <a:gd name="T43" fmla="*/ 248 h 248"/>
                <a:gd name="T44" fmla="*/ 244 w 249"/>
                <a:gd name="T45" fmla="*/ 226 h 248"/>
                <a:gd name="T46" fmla="*/ 244 w 249"/>
                <a:gd name="T47" fmla="*/ 223 h 248"/>
                <a:gd name="T48" fmla="*/ 244 w 249"/>
                <a:gd name="T49" fmla="*/ 220 h 248"/>
                <a:gd name="T50" fmla="*/ 243 w 249"/>
                <a:gd name="T51" fmla="*/ 209 h 248"/>
                <a:gd name="T52" fmla="*/ 41 w 249"/>
                <a:gd name="T53" fmla="*/ 112 h 248"/>
                <a:gd name="T54" fmla="*/ 46 w 249"/>
                <a:gd name="T55" fmla="*/ 107 h 248"/>
                <a:gd name="T56" fmla="*/ 211 w 249"/>
                <a:gd name="T57" fmla="*/ 107 h 248"/>
                <a:gd name="T58" fmla="*/ 216 w 249"/>
                <a:gd name="T59" fmla="*/ 112 h 248"/>
                <a:gd name="T60" fmla="*/ 216 w 249"/>
                <a:gd name="T61" fmla="*/ 209 h 248"/>
                <a:gd name="T62" fmla="*/ 160 w 249"/>
                <a:gd name="T63" fmla="*/ 209 h 248"/>
                <a:gd name="T64" fmla="*/ 149 w 249"/>
                <a:gd name="T65" fmla="*/ 209 h 248"/>
                <a:gd name="T66" fmla="*/ 149 w 249"/>
                <a:gd name="T67" fmla="*/ 212 h 248"/>
                <a:gd name="T68" fmla="*/ 108 w 249"/>
                <a:gd name="T69" fmla="*/ 212 h 248"/>
                <a:gd name="T70" fmla="*/ 108 w 249"/>
                <a:gd name="T71" fmla="*/ 209 h 248"/>
                <a:gd name="T72" fmla="*/ 97 w 249"/>
                <a:gd name="T73" fmla="*/ 209 h 248"/>
                <a:gd name="T74" fmla="*/ 41 w 249"/>
                <a:gd name="T75" fmla="*/ 209 h 248"/>
                <a:gd name="T76" fmla="*/ 41 w 249"/>
                <a:gd name="T77" fmla="*/ 112 h 248"/>
                <a:gd name="T78" fmla="*/ 232 w 249"/>
                <a:gd name="T79" fmla="*/ 226 h 248"/>
                <a:gd name="T80" fmla="*/ 223 w 249"/>
                <a:gd name="T81" fmla="*/ 235 h 248"/>
                <a:gd name="T82" fmla="*/ 35 w 249"/>
                <a:gd name="T83" fmla="*/ 235 h 248"/>
                <a:gd name="T84" fmla="*/ 25 w 249"/>
                <a:gd name="T85" fmla="*/ 226 h 248"/>
                <a:gd name="T86" fmla="*/ 25 w 249"/>
                <a:gd name="T87" fmla="*/ 223 h 248"/>
                <a:gd name="T88" fmla="*/ 25 w 249"/>
                <a:gd name="T89" fmla="*/ 222 h 248"/>
                <a:gd name="T90" fmla="*/ 97 w 249"/>
                <a:gd name="T91" fmla="*/ 222 h 248"/>
                <a:gd name="T92" fmla="*/ 100 w 249"/>
                <a:gd name="T93" fmla="*/ 224 h 248"/>
                <a:gd name="T94" fmla="*/ 158 w 249"/>
                <a:gd name="T95" fmla="*/ 224 h 248"/>
                <a:gd name="T96" fmla="*/ 160 w 249"/>
                <a:gd name="T97" fmla="*/ 222 h 248"/>
                <a:gd name="T98" fmla="*/ 232 w 249"/>
                <a:gd name="T99" fmla="*/ 222 h 248"/>
                <a:gd name="T100" fmla="*/ 232 w 249"/>
                <a:gd name="T101" fmla="*/ 223 h 248"/>
                <a:gd name="T102" fmla="*/ 232 w 249"/>
                <a:gd name="T103" fmla="*/ 22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9" h="248">
                  <a:moveTo>
                    <a:pt x="243" y="209"/>
                  </a:moveTo>
                  <a:cubicBezTo>
                    <a:pt x="232" y="209"/>
                    <a:pt x="232" y="209"/>
                    <a:pt x="232" y="209"/>
                  </a:cubicBezTo>
                  <a:cubicBezTo>
                    <a:pt x="228" y="209"/>
                    <a:pt x="228" y="209"/>
                    <a:pt x="228" y="209"/>
                  </a:cubicBezTo>
                  <a:cubicBezTo>
                    <a:pt x="228" y="150"/>
                    <a:pt x="228" y="150"/>
                    <a:pt x="228" y="150"/>
                  </a:cubicBezTo>
                  <a:cubicBezTo>
                    <a:pt x="230" y="149"/>
                    <a:pt x="231" y="148"/>
                    <a:pt x="232" y="146"/>
                  </a:cubicBezTo>
                  <a:cubicBezTo>
                    <a:pt x="242" y="137"/>
                    <a:pt x="249" y="123"/>
                    <a:pt x="249" y="108"/>
                  </a:cubicBezTo>
                  <a:cubicBezTo>
                    <a:pt x="249" y="80"/>
                    <a:pt x="226" y="57"/>
                    <a:pt x="198" y="57"/>
                  </a:cubicBezTo>
                  <a:cubicBezTo>
                    <a:pt x="192" y="57"/>
                    <a:pt x="187" y="58"/>
                    <a:pt x="182" y="59"/>
                  </a:cubicBezTo>
                  <a:cubicBezTo>
                    <a:pt x="179" y="26"/>
                    <a:pt x="151" y="0"/>
                    <a:pt x="117" y="0"/>
                  </a:cubicBezTo>
                  <a:cubicBezTo>
                    <a:pt x="80" y="0"/>
                    <a:pt x="51" y="30"/>
                    <a:pt x="51" y="66"/>
                  </a:cubicBezTo>
                  <a:cubicBezTo>
                    <a:pt x="51" y="70"/>
                    <a:pt x="52" y="75"/>
                    <a:pt x="52" y="79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18" y="79"/>
                    <a:pt x="0" y="97"/>
                    <a:pt x="0" y="119"/>
                  </a:cubicBezTo>
                  <a:cubicBezTo>
                    <a:pt x="0" y="138"/>
                    <a:pt x="12" y="153"/>
                    <a:pt x="29" y="158"/>
                  </a:cubicBezTo>
                  <a:cubicBezTo>
                    <a:pt x="29" y="209"/>
                    <a:pt x="29" y="209"/>
                    <a:pt x="29" y="209"/>
                  </a:cubicBezTo>
                  <a:cubicBezTo>
                    <a:pt x="25" y="209"/>
                    <a:pt x="25" y="209"/>
                    <a:pt x="25" y="209"/>
                  </a:cubicBezTo>
                  <a:cubicBezTo>
                    <a:pt x="14" y="209"/>
                    <a:pt x="14" y="209"/>
                    <a:pt x="14" y="209"/>
                  </a:cubicBezTo>
                  <a:cubicBezTo>
                    <a:pt x="13" y="220"/>
                    <a:pt x="13" y="220"/>
                    <a:pt x="13" y="220"/>
                  </a:cubicBezTo>
                  <a:cubicBezTo>
                    <a:pt x="13" y="221"/>
                    <a:pt x="13" y="221"/>
                    <a:pt x="13" y="223"/>
                  </a:cubicBezTo>
                  <a:cubicBezTo>
                    <a:pt x="13" y="226"/>
                    <a:pt x="13" y="226"/>
                    <a:pt x="13" y="226"/>
                  </a:cubicBezTo>
                  <a:cubicBezTo>
                    <a:pt x="13" y="238"/>
                    <a:pt x="23" y="248"/>
                    <a:pt x="35" y="248"/>
                  </a:cubicBezTo>
                  <a:cubicBezTo>
                    <a:pt x="223" y="248"/>
                    <a:pt x="223" y="248"/>
                    <a:pt x="223" y="248"/>
                  </a:cubicBezTo>
                  <a:cubicBezTo>
                    <a:pt x="235" y="248"/>
                    <a:pt x="244" y="238"/>
                    <a:pt x="244" y="226"/>
                  </a:cubicBezTo>
                  <a:cubicBezTo>
                    <a:pt x="244" y="223"/>
                    <a:pt x="244" y="223"/>
                    <a:pt x="244" y="223"/>
                  </a:cubicBezTo>
                  <a:cubicBezTo>
                    <a:pt x="244" y="221"/>
                    <a:pt x="244" y="220"/>
                    <a:pt x="244" y="220"/>
                  </a:cubicBezTo>
                  <a:lnTo>
                    <a:pt x="243" y="209"/>
                  </a:lnTo>
                  <a:close/>
                  <a:moveTo>
                    <a:pt x="41" y="112"/>
                  </a:moveTo>
                  <a:cubicBezTo>
                    <a:pt x="41" y="109"/>
                    <a:pt x="43" y="107"/>
                    <a:pt x="46" y="107"/>
                  </a:cubicBezTo>
                  <a:cubicBezTo>
                    <a:pt x="211" y="107"/>
                    <a:pt x="211" y="107"/>
                    <a:pt x="211" y="107"/>
                  </a:cubicBezTo>
                  <a:cubicBezTo>
                    <a:pt x="214" y="107"/>
                    <a:pt x="216" y="109"/>
                    <a:pt x="216" y="112"/>
                  </a:cubicBezTo>
                  <a:cubicBezTo>
                    <a:pt x="216" y="209"/>
                    <a:pt x="216" y="209"/>
                    <a:pt x="216" y="209"/>
                  </a:cubicBezTo>
                  <a:cubicBezTo>
                    <a:pt x="160" y="209"/>
                    <a:pt x="160" y="209"/>
                    <a:pt x="160" y="209"/>
                  </a:cubicBezTo>
                  <a:cubicBezTo>
                    <a:pt x="149" y="209"/>
                    <a:pt x="149" y="209"/>
                    <a:pt x="149" y="209"/>
                  </a:cubicBezTo>
                  <a:cubicBezTo>
                    <a:pt x="149" y="212"/>
                    <a:pt x="149" y="212"/>
                    <a:pt x="149" y="212"/>
                  </a:cubicBezTo>
                  <a:cubicBezTo>
                    <a:pt x="108" y="212"/>
                    <a:pt x="108" y="212"/>
                    <a:pt x="108" y="212"/>
                  </a:cubicBezTo>
                  <a:cubicBezTo>
                    <a:pt x="108" y="209"/>
                    <a:pt x="108" y="209"/>
                    <a:pt x="108" y="209"/>
                  </a:cubicBezTo>
                  <a:cubicBezTo>
                    <a:pt x="97" y="209"/>
                    <a:pt x="97" y="209"/>
                    <a:pt x="97" y="209"/>
                  </a:cubicBezTo>
                  <a:cubicBezTo>
                    <a:pt x="41" y="209"/>
                    <a:pt x="41" y="209"/>
                    <a:pt x="41" y="209"/>
                  </a:cubicBezTo>
                  <a:lnTo>
                    <a:pt x="41" y="112"/>
                  </a:lnTo>
                  <a:close/>
                  <a:moveTo>
                    <a:pt x="232" y="226"/>
                  </a:moveTo>
                  <a:cubicBezTo>
                    <a:pt x="232" y="231"/>
                    <a:pt x="228" y="235"/>
                    <a:pt x="223" y="235"/>
                  </a:cubicBezTo>
                  <a:cubicBezTo>
                    <a:pt x="35" y="235"/>
                    <a:pt x="35" y="235"/>
                    <a:pt x="35" y="235"/>
                  </a:cubicBezTo>
                  <a:cubicBezTo>
                    <a:pt x="29" y="235"/>
                    <a:pt x="25" y="231"/>
                    <a:pt x="25" y="226"/>
                  </a:cubicBezTo>
                  <a:cubicBezTo>
                    <a:pt x="25" y="223"/>
                    <a:pt x="25" y="223"/>
                    <a:pt x="25" y="223"/>
                  </a:cubicBezTo>
                  <a:cubicBezTo>
                    <a:pt x="25" y="222"/>
                    <a:pt x="25" y="222"/>
                    <a:pt x="25" y="222"/>
                  </a:cubicBezTo>
                  <a:cubicBezTo>
                    <a:pt x="97" y="222"/>
                    <a:pt x="97" y="222"/>
                    <a:pt x="97" y="222"/>
                  </a:cubicBezTo>
                  <a:cubicBezTo>
                    <a:pt x="97" y="223"/>
                    <a:pt x="98" y="224"/>
                    <a:pt x="100" y="224"/>
                  </a:cubicBezTo>
                  <a:cubicBezTo>
                    <a:pt x="158" y="224"/>
                    <a:pt x="158" y="224"/>
                    <a:pt x="158" y="224"/>
                  </a:cubicBezTo>
                  <a:cubicBezTo>
                    <a:pt x="159" y="224"/>
                    <a:pt x="160" y="223"/>
                    <a:pt x="160" y="222"/>
                  </a:cubicBezTo>
                  <a:cubicBezTo>
                    <a:pt x="232" y="222"/>
                    <a:pt x="232" y="222"/>
                    <a:pt x="232" y="222"/>
                  </a:cubicBezTo>
                  <a:cubicBezTo>
                    <a:pt x="232" y="222"/>
                    <a:pt x="232" y="222"/>
                    <a:pt x="232" y="223"/>
                  </a:cubicBezTo>
                  <a:lnTo>
                    <a:pt x="232" y="2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Noto Sans CJK SC Light" panose="020B0300000000000000" pitchFamily="34" charset="-122"/>
                <a:ea typeface="Noto Sans CJK SC Light" panose="020B0300000000000000" pitchFamily="34" charset="-122"/>
              </a:endParaRPr>
            </a:p>
          </p:txBody>
        </p:sp>
      </p:grpSp>
      <p:cxnSp>
        <p:nvCxnSpPr>
          <p:cNvPr id="43" name="肘形连接符 42">
            <a:extLst>
              <a:ext uri="{FF2B5EF4-FFF2-40B4-BE49-F238E27FC236}">
                <a16:creationId xmlns:a16="http://schemas.microsoft.com/office/drawing/2014/main" id="{F837BC16-BFA6-7F45-8C6A-4B358EEFA2C7}"/>
              </a:ext>
            </a:extLst>
          </p:cNvPr>
          <p:cNvCxnSpPr/>
          <p:nvPr/>
        </p:nvCxnSpPr>
        <p:spPr>
          <a:xfrm>
            <a:off x="6845394" y="4518304"/>
            <a:ext cx="1798823" cy="406365"/>
          </a:xfrm>
          <a:prstGeom prst="bentConnector3">
            <a:avLst/>
          </a:prstGeom>
          <a:ln w="349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肘形连接符 43">
            <a:extLst>
              <a:ext uri="{FF2B5EF4-FFF2-40B4-BE49-F238E27FC236}">
                <a16:creationId xmlns:a16="http://schemas.microsoft.com/office/drawing/2014/main" id="{BBA67F2B-0C3C-EE44-B052-4B9631DC522A}"/>
              </a:ext>
            </a:extLst>
          </p:cNvPr>
          <p:cNvCxnSpPr/>
          <p:nvPr/>
        </p:nvCxnSpPr>
        <p:spPr>
          <a:xfrm>
            <a:off x="2422880" y="2658783"/>
            <a:ext cx="1798823" cy="406365"/>
          </a:xfrm>
          <a:prstGeom prst="bentConnector3">
            <a:avLst/>
          </a:prstGeom>
          <a:ln w="349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>
            <a:extLst>
              <a:ext uri="{FF2B5EF4-FFF2-40B4-BE49-F238E27FC236}">
                <a16:creationId xmlns:a16="http://schemas.microsoft.com/office/drawing/2014/main" id="{625E64E0-15AE-B84F-BE6B-27A2A0A57EFD}"/>
              </a:ext>
            </a:extLst>
          </p:cNvPr>
          <p:cNvSpPr txBox="1"/>
          <p:nvPr/>
        </p:nvSpPr>
        <p:spPr>
          <a:xfrm>
            <a:off x="912704" y="2861965"/>
            <a:ext cx="3271764" cy="3750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5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石基畅联</a:t>
            </a:r>
            <a:endParaRPr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全球化拓展有力加速业务增长，客户遍及亚洲、欧洲、北美洲和大洋洲</a:t>
            </a:r>
            <a:endParaRPr lang="en-US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有效直连产量：</a:t>
            </a:r>
            <a:r>
              <a:rPr lang="en-US" altLang="zh-CN" sz="16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948</a:t>
            </a:r>
            <a:r>
              <a:rPr lang="zh-CN" altLang="zh-CN" sz="16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万＋间夜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同比增长：</a:t>
            </a:r>
            <a:r>
              <a:rPr lang="en-US" altLang="zh-CN" sz="16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38.8%</a:t>
            </a:r>
            <a:endParaRPr lang="zh-CN" altLang="zh-CN" sz="1600" b="1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2019</a:t>
            </a:r>
            <a:r>
              <a:rPr lang="zh-CN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年完成项目数：</a:t>
            </a:r>
            <a:r>
              <a:rPr lang="en-US" altLang="zh-CN" sz="16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140</a:t>
            </a:r>
            <a:r>
              <a:rPr lang="zh-CN" altLang="zh-CN" sz="16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＋个</a:t>
            </a:r>
            <a:r>
              <a:rPr lang="zh-CN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US" altLang="zh-CN" sz="16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40%</a:t>
            </a:r>
            <a:r>
              <a:rPr lang="zh-CN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为跨国项目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直连酒店数：</a:t>
            </a:r>
            <a:r>
              <a:rPr lang="en-US" altLang="zh-CN" sz="16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24000</a:t>
            </a:r>
            <a:r>
              <a:rPr lang="zh-CN" altLang="zh-CN" sz="16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家</a:t>
            </a:r>
          </a:p>
          <a:p>
            <a:endParaRPr kumimoji="1" lang="zh-CN" altLang="en-US" dirty="0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7FD273C2-2228-A140-9363-EA23CB94FC0A}"/>
              </a:ext>
            </a:extLst>
          </p:cNvPr>
          <p:cNvSpPr txBox="1"/>
          <p:nvPr/>
        </p:nvSpPr>
        <p:spPr>
          <a:xfrm>
            <a:off x="7744805" y="2335459"/>
            <a:ext cx="3572715" cy="2161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5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宝库在线</a:t>
            </a:r>
            <a:endParaRPr lang="en-US" altLang="zh-CN" sz="2500" b="1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SAAS</a:t>
            </a:r>
            <a:r>
              <a:rPr lang="zh-CN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级差旅管理解决方案，助力酒店企业端获客</a:t>
            </a:r>
            <a:endParaRPr lang="en-US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全年处理订单：</a:t>
            </a:r>
            <a:r>
              <a:rPr lang="en-US" altLang="zh-CN" sz="16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112.16</a:t>
            </a:r>
            <a:r>
              <a:rPr lang="zh-CN" altLang="zh-CN" sz="16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万张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酒店订单同比增长：</a:t>
            </a:r>
            <a:r>
              <a:rPr lang="en-US" altLang="zh-CN" sz="16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106%</a:t>
            </a:r>
            <a:r>
              <a:rPr lang="zh-CN" altLang="zh-CN" sz="1600" b="1" dirty="0">
                <a:solidFill>
                  <a:srgbClr val="FFC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kumimoji="1" lang="zh-CN" altLang="en-US" sz="1600" b="1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1731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39C1686-39A4-514E-A0D2-CA17A2AA3D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BBA3AE9-D76A-0A4F-84CE-7462A4854676}"/>
              </a:ext>
            </a:extLst>
          </p:cNvPr>
          <p:cNvSpPr/>
          <p:nvPr/>
        </p:nvSpPr>
        <p:spPr>
          <a:xfrm>
            <a:off x="0" y="0"/>
            <a:ext cx="12192000" cy="6858082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9817" tIns="19908" rIns="39817" bIns="19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784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3097AC2-628A-7A47-BE88-426A6727A622}"/>
              </a:ext>
            </a:extLst>
          </p:cNvPr>
          <p:cNvSpPr txBox="1"/>
          <p:nvPr/>
        </p:nvSpPr>
        <p:spPr>
          <a:xfrm>
            <a:off x="949940" y="629410"/>
            <a:ext cx="9382824" cy="1395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06</a:t>
            </a:r>
            <a:r>
              <a:rPr lang="zh-CN" altLang="en-US" sz="3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3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zh-CN" altLang="en-US" sz="3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支付业务：酒店、餐饮、百货零售、旅游景区全场景覆盖，广泛应用</a:t>
            </a:r>
            <a:endParaRPr kumimoji="1" lang="zh-CN" altLang="en-US" sz="3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71F37B7-DC5F-D242-ACE4-123689A17A0D}"/>
              </a:ext>
            </a:extLst>
          </p:cNvPr>
          <p:cNvSpPr/>
          <p:nvPr/>
        </p:nvSpPr>
        <p:spPr>
          <a:xfrm>
            <a:off x="615421" y="-27384"/>
            <a:ext cx="133350" cy="1219200"/>
          </a:xfrm>
          <a:prstGeom prst="rect">
            <a:avLst/>
          </a:prstGeom>
          <a:solidFill>
            <a:srgbClr val="3F7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Shiji_Logo_White.pdf">
            <a:extLst>
              <a:ext uri="{FF2B5EF4-FFF2-40B4-BE49-F238E27FC236}">
                <a16:creationId xmlns:a16="http://schemas.microsoft.com/office/drawing/2014/main" id="{BC8C2D0E-34F8-7A4C-823D-BD5008F353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998" y="476672"/>
            <a:ext cx="580406" cy="305477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id="{8B283ADA-BE6D-9443-BF45-A194163CE8E3}"/>
              </a:ext>
            </a:extLst>
          </p:cNvPr>
          <p:cNvSpPr txBox="1"/>
          <p:nvPr/>
        </p:nvSpPr>
        <p:spPr>
          <a:xfrm>
            <a:off x="930784" y="2103851"/>
            <a:ext cx="10517504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公司客户与支付宝和微信直连的支付业务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2019</a:t>
            </a:r>
            <a:r>
              <a:rPr lang="zh-CN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1-12</a:t>
            </a:r>
            <a:r>
              <a:rPr lang="zh-CN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月交易总金额：超过</a:t>
            </a:r>
            <a:r>
              <a:rPr lang="en-US" altLang="zh-CN" sz="25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1600</a:t>
            </a:r>
            <a:r>
              <a:rPr lang="zh-CN" altLang="zh-CN" sz="25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亿元人民币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同比增长约</a:t>
            </a:r>
            <a:r>
              <a:rPr lang="en-US" altLang="zh-CN" sz="25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45%</a:t>
            </a:r>
            <a:r>
              <a:rPr lang="zh-CN" altLang="zh-CN" sz="25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5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 </a:t>
            </a:r>
            <a:endParaRPr lang="zh-CN" altLang="zh-CN" sz="2500" b="1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zh-CN" altLang="zh-CN" sz="25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南京银石：</a:t>
            </a:r>
            <a:r>
              <a:rPr lang="zh-CN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用户数稳定增加，支付平台业务发展迅速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zh-CN" altLang="en-US" dirty="0"/>
          </a:p>
        </p:txBody>
      </p:sp>
      <p:sp>
        <p:nvSpPr>
          <p:cNvPr id="12" name="Freeform 1">
            <a:extLst>
              <a:ext uri="{FF2B5EF4-FFF2-40B4-BE49-F238E27FC236}">
                <a16:creationId xmlns:a16="http://schemas.microsoft.com/office/drawing/2014/main" id="{BBCE3DD1-B173-7649-AB35-BFEC7BCBB50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460426" y="4536788"/>
            <a:ext cx="223780" cy="348442"/>
          </a:xfrm>
          <a:custGeom>
            <a:avLst/>
            <a:gdLst>
              <a:gd name="T0" fmla="*/ 5999 w 6375"/>
              <a:gd name="T1" fmla="*/ 8218 h 9969"/>
              <a:gd name="T2" fmla="*/ 5999 w 6375"/>
              <a:gd name="T3" fmla="*/ 8218 h 9969"/>
              <a:gd name="T4" fmla="*/ 2750 w 6375"/>
              <a:gd name="T5" fmla="*/ 4969 h 9969"/>
              <a:gd name="T6" fmla="*/ 5999 w 6375"/>
              <a:gd name="T7" fmla="*/ 1750 h 9969"/>
              <a:gd name="T8" fmla="*/ 5999 w 6375"/>
              <a:gd name="T9" fmla="*/ 375 h 9969"/>
              <a:gd name="T10" fmla="*/ 4624 w 6375"/>
              <a:gd name="T11" fmla="*/ 375 h 9969"/>
              <a:gd name="T12" fmla="*/ 0 w 6375"/>
              <a:gd name="T13" fmla="*/ 4969 h 9969"/>
              <a:gd name="T14" fmla="*/ 4624 w 6375"/>
              <a:gd name="T15" fmla="*/ 9593 h 9969"/>
              <a:gd name="T16" fmla="*/ 5999 w 6375"/>
              <a:gd name="T17" fmla="*/ 9593 h 9969"/>
              <a:gd name="T18" fmla="*/ 6280 w 6375"/>
              <a:gd name="T19" fmla="*/ 8905 h 9969"/>
              <a:gd name="T20" fmla="*/ 5999 w 6375"/>
              <a:gd name="T21" fmla="*/ 8218 h 9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75" h="9969">
                <a:moveTo>
                  <a:pt x="5999" y="8218"/>
                </a:moveTo>
                <a:lnTo>
                  <a:pt x="5999" y="8218"/>
                </a:lnTo>
                <a:cubicBezTo>
                  <a:pt x="2750" y="4969"/>
                  <a:pt x="2750" y="4969"/>
                  <a:pt x="2750" y="4969"/>
                </a:cubicBezTo>
                <a:cubicBezTo>
                  <a:pt x="5999" y="1750"/>
                  <a:pt x="5999" y="1750"/>
                  <a:pt x="5999" y="1750"/>
                </a:cubicBezTo>
                <a:cubicBezTo>
                  <a:pt x="6374" y="1375"/>
                  <a:pt x="6374" y="750"/>
                  <a:pt x="5999" y="375"/>
                </a:cubicBezTo>
                <a:cubicBezTo>
                  <a:pt x="5624" y="0"/>
                  <a:pt x="4999" y="0"/>
                  <a:pt x="4624" y="375"/>
                </a:cubicBezTo>
                <a:cubicBezTo>
                  <a:pt x="0" y="4969"/>
                  <a:pt x="0" y="4969"/>
                  <a:pt x="0" y="4969"/>
                </a:cubicBezTo>
                <a:cubicBezTo>
                  <a:pt x="4624" y="9593"/>
                  <a:pt x="4624" y="9593"/>
                  <a:pt x="4624" y="9593"/>
                </a:cubicBezTo>
                <a:cubicBezTo>
                  <a:pt x="4999" y="9968"/>
                  <a:pt x="5624" y="9968"/>
                  <a:pt x="5999" y="9593"/>
                </a:cubicBezTo>
                <a:cubicBezTo>
                  <a:pt x="6186" y="9405"/>
                  <a:pt x="6280" y="9155"/>
                  <a:pt x="6280" y="8905"/>
                </a:cubicBezTo>
                <a:cubicBezTo>
                  <a:pt x="6280" y="8655"/>
                  <a:pt x="6186" y="8405"/>
                  <a:pt x="5999" y="8218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wrap="none" lIns="121926" tIns="60963" rIns="121926" bIns="60963" anchor="ctr"/>
          <a:lstStyle/>
          <a:p>
            <a:pPr defTabSz="914217"/>
            <a:endParaRPr lang="en-US" dirty="0">
              <a:solidFill>
                <a:schemeClr val="bg1"/>
              </a:solidFill>
              <a:latin typeface="Noto Sans CJK SC Light" panose="020B0300000000000000" pitchFamily="34" charset="-122"/>
              <a:ea typeface="Noto Sans CJK SC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20" name="Oval 93">
            <a:extLst>
              <a:ext uri="{FF2B5EF4-FFF2-40B4-BE49-F238E27FC236}">
                <a16:creationId xmlns:a16="http://schemas.microsoft.com/office/drawing/2014/main" id="{F7DF5DA3-4948-E347-8CD8-1525F3D81CA8}"/>
              </a:ext>
            </a:extLst>
          </p:cNvPr>
          <p:cNvSpPr/>
          <p:nvPr/>
        </p:nvSpPr>
        <p:spPr>
          <a:xfrm>
            <a:off x="3159684" y="4000978"/>
            <a:ext cx="1550732" cy="154423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6" tIns="60963" rIns="121926" bIns="60963" rtlCol="0" anchor="ctr"/>
          <a:lstStyle/>
          <a:p>
            <a:pPr algn="ctr" defTabSz="914217"/>
            <a:endParaRPr lang="en-US" dirty="0">
              <a:solidFill>
                <a:schemeClr val="bg1"/>
              </a:solidFill>
              <a:latin typeface="Noto Sans CJK SC Light" panose="020B0300000000000000" pitchFamily="34" charset="-122"/>
              <a:ea typeface="Noto Sans CJK SC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25" name="Oval 98">
            <a:extLst>
              <a:ext uri="{FF2B5EF4-FFF2-40B4-BE49-F238E27FC236}">
                <a16:creationId xmlns:a16="http://schemas.microsoft.com/office/drawing/2014/main" id="{C6023810-5CFA-EE45-9D72-2D651F6F5B79}"/>
              </a:ext>
            </a:extLst>
          </p:cNvPr>
          <p:cNvSpPr/>
          <p:nvPr/>
        </p:nvSpPr>
        <p:spPr>
          <a:xfrm>
            <a:off x="6771251" y="4000978"/>
            <a:ext cx="1550732" cy="154423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6" tIns="60963" rIns="121926" bIns="60963" rtlCol="0" anchor="ctr"/>
          <a:lstStyle/>
          <a:p>
            <a:pPr algn="ctr" defTabSz="914217"/>
            <a:endParaRPr lang="en-US" dirty="0">
              <a:solidFill>
                <a:schemeClr val="bg1"/>
              </a:solidFill>
              <a:latin typeface="Noto Sans CJK SC Light" panose="020B0300000000000000" pitchFamily="34" charset="-122"/>
              <a:ea typeface="Noto Sans CJK SC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8" name="Rectangle 35">
            <a:extLst>
              <a:ext uri="{FF2B5EF4-FFF2-40B4-BE49-F238E27FC236}">
                <a16:creationId xmlns:a16="http://schemas.microsoft.com/office/drawing/2014/main" id="{E57520B3-F611-9F40-82A8-22206E763D96}"/>
              </a:ext>
            </a:extLst>
          </p:cNvPr>
          <p:cNvSpPr/>
          <p:nvPr/>
        </p:nvSpPr>
        <p:spPr>
          <a:xfrm>
            <a:off x="2878688" y="5766282"/>
            <a:ext cx="2300689" cy="323165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软件服务类客户总数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0" name="Rectangle 35">
            <a:extLst>
              <a:ext uri="{FF2B5EF4-FFF2-40B4-BE49-F238E27FC236}">
                <a16:creationId xmlns:a16="http://schemas.microsoft.com/office/drawing/2014/main" id="{11603A62-374A-F141-BE69-89B76A48A881}"/>
              </a:ext>
            </a:extLst>
          </p:cNvPr>
          <p:cNvSpPr/>
          <p:nvPr/>
        </p:nvSpPr>
        <p:spPr>
          <a:xfrm>
            <a:off x="6414357" y="5792152"/>
            <a:ext cx="2300689" cy="321727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平台服务客户总数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9429F52F-232A-E546-A308-62C17EF5A7CD}"/>
              </a:ext>
            </a:extLst>
          </p:cNvPr>
          <p:cNvSpPr txBox="1"/>
          <p:nvPr/>
        </p:nvSpPr>
        <p:spPr>
          <a:xfrm>
            <a:off x="3218576" y="4494036"/>
            <a:ext cx="1550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2685</a:t>
            </a:r>
            <a:r>
              <a:rPr kumimoji="1" lang="zh-CN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个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B49BC34D-BAA0-DB4F-B280-F98483C57C3D}"/>
              </a:ext>
            </a:extLst>
          </p:cNvPr>
          <p:cNvSpPr txBox="1"/>
          <p:nvPr/>
        </p:nvSpPr>
        <p:spPr>
          <a:xfrm>
            <a:off x="6830143" y="4479880"/>
            <a:ext cx="1513528" cy="551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2891</a:t>
            </a:r>
            <a:r>
              <a:rPr kumimoji="1" lang="zh-CN" altLang="en-US" sz="3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个</a:t>
            </a:r>
          </a:p>
        </p:txBody>
      </p:sp>
    </p:spTree>
    <p:extLst>
      <p:ext uri="{BB962C8B-B14F-4D97-AF65-F5344CB8AC3E}">
        <p14:creationId xmlns:p14="http://schemas.microsoft.com/office/powerpoint/2010/main" val="1824587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BAC0C70-E206-E646-910C-95C1BCE22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577D4A5-67EC-9247-9D53-158B9C0E226E}"/>
              </a:ext>
            </a:extLst>
          </p:cNvPr>
          <p:cNvSpPr/>
          <p:nvPr/>
        </p:nvSpPr>
        <p:spPr>
          <a:xfrm>
            <a:off x="0" y="0"/>
            <a:ext cx="12192000" cy="6858082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9817" tIns="19908" rIns="39817" bIns="19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784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746AC54-D981-0545-9B4D-6BC76F645E8C}"/>
              </a:ext>
            </a:extLst>
          </p:cNvPr>
          <p:cNvSpPr txBox="1"/>
          <p:nvPr/>
        </p:nvSpPr>
        <p:spPr>
          <a:xfrm>
            <a:off x="949939" y="629410"/>
            <a:ext cx="9738463" cy="1395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07</a:t>
            </a:r>
            <a:r>
              <a:rPr lang="zh-CN" altLang="en-US" sz="3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3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zh-CN" altLang="en-US" sz="3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旅游休闲信息系统业务：在大型主题公园和集团化大型旅游目的地项目市场居领先地位</a:t>
            </a:r>
            <a:endParaRPr kumimoji="1" lang="zh-CN" altLang="en-US" sz="3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B7811BF-A2F5-5E45-8D36-C377ADA8EDB2}"/>
              </a:ext>
            </a:extLst>
          </p:cNvPr>
          <p:cNvSpPr/>
          <p:nvPr/>
        </p:nvSpPr>
        <p:spPr>
          <a:xfrm>
            <a:off x="615421" y="-27384"/>
            <a:ext cx="133350" cy="1219200"/>
          </a:xfrm>
          <a:prstGeom prst="rect">
            <a:avLst/>
          </a:prstGeom>
          <a:solidFill>
            <a:srgbClr val="3F7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Shiji_Logo_White.pdf">
            <a:extLst>
              <a:ext uri="{FF2B5EF4-FFF2-40B4-BE49-F238E27FC236}">
                <a16:creationId xmlns:a16="http://schemas.microsoft.com/office/drawing/2014/main" id="{E8EA553F-1AED-2548-A90E-C879B8B793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998" y="476672"/>
            <a:ext cx="580406" cy="30547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39CAFD1-1AAB-6849-ACC9-A642C2EB7102}"/>
              </a:ext>
            </a:extLst>
          </p:cNvPr>
          <p:cNvSpPr txBox="1"/>
          <p:nvPr/>
        </p:nvSpPr>
        <p:spPr>
          <a:xfrm>
            <a:off x="949939" y="2508283"/>
            <a:ext cx="10388621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5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银科环企</a:t>
            </a:r>
            <a:r>
              <a:rPr lang="en-US" altLang="zh-CN" sz="25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 </a:t>
            </a:r>
            <a:r>
              <a:rPr lang="zh-CN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形成</a:t>
            </a:r>
            <a:r>
              <a:rPr lang="en-US" altLang="zh-CN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“</a:t>
            </a:r>
            <a:r>
              <a:rPr lang="zh-CN" altLang="zh-CN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四个平台</a:t>
            </a:r>
            <a:r>
              <a:rPr lang="en-US" altLang="zh-CN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  <a:r>
              <a:rPr lang="zh-CN" altLang="zh-CN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三个中心</a:t>
            </a:r>
            <a:r>
              <a:rPr lang="en-US" altLang="zh-CN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”</a:t>
            </a:r>
            <a:r>
              <a:rPr lang="zh-CN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为主要架构的旅游目的地信息化整体解决方案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累计客户数量</a:t>
            </a:r>
            <a:r>
              <a:rPr lang="zh-CN" altLang="zh-CN" sz="25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30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390</a:t>
            </a:r>
            <a:r>
              <a:rPr lang="zh-CN" altLang="zh-CN" sz="30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个</a:t>
            </a:r>
            <a:r>
              <a:rPr lang="en-US" altLang="zh-CN" sz="25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 </a:t>
            </a:r>
            <a:endParaRPr lang="zh-CN" altLang="zh-CN" sz="25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zh-CN" altLang="en-US" sz="2500" dirty="0"/>
          </a:p>
        </p:txBody>
      </p:sp>
    </p:spTree>
    <p:extLst>
      <p:ext uri="{BB962C8B-B14F-4D97-AF65-F5344CB8AC3E}">
        <p14:creationId xmlns:p14="http://schemas.microsoft.com/office/powerpoint/2010/main" val="2695681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3E4EA9F-296B-8E43-941C-D924F040D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25C4479-12CC-2A4B-9758-7EFFE6777CB8}"/>
              </a:ext>
            </a:extLst>
          </p:cNvPr>
          <p:cNvSpPr/>
          <p:nvPr/>
        </p:nvSpPr>
        <p:spPr>
          <a:xfrm>
            <a:off x="0" y="0"/>
            <a:ext cx="12192000" cy="6858082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9817" tIns="19908" rIns="39817" bIns="19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784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0D07B16-C072-4143-BA50-F7537B690DDE}"/>
              </a:ext>
            </a:extLst>
          </p:cNvPr>
          <p:cNvSpPr txBox="1"/>
          <p:nvPr/>
        </p:nvSpPr>
        <p:spPr>
          <a:xfrm>
            <a:off x="949940" y="629410"/>
            <a:ext cx="9997440" cy="2780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08</a:t>
            </a:r>
            <a:r>
              <a:rPr lang="zh-CN" altLang="en-US" sz="3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3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zh-CN" altLang="en-US" sz="3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自主智能商用设备业务：控股国内最大商业</a:t>
            </a:r>
            <a:r>
              <a:rPr lang="zh-CN" altLang="zh-CN" sz="3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硬件生产商海信智能商用，面向大消费行业提供软硬件结合的一体化解决方案</a:t>
            </a:r>
          </a:p>
          <a:p>
            <a:pPr>
              <a:lnSpc>
                <a:spcPct val="150000"/>
              </a:lnSpc>
            </a:pPr>
            <a:endParaRPr kumimoji="1" lang="zh-CN" altLang="en-US" sz="3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EDE33E0-D33C-2F4C-A089-DB9BE13AAC3A}"/>
              </a:ext>
            </a:extLst>
          </p:cNvPr>
          <p:cNvSpPr/>
          <p:nvPr/>
        </p:nvSpPr>
        <p:spPr>
          <a:xfrm>
            <a:off x="615421" y="-27384"/>
            <a:ext cx="133350" cy="1219200"/>
          </a:xfrm>
          <a:prstGeom prst="rect">
            <a:avLst/>
          </a:prstGeom>
          <a:solidFill>
            <a:srgbClr val="3F7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Shiji_Logo_White.pdf">
            <a:extLst>
              <a:ext uri="{FF2B5EF4-FFF2-40B4-BE49-F238E27FC236}">
                <a16:creationId xmlns:a16="http://schemas.microsoft.com/office/drawing/2014/main" id="{321497CE-F1A4-7E40-89E5-BAB6214FAB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998" y="476672"/>
            <a:ext cx="580406" cy="305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图形 12" descr="灯泡">
            <a:extLst>
              <a:ext uri="{FF2B5EF4-FFF2-40B4-BE49-F238E27FC236}">
                <a16:creationId xmlns:a16="http://schemas.microsoft.com/office/drawing/2014/main" id="{46F184B8-42C7-C94A-B216-AFBB6AAEE5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9939" y="3137563"/>
            <a:ext cx="688848" cy="68884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2909EB97-F0B8-084D-9009-290EC12AA48D}"/>
              </a:ext>
            </a:extLst>
          </p:cNvPr>
          <p:cNvSpPr txBox="1"/>
          <p:nvPr/>
        </p:nvSpPr>
        <p:spPr>
          <a:xfrm>
            <a:off x="1638787" y="3112256"/>
            <a:ext cx="9308592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5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海信智能商用</a:t>
            </a:r>
            <a:endParaRPr lang="en-US" altLang="zh-CN" sz="2500" b="1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为企业客户提供综合信息化解决方案，连续多年位居国内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POS</a:t>
            </a:r>
            <a:r>
              <a:rPr lang="zh-CN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机品牌市场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占</a:t>
            </a:r>
            <a:r>
              <a:rPr lang="zh-CN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有率</a:t>
            </a:r>
            <a:r>
              <a:rPr lang="zh-CN" altLang="zh-CN" sz="25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第一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 </a:t>
            </a:r>
            <a:endParaRPr lang="zh-CN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BC3FD76-CAA5-C141-974B-D2F218ECA3BE}"/>
              </a:ext>
            </a:extLst>
          </p:cNvPr>
          <p:cNvSpPr txBox="1"/>
          <p:nvPr/>
        </p:nvSpPr>
        <p:spPr>
          <a:xfrm>
            <a:off x="8966593" y="4648966"/>
            <a:ext cx="21834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0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210,000</a:t>
            </a:r>
            <a:r>
              <a:rPr kumimoji="1" lang="zh-CN" altLang="en-US" sz="30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家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1A54BBA-B193-E34C-8310-742960D701FB}"/>
              </a:ext>
            </a:extLst>
          </p:cNvPr>
          <p:cNvSpPr txBox="1"/>
          <p:nvPr/>
        </p:nvSpPr>
        <p:spPr>
          <a:xfrm>
            <a:off x="4109678" y="4648966"/>
            <a:ext cx="21834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0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370,000</a:t>
            </a:r>
            <a:r>
              <a:rPr kumimoji="1" lang="zh-CN" altLang="en-US" sz="30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家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87710C7-70A3-E144-A8E0-D181EB4B68FB}"/>
              </a:ext>
            </a:extLst>
          </p:cNvPr>
          <p:cNvSpPr txBox="1"/>
          <p:nvPr/>
        </p:nvSpPr>
        <p:spPr>
          <a:xfrm>
            <a:off x="6642927" y="4648966"/>
            <a:ext cx="21834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0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6,000</a:t>
            </a:r>
            <a:r>
              <a:rPr kumimoji="1" lang="zh-CN" altLang="en-US" sz="30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家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24A213A-EF6D-0645-904D-6F130C89EC7D}"/>
              </a:ext>
            </a:extLst>
          </p:cNvPr>
          <p:cNvSpPr txBox="1"/>
          <p:nvPr/>
        </p:nvSpPr>
        <p:spPr>
          <a:xfrm>
            <a:off x="1723654" y="4648966"/>
            <a:ext cx="21834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0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31,000</a:t>
            </a:r>
            <a:r>
              <a:rPr kumimoji="1" lang="zh-CN" altLang="en-US" sz="30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家</a:t>
            </a:r>
          </a:p>
        </p:txBody>
      </p:sp>
      <p:cxnSp>
        <p:nvCxnSpPr>
          <p:cNvPr id="20" name="直线连接符 19">
            <a:extLst>
              <a:ext uri="{FF2B5EF4-FFF2-40B4-BE49-F238E27FC236}">
                <a16:creationId xmlns:a16="http://schemas.microsoft.com/office/drawing/2014/main" id="{09702A0E-CC68-954A-8F67-B210D5A618C3}"/>
              </a:ext>
            </a:extLst>
          </p:cNvPr>
          <p:cNvCxnSpPr>
            <a:cxnSpLocks/>
          </p:cNvCxnSpPr>
          <p:nvPr/>
        </p:nvCxnSpPr>
        <p:spPr>
          <a:xfrm>
            <a:off x="1638787" y="4600595"/>
            <a:ext cx="0" cy="116012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连接符 24">
            <a:extLst>
              <a:ext uri="{FF2B5EF4-FFF2-40B4-BE49-F238E27FC236}">
                <a16:creationId xmlns:a16="http://schemas.microsoft.com/office/drawing/2014/main" id="{4BD120F1-3C47-F248-B1B4-C18C7C8656A1}"/>
              </a:ext>
            </a:extLst>
          </p:cNvPr>
          <p:cNvCxnSpPr>
            <a:cxnSpLocks/>
          </p:cNvCxnSpPr>
          <p:nvPr/>
        </p:nvCxnSpPr>
        <p:spPr>
          <a:xfrm>
            <a:off x="3942598" y="4648966"/>
            <a:ext cx="0" cy="116012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线连接符 25">
            <a:extLst>
              <a:ext uri="{FF2B5EF4-FFF2-40B4-BE49-F238E27FC236}">
                <a16:creationId xmlns:a16="http://schemas.microsoft.com/office/drawing/2014/main" id="{26345F4E-5B6B-194A-AE34-3E5EF1C74E0A}"/>
              </a:ext>
            </a:extLst>
          </p:cNvPr>
          <p:cNvCxnSpPr>
            <a:cxnSpLocks/>
          </p:cNvCxnSpPr>
          <p:nvPr/>
        </p:nvCxnSpPr>
        <p:spPr>
          <a:xfrm>
            <a:off x="6498697" y="4648966"/>
            <a:ext cx="0" cy="116012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线连接符 26">
            <a:extLst>
              <a:ext uri="{FF2B5EF4-FFF2-40B4-BE49-F238E27FC236}">
                <a16:creationId xmlns:a16="http://schemas.microsoft.com/office/drawing/2014/main" id="{ED7EE641-16C4-CF45-B879-A5C6BF0216B3}"/>
              </a:ext>
            </a:extLst>
          </p:cNvPr>
          <p:cNvCxnSpPr>
            <a:cxnSpLocks/>
          </p:cNvCxnSpPr>
          <p:nvPr/>
        </p:nvCxnSpPr>
        <p:spPr>
          <a:xfrm>
            <a:off x="8763974" y="4686336"/>
            <a:ext cx="0" cy="116012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93CD57F8-6816-8F4D-A7DF-2E7199C9EAD5}"/>
              </a:ext>
            </a:extLst>
          </p:cNvPr>
          <p:cNvSpPr txBox="1"/>
          <p:nvPr/>
        </p:nvSpPr>
        <p:spPr>
          <a:xfrm>
            <a:off x="1791126" y="5202964"/>
            <a:ext cx="1664205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商业硬件类客户新增门店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BCC9721-8290-A742-AF28-898EAAFF3E7A}"/>
              </a:ext>
            </a:extLst>
          </p:cNvPr>
          <p:cNvSpPr txBox="1"/>
          <p:nvPr/>
        </p:nvSpPr>
        <p:spPr>
          <a:xfrm>
            <a:off x="4106197" y="5210629"/>
            <a:ext cx="1664205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商业硬件类客户门店总数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EB95912-FB5B-3445-8A65-9ED2EE2641DF}"/>
              </a:ext>
            </a:extLst>
          </p:cNvPr>
          <p:cNvSpPr txBox="1"/>
          <p:nvPr/>
        </p:nvSpPr>
        <p:spPr>
          <a:xfrm>
            <a:off x="6662295" y="5266398"/>
            <a:ext cx="1664205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商业软件类客户新增门店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304BB53-F88E-A74E-9075-EFEDB225B390}"/>
              </a:ext>
            </a:extLst>
          </p:cNvPr>
          <p:cNvSpPr txBox="1"/>
          <p:nvPr/>
        </p:nvSpPr>
        <p:spPr>
          <a:xfrm>
            <a:off x="9044496" y="5210629"/>
            <a:ext cx="1664205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商业软件类客户门店总数</a:t>
            </a:r>
          </a:p>
        </p:txBody>
      </p:sp>
    </p:spTree>
    <p:extLst>
      <p:ext uri="{BB962C8B-B14F-4D97-AF65-F5344CB8AC3E}">
        <p14:creationId xmlns:p14="http://schemas.microsoft.com/office/powerpoint/2010/main" val="2928135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5"/>
          <p:cNvSpPr txBox="1">
            <a:spLocks noGrp="1"/>
          </p:cNvSpPr>
          <p:nvPr>
            <p:ph type="title"/>
          </p:nvPr>
        </p:nvSpPr>
        <p:spPr>
          <a:xfrm>
            <a:off x="4019400" y="3479180"/>
            <a:ext cx="4153200" cy="72834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zh-CN" altLang="en-US" sz="2500" b="1">
                <a:latin typeface="Microsoft YaHei" panose="020B0503020204020204" pitchFamily="34" charset="-122"/>
                <a:ea typeface="Microsoft YaHei" panose="020B0503020204020204" pitchFamily="34" charset="-122"/>
              </a:rPr>
              <a:t>致臻技术</a:t>
            </a:r>
            <a:r>
              <a:rPr lang="zh-CN" altLang="en-US" sz="25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en-US" sz="2500" b="1">
                <a:latin typeface="Microsoft YaHei" panose="020B0503020204020204" pitchFamily="34" charset="-122"/>
                <a:ea typeface="Microsoft YaHei" panose="020B0503020204020204" pitchFamily="34" charset="-122"/>
              </a:rPr>
              <a:t>成就</a:t>
            </a:r>
            <a:r>
              <a:rPr lang="zh-CN" altLang="en-US" sz="25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所托</a:t>
            </a:r>
            <a:endParaRPr sz="25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44" name="Google Shape;344;p45"/>
          <p:cNvSpPr txBox="1">
            <a:spLocks noGrp="1"/>
          </p:cNvSpPr>
          <p:nvPr>
            <p:ph type="title" idx="2"/>
          </p:nvPr>
        </p:nvSpPr>
        <p:spPr>
          <a:xfrm>
            <a:off x="4019400" y="4620400"/>
            <a:ext cx="4153200" cy="134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fr" b="1" dirty="0" err="1"/>
              <a:t>www.shijigroup.com</a:t>
            </a:r>
            <a:endParaRPr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0BE69EE-1C34-9341-92DF-A6D506EE1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403" y="2320314"/>
            <a:ext cx="1973194" cy="139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1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100;p22">
            <a:extLst>
              <a:ext uri="{FF2B5EF4-FFF2-40B4-BE49-F238E27FC236}">
                <a16:creationId xmlns:a16="http://schemas.microsoft.com/office/drawing/2014/main" id="{38B6DCB9-88DC-4344-A45D-8E24346C3C2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051" r="19003"/>
          <a:stretch/>
        </p:blipFill>
        <p:spPr>
          <a:xfrm>
            <a:off x="1" y="-99"/>
            <a:ext cx="513892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BE01AA6-455E-2242-8F9A-F5FF0940AD77}"/>
              </a:ext>
            </a:extLst>
          </p:cNvPr>
          <p:cNvSpPr txBox="1"/>
          <p:nvPr/>
        </p:nvSpPr>
        <p:spPr>
          <a:xfrm>
            <a:off x="5568123" y="1091855"/>
            <a:ext cx="61756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5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坚持</a:t>
            </a:r>
            <a:r>
              <a:rPr lang="zh-CN" altLang="zh-CN" sz="1500" b="1" dirty="0">
                <a:solidFill>
                  <a:srgbClr val="3F7CA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平台化</a:t>
            </a:r>
            <a:r>
              <a:rPr lang="zh-CN" altLang="zh-CN" sz="15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与</a:t>
            </a:r>
            <a:r>
              <a:rPr lang="zh-CN" altLang="zh-CN" sz="1500" b="1" dirty="0">
                <a:solidFill>
                  <a:srgbClr val="3F7CA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国际化</a:t>
            </a:r>
            <a:r>
              <a:rPr lang="zh-CN" altLang="zh-CN" sz="15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两大长远发展方向不变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5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基本完成</a:t>
            </a:r>
            <a:r>
              <a:rPr lang="zh-CN" altLang="zh-CN" sz="1500" b="1" dirty="0">
                <a:solidFill>
                  <a:srgbClr val="3F7CA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全球化研发、销售和服务网络的建设</a:t>
            </a:r>
            <a:r>
              <a:rPr lang="zh-CN" altLang="zh-CN" sz="15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，中国大陆地区以外的国家和地区营业收入达</a:t>
            </a:r>
            <a:r>
              <a:rPr lang="en-US" altLang="zh-CN" sz="1500" b="1" dirty="0">
                <a:solidFill>
                  <a:srgbClr val="3F7CA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4.2</a:t>
            </a:r>
            <a:r>
              <a:rPr lang="zh-CN" altLang="zh-CN" sz="1500" b="1" dirty="0">
                <a:solidFill>
                  <a:srgbClr val="3F7CA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亿</a:t>
            </a:r>
            <a:r>
              <a:rPr lang="zh-CN" altLang="zh-CN" sz="15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，较上年实现</a:t>
            </a:r>
            <a:r>
              <a:rPr lang="en-US" altLang="zh-CN" sz="1500" b="1" dirty="0">
                <a:solidFill>
                  <a:srgbClr val="3F7CA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69.11%</a:t>
            </a:r>
            <a:r>
              <a:rPr lang="zh-CN" altLang="zh-CN" sz="15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的快速增长，成果初显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5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公司</a:t>
            </a:r>
            <a:r>
              <a:rPr lang="en-US" altLang="zh-CN" sz="15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SAAS</a:t>
            </a:r>
            <a:r>
              <a:rPr lang="zh-CN" altLang="zh-CN" sz="15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业务实现</a:t>
            </a:r>
            <a:r>
              <a:rPr lang="en-US" altLang="zh-CN" sz="15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2019</a:t>
            </a:r>
            <a:r>
              <a:rPr lang="zh-CN" altLang="zh-CN" sz="15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年度可重复订阅费（</a:t>
            </a:r>
            <a:r>
              <a:rPr lang="en-US" altLang="zh-CN" sz="15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ARR</a:t>
            </a:r>
            <a:r>
              <a:rPr lang="zh-CN" altLang="zh-CN" sz="15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en-US" altLang="zh-CN" sz="1500" b="1" dirty="0">
                <a:solidFill>
                  <a:srgbClr val="3F7CA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2.62</a:t>
            </a:r>
            <a:r>
              <a:rPr lang="zh-CN" altLang="en-US" sz="1500" b="1" dirty="0">
                <a:solidFill>
                  <a:srgbClr val="3F7CA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亿</a:t>
            </a:r>
            <a:r>
              <a:rPr lang="zh-CN" altLang="zh-CN" sz="1500" b="1" dirty="0">
                <a:solidFill>
                  <a:srgbClr val="3F7CA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元</a:t>
            </a:r>
            <a:r>
              <a:rPr lang="zh-CN" altLang="zh-CN" sz="15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同比</a:t>
            </a:r>
            <a:r>
              <a:rPr lang="zh-CN" altLang="zh-CN" sz="15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增长</a:t>
            </a:r>
            <a:r>
              <a:rPr lang="en-US" altLang="zh-CN" sz="1500" b="1" dirty="0">
                <a:solidFill>
                  <a:srgbClr val="3F7CA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41.5%</a:t>
            </a:r>
            <a:r>
              <a:rPr lang="zh-CN" altLang="zh-CN" sz="15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，报告期末客户门店数</a:t>
            </a: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达</a:t>
            </a:r>
            <a:r>
              <a:rPr lang="en-US" altLang="zh-CN" sz="1500" b="1" dirty="0">
                <a:solidFill>
                  <a:srgbClr val="3F7CA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7.7</a:t>
            </a:r>
            <a:r>
              <a:rPr lang="zh-CN" altLang="zh-CN" sz="1500" b="1" dirty="0">
                <a:solidFill>
                  <a:srgbClr val="3F7CA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万家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5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新一代云平台</a:t>
            </a:r>
            <a:r>
              <a:rPr lang="en-US" altLang="zh-CN" sz="15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POS</a:t>
            </a:r>
            <a:r>
              <a:rPr lang="zh-CN" altLang="zh-CN" sz="15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系统获</a:t>
            </a: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得</a:t>
            </a:r>
            <a:r>
              <a:rPr lang="zh-CN" altLang="zh-CN" sz="1500" b="1" dirty="0">
                <a:solidFill>
                  <a:srgbClr val="3F7CA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超过十家知名酒店集团认可</a:t>
            </a:r>
            <a:r>
              <a:rPr lang="en-US" altLang="zh-CN" sz="15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CN" altLang="zh-CN" sz="15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持续拓展上线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500" b="1" dirty="0">
                <a:solidFill>
                  <a:srgbClr val="3F7CA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新一代云架构企业级酒店信息系统</a:t>
            </a:r>
            <a:r>
              <a:rPr lang="zh-CN" altLang="zh-CN" sz="15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取得实质性进展并开始正式上线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5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预订平台有效产量</a:t>
            </a:r>
            <a:r>
              <a:rPr lang="en-US" altLang="zh-CN" sz="1500" b="1" dirty="0">
                <a:solidFill>
                  <a:srgbClr val="3F7CA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948</a:t>
            </a:r>
            <a:r>
              <a:rPr lang="zh-CN" altLang="zh-CN" sz="1500" b="1" dirty="0">
                <a:solidFill>
                  <a:srgbClr val="3F7CA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万间夜</a:t>
            </a:r>
            <a:r>
              <a:rPr lang="zh-CN" altLang="zh-CN" sz="15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，较上年增长</a:t>
            </a:r>
            <a:r>
              <a:rPr lang="en-US" altLang="zh-CN" sz="1500" b="1" dirty="0">
                <a:solidFill>
                  <a:srgbClr val="3F7CA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38.8%</a:t>
            </a:r>
            <a:r>
              <a:rPr lang="zh-CN" altLang="zh-CN" sz="15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，保持良好提升态势</a:t>
            </a:r>
            <a:endParaRPr lang="en-US" altLang="zh-CN" sz="1500" dirty="0">
              <a:solidFill>
                <a:schemeClr val="bg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5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支付业务流量继续保持快速增长态势</a:t>
            </a:r>
            <a:r>
              <a:rPr lang="zh-CN" altLang="en-US" sz="15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zh-CN" sz="15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公司客户与支付宝和微信直连的支付业务2019年1-12月交易总金额超过</a:t>
            </a:r>
            <a:r>
              <a:rPr lang="zh-CN" altLang="zh-CN" sz="1500" b="1" dirty="0">
                <a:solidFill>
                  <a:srgbClr val="3F7CA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1600亿元人民币</a:t>
            </a:r>
            <a:r>
              <a:rPr lang="zh-CN" altLang="zh-CN" sz="15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，与去年同期流量相比增长约</a:t>
            </a:r>
            <a:r>
              <a:rPr lang="zh-CN" altLang="zh-CN" sz="1500" b="1" dirty="0">
                <a:solidFill>
                  <a:srgbClr val="3F7CA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zh-CN" altLang="en-US" sz="1500" dirty="0">
              <a:solidFill>
                <a:schemeClr val="bg2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25DC806-B54C-4A4B-853E-9B7A2716DB51}"/>
              </a:ext>
            </a:extLst>
          </p:cNvPr>
          <p:cNvSpPr/>
          <p:nvPr/>
        </p:nvSpPr>
        <p:spPr>
          <a:xfrm>
            <a:off x="0" y="0"/>
            <a:ext cx="5157216" cy="6858000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EBF0F58-3019-4348-B230-4337571A73EB}"/>
              </a:ext>
            </a:extLst>
          </p:cNvPr>
          <p:cNvSpPr txBox="1"/>
          <p:nvPr/>
        </p:nvSpPr>
        <p:spPr>
          <a:xfrm>
            <a:off x="670971" y="2974746"/>
            <a:ext cx="337635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报告看点</a:t>
            </a:r>
          </a:p>
        </p:txBody>
      </p: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91B79235-54D1-334F-A512-CA705DBCE0A9}"/>
              </a:ext>
            </a:extLst>
          </p:cNvPr>
          <p:cNvCxnSpPr>
            <a:cxnSpLocks/>
          </p:cNvCxnSpPr>
          <p:nvPr/>
        </p:nvCxnSpPr>
        <p:spPr>
          <a:xfrm>
            <a:off x="1318019" y="2897076"/>
            <a:ext cx="208354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oogle Shape;134;p26">
            <a:extLst>
              <a:ext uri="{FF2B5EF4-FFF2-40B4-BE49-F238E27FC236}">
                <a16:creationId xmlns:a16="http://schemas.microsoft.com/office/drawing/2014/main" id="{CD41CFC0-F843-D640-AB5B-96AD476CC24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69287" y="486791"/>
            <a:ext cx="574500" cy="2911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0FF46803-CD07-BD4C-938B-088273AFA5DC}"/>
              </a:ext>
            </a:extLst>
          </p:cNvPr>
          <p:cNvCxnSpPr>
            <a:cxnSpLocks/>
          </p:cNvCxnSpPr>
          <p:nvPr/>
        </p:nvCxnSpPr>
        <p:spPr>
          <a:xfrm>
            <a:off x="1318019" y="3652980"/>
            <a:ext cx="208354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102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6AD4A4E-0D03-A84C-AC84-AB7EA9439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AC99135-81BA-7242-A0C8-221DB3F4F4F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A4A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4440673-F253-1445-A876-13A9E9A4C4EC}"/>
              </a:ext>
            </a:extLst>
          </p:cNvPr>
          <p:cNvSpPr txBox="1"/>
          <p:nvPr/>
        </p:nvSpPr>
        <p:spPr>
          <a:xfrm>
            <a:off x="5713208" y="3037539"/>
            <a:ext cx="4632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60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Part</a:t>
            </a:r>
            <a:r>
              <a:rPr kumimoji="1" lang="zh-CN" altLang="en-US" sz="60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60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kumimoji="1" lang="zh-CN" altLang="en-US" sz="60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6000" b="1" i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kumimoji="1" lang="zh-CN" altLang="en-US" sz="6000" b="1" i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1E4319D-4C9D-B644-8054-919DEB2AB06A}"/>
              </a:ext>
            </a:extLst>
          </p:cNvPr>
          <p:cNvSpPr txBox="1"/>
          <p:nvPr/>
        </p:nvSpPr>
        <p:spPr>
          <a:xfrm>
            <a:off x="630482" y="4053202"/>
            <a:ext cx="9880162" cy="805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3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占据中国大消费行业技术服务领域</a:t>
            </a:r>
            <a:r>
              <a:rPr lang="zh-CN" altLang="en-US" sz="35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主导地位</a:t>
            </a:r>
            <a:endParaRPr kumimoji="1" lang="zh-CN" altLang="en-US" sz="3500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9" name="Shiji_Logo_White.pdf">
            <a:extLst>
              <a:ext uri="{FF2B5EF4-FFF2-40B4-BE49-F238E27FC236}">
                <a16:creationId xmlns:a16="http://schemas.microsoft.com/office/drawing/2014/main" id="{34F073E3-0C1D-CD47-8E4B-A54DCE13EE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433" y="312080"/>
            <a:ext cx="580406" cy="3054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89782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B15A09F-45A2-BB4F-AA84-31D0BB3E5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5F7AF3B3-3285-4046-8D36-DF0631D851E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DA3ED84-3930-6049-B638-55A1204C82A3}"/>
              </a:ext>
            </a:extLst>
          </p:cNvPr>
          <p:cNvSpPr txBox="1"/>
          <p:nvPr/>
        </p:nvSpPr>
        <p:spPr>
          <a:xfrm>
            <a:off x="872670" y="523773"/>
            <a:ext cx="8331941" cy="703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核心数据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0E93F3E8-048E-AA42-8309-680393955DE8}"/>
              </a:ext>
            </a:extLst>
          </p:cNvPr>
          <p:cNvSpPr/>
          <p:nvPr/>
        </p:nvSpPr>
        <p:spPr>
          <a:xfrm>
            <a:off x="452861" y="2918194"/>
            <a:ext cx="2043334" cy="2608845"/>
          </a:xfrm>
          <a:prstGeom prst="rect">
            <a:avLst/>
          </a:prstGeom>
          <a:solidFill>
            <a:srgbClr val="3F7CAB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3" dirty="0">
              <a:solidFill>
                <a:schemeClr val="bg1"/>
              </a:solidFill>
              <a:latin typeface="Noto Sans CJK SC Light" panose="020B0300000000000000" pitchFamily="34" charset="-122"/>
              <a:ea typeface="Noto Sans CJK SC Light" panose="020B0300000000000000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39FA923-5E15-7941-8F19-A15D5C72825F}"/>
              </a:ext>
            </a:extLst>
          </p:cNvPr>
          <p:cNvSpPr txBox="1"/>
          <p:nvPr/>
        </p:nvSpPr>
        <p:spPr>
          <a:xfrm>
            <a:off x="541946" y="3260928"/>
            <a:ext cx="1960429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36.62</a:t>
            </a:r>
            <a:r>
              <a:rPr lang="zh-CN" altLang="en-US" sz="28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亿</a:t>
            </a:r>
          </a:p>
        </p:txBody>
      </p:sp>
      <p:sp>
        <p:nvSpPr>
          <p:cNvPr id="28" name="AutoShape 4">
            <a:extLst>
              <a:ext uri="{FF2B5EF4-FFF2-40B4-BE49-F238E27FC236}">
                <a16:creationId xmlns:a16="http://schemas.microsoft.com/office/drawing/2014/main" id="{0F7D028F-97CC-444F-8B79-46D38BFC86EF}"/>
              </a:ext>
            </a:extLst>
          </p:cNvPr>
          <p:cNvSpPr>
            <a:spLocks/>
          </p:cNvSpPr>
          <p:nvPr/>
        </p:nvSpPr>
        <p:spPr bwMode="auto">
          <a:xfrm>
            <a:off x="587821" y="4123814"/>
            <a:ext cx="1960429" cy="97854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 defTabSz="685800">
              <a:defRPr sz="2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defTabSz="685800">
              <a:defRPr sz="2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defTabSz="685800">
              <a:defRPr sz="2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defTabSz="685800">
              <a:defRPr sz="2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defTabSz="685800">
              <a:defRPr sz="2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1371600" algn="ctr" defTabSz="6858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1828800" algn="ctr" defTabSz="6858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2286000" algn="ctr" defTabSz="6858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2743200" algn="ctr" defTabSz="6858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altLang="en-US" sz="15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营业收入达</a:t>
            </a:r>
            <a:r>
              <a:rPr lang="en-US" altLang="zh-CN" sz="1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36.62</a:t>
            </a:r>
            <a:r>
              <a:rPr lang="zh-CN" altLang="en-US" sz="1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亿</a:t>
            </a:r>
            <a:r>
              <a:rPr lang="zh-CN" altLang="en-US" sz="15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，同比增长</a:t>
            </a:r>
            <a:r>
              <a:rPr lang="en-US" altLang="zh-CN" sz="1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18.24%</a:t>
            </a:r>
            <a:endParaRPr lang="zh-CN" altLang="zh-CN" sz="15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21203D9-26BF-5F46-BE3A-1A02CC78E8CB}"/>
              </a:ext>
            </a:extLst>
          </p:cNvPr>
          <p:cNvSpPr/>
          <p:nvPr/>
        </p:nvSpPr>
        <p:spPr>
          <a:xfrm>
            <a:off x="2777031" y="2918195"/>
            <a:ext cx="2044800" cy="2608846"/>
          </a:xfrm>
          <a:prstGeom prst="rect">
            <a:avLst/>
          </a:prstGeom>
          <a:solidFill>
            <a:schemeClr val="bg1">
              <a:lumMod val="6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3">
              <a:solidFill>
                <a:schemeClr val="bg1"/>
              </a:solidFill>
              <a:latin typeface="Noto Sans CJK SC Light" panose="020B0300000000000000" pitchFamily="34" charset="-122"/>
              <a:ea typeface="Noto Sans CJK SC Light" panose="020B0300000000000000" pitchFamily="34" charset="-122"/>
            </a:endParaRPr>
          </a:p>
        </p:txBody>
      </p:sp>
      <p:pic>
        <p:nvPicPr>
          <p:cNvPr id="40" name="Shiji_Logo_White.pdf">
            <a:extLst>
              <a:ext uri="{FF2B5EF4-FFF2-40B4-BE49-F238E27FC236}">
                <a16:creationId xmlns:a16="http://schemas.microsoft.com/office/drawing/2014/main" id="{9FC39E60-CC77-D04C-9708-5E90DEC154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433" y="312080"/>
            <a:ext cx="580406" cy="305477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45ED8022-12F6-D847-A889-214B0AA29222}"/>
              </a:ext>
            </a:extLst>
          </p:cNvPr>
          <p:cNvSpPr/>
          <p:nvPr/>
        </p:nvSpPr>
        <p:spPr>
          <a:xfrm>
            <a:off x="615421" y="-27384"/>
            <a:ext cx="133350" cy="1219200"/>
          </a:xfrm>
          <a:prstGeom prst="rect">
            <a:avLst/>
          </a:prstGeom>
          <a:solidFill>
            <a:srgbClr val="3F7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524F385-F67B-E34C-9E88-D13DD2457496}"/>
              </a:ext>
            </a:extLst>
          </p:cNvPr>
          <p:cNvSpPr/>
          <p:nvPr/>
        </p:nvSpPr>
        <p:spPr>
          <a:xfrm>
            <a:off x="5126070" y="2918194"/>
            <a:ext cx="2043334" cy="2608845"/>
          </a:xfrm>
          <a:prstGeom prst="rect">
            <a:avLst/>
          </a:prstGeom>
          <a:solidFill>
            <a:srgbClr val="3F7CAB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3" dirty="0">
              <a:solidFill>
                <a:schemeClr val="bg1"/>
              </a:solidFill>
              <a:latin typeface="Noto Sans CJK SC Light" panose="020B0300000000000000" pitchFamily="34" charset="-122"/>
              <a:ea typeface="Noto Sans CJK SC Light" panose="020B0300000000000000" pitchFamily="34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21BB7DD-DBD4-6049-BD9F-DFF94CAC7595}"/>
              </a:ext>
            </a:extLst>
          </p:cNvPr>
          <p:cNvSpPr/>
          <p:nvPr/>
        </p:nvSpPr>
        <p:spPr>
          <a:xfrm>
            <a:off x="9778430" y="2918194"/>
            <a:ext cx="2043334" cy="2608845"/>
          </a:xfrm>
          <a:prstGeom prst="rect">
            <a:avLst/>
          </a:prstGeom>
          <a:solidFill>
            <a:srgbClr val="3F7CAB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3" dirty="0">
              <a:solidFill>
                <a:schemeClr val="bg1"/>
              </a:solidFill>
              <a:latin typeface="Noto Sans CJK SC Light" panose="020B0300000000000000" pitchFamily="34" charset="-122"/>
              <a:ea typeface="Noto Sans CJK SC Light" panose="020B0300000000000000" pitchFamily="34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8A657C8-0D2F-0A4E-AFBB-66F026A8242B}"/>
              </a:ext>
            </a:extLst>
          </p:cNvPr>
          <p:cNvSpPr txBox="1"/>
          <p:nvPr/>
        </p:nvSpPr>
        <p:spPr>
          <a:xfrm>
            <a:off x="2785028" y="3257689"/>
            <a:ext cx="1960429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3.68</a:t>
            </a:r>
            <a:r>
              <a:rPr lang="zh-CN" altLang="en-US" sz="28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亿</a:t>
            </a:r>
          </a:p>
        </p:txBody>
      </p:sp>
      <p:sp>
        <p:nvSpPr>
          <p:cNvPr id="32" name="AutoShape 4">
            <a:extLst>
              <a:ext uri="{FF2B5EF4-FFF2-40B4-BE49-F238E27FC236}">
                <a16:creationId xmlns:a16="http://schemas.microsoft.com/office/drawing/2014/main" id="{D5B8EF3C-FF0E-0546-8BBA-6BB0DA95F2AD}"/>
              </a:ext>
            </a:extLst>
          </p:cNvPr>
          <p:cNvSpPr>
            <a:spLocks/>
          </p:cNvSpPr>
          <p:nvPr/>
        </p:nvSpPr>
        <p:spPr bwMode="auto">
          <a:xfrm>
            <a:off x="2905676" y="4116553"/>
            <a:ext cx="1960429" cy="97854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 defTabSz="685800">
              <a:defRPr sz="2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defTabSz="685800">
              <a:defRPr sz="2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defTabSz="685800">
              <a:defRPr sz="2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defTabSz="685800">
              <a:defRPr sz="2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defTabSz="685800">
              <a:defRPr sz="2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1371600" algn="ctr" defTabSz="6858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1828800" algn="ctr" defTabSz="6858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2286000" algn="ctr" defTabSz="6858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2743200" algn="ctr" defTabSz="6858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altLang="en-US" sz="15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归母净利润达</a:t>
            </a:r>
            <a:r>
              <a:rPr lang="en-US" altLang="zh-CN" sz="1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3.68</a:t>
            </a:r>
            <a:r>
              <a:rPr lang="zh-CN" altLang="en-US" sz="1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亿</a:t>
            </a:r>
            <a:r>
              <a:rPr lang="zh-CN" altLang="en-US" sz="15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，同比下降</a:t>
            </a:r>
            <a:r>
              <a:rPr lang="en-US" altLang="zh-CN" sz="1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20.60%</a:t>
            </a:r>
            <a:endParaRPr lang="zh-CN" altLang="zh-CN" sz="15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504766EA-E0D7-AC4E-AE9B-4F01BFC356BE}"/>
              </a:ext>
            </a:extLst>
          </p:cNvPr>
          <p:cNvSpPr/>
          <p:nvPr/>
        </p:nvSpPr>
        <p:spPr>
          <a:xfrm>
            <a:off x="7444797" y="2918194"/>
            <a:ext cx="2044800" cy="2608846"/>
          </a:xfrm>
          <a:prstGeom prst="rect">
            <a:avLst/>
          </a:prstGeom>
          <a:solidFill>
            <a:schemeClr val="bg1">
              <a:lumMod val="6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3">
              <a:solidFill>
                <a:schemeClr val="bg1"/>
              </a:solidFill>
              <a:latin typeface="Noto Sans CJK SC Light" panose="020B0300000000000000" pitchFamily="34" charset="-122"/>
              <a:ea typeface="Noto Sans CJK SC Light" panose="020B0300000000000000" pitchFamily="34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F2910893-F6C6-EF45-8D37-92F3BCA67A5F}"/>
              </a:ext>
            </a:extLst>
          </p:cNvPr>
          <p:cNvSpPr txBox="1"/>
          <p:nvPr/>
        </p:nvSpPr>
        <p:spPr>
          <a:xfrm>
            <a:off x="5110664" y="3257688"/>
            <a:ext cx="2058740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109.06</a:t>
            </a:r>
            <a:r>
              <a:rPr lang="zh-CN" altLang="en-US" sz="28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亿</a:t>
            </a:r>
          </a:p>
        </p:txBody>
      </p:sp>
      <p:sp>
        <p:nvSpPr>
          <p:cNvPr id="34" name="AutoShape 4">
            <a:extLst>
              <a:ext uri="{FF2B5EF4-FFF2-40B4-BE49-F238E27FC236}">
                <a16:creationId xmlns:a16="http://schemas.microsoft.com/office/drawing/2014/main" id="{1AE182E6-E093-974A-8630-68C26F9BF294}"/>
              </a:ext>
            </a:extLst>
          </p:cNvPr>
          <p:cNvSpPr>
            <a:spLocks/>
          </p:cNvSpPr>
          <p:nvPr/>
        </p:nvSpPr>
        <p:spPr bwMode="auto">
          <a:xfrm>
            <a:off x="5301618" y="4082721"/>
            <a:ext cx="1960429" cy="97854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 defTabSz="685800">
              <a:defRPr sz="2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defTabSz="685800">
              <a:defRPr sz="2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defTabSz="685800">
              <a:defRPr sz="2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defTabSz="685800">
              <a:defRPr sz="2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defTabSz="685800">
              <a:defRPr sz="2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1371600" algn="ctr" defTabSz="6858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1828800" algn="ctr" defTabSz="6858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2286000" algn="ctr" defTabSz="6858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2743200" algn="ctr" defTabSz="6858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altLang="en-US" sz="15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总资产达</a:t>
            </a:r>
            <a:r>
              <a:rPr lang="en-US" altLang="zh-CN" sz="1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109.06</a:t>
            </a:r>
            <a:r>
              <a:rPr lang="zh-CN" altLang="en-US" sz="1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亿</a:t>
            </a:r>
            <a:r>
              <a:rPr lang="zh-CN" altLang="en-US" sz="15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endParaRPr lang="en-US" altLang="zh-CN" sz="15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15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同比增长</a:t>
            </a:r>
            <a:r>
              <a:rPr lang="en-US" altLang="zh-CN" sz="1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6.63%</a:t>
            </a:r>
            <a:endParaRPr lang="zh-CN" altLang="zh-CN" sz="15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1722E47-813F-C04D-A511-DFB8177C7608}"/>
              </a:ext>
            </a:extLst>
          </p:cNvPr>
          <p:cNvSpPr txBox="1"/>
          <p:nvPr/>
        </p:nvSpPr>
        <p:spPr>
          <a:xfrm>
            <a:off x="9792370" y="3260928"/>
            <a:ext cx="2036109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5.28</a:t>
            </a:r>
            <a:r>
              <a:rPr lang="zh-CN" altLang="en-US" sz="28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亿</a:t>
            </a: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E1DE4C93-6035-D149-A608-7C1EAECCE2E7}"/>
              </a:ext>
            </a:extLst>
          </p:cNvPr>
          <p:cNvSpPr>
            <a:spLocks/>
          </p:cNvSpPr>
          <p:nvPr/>
        </p:nvSpPr>
        <p:spPr bwMode="auto">
          <a:xfrm>
            <a:off x="9861335" y="4145236"/>
            <a:ext cx="1960429" cy="97854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 defTabSz="685800">
              <a:defRPr sz="2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defTabSz="685800">
              <a:defRPr sz="2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defTabSz="685800">
              <a:defRPr sz="2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defTabSz="685800">
              <a:defRPr sz="2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defTabSz="685800">
              <a:defRPr sz="2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1371600" algn="ctr" defTabSz="6858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1828800" algn="ctr" defTabSz="6858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2286000" algn="ctr" defTabSz="6858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2743200" algn="ctr" defTabSz="6858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altLang="en-US" sz="15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经营活动现金流净额：</a:t>
            </a:r>
            <a:r>
              <a:rPr lang="en-US" altLang="zh-CN" sz="1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5.28</a:t>
            </a:r>
            <a:r>
              <a:rPr lang="zh-CN" altLang="en-US" sz="1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亿</a:t>
            </a:r>
            <a:r>
              <a:rPr lang="zh-CN" altLang="en-US" sz="15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endParaRPr lang="en-US" altLang="zh-CN" sz="15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15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同比增长</a:t>
            </a:r>
            <a:r>
              <a:rPr lang="en-US" altLang="zh-CN" sz="1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5.75%</a:t>
            </a:r>
            <a:endParaRPr lang="zh-CN" altLang="zh-CN" sz="15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B1D04E76-E47F-BC4E-AC0B-A868B8362D0B}"/>
              </a:ext>
            </a:extLst>
          </p:cNvPr>
          <p:cNvSpPr txBox="1"/>
          <p:nvPr/>
        </p:nvSpPr>
        <p:spPr>
          <a:xfrm>
            <a:off x="7481158" y="3257687"/>
            <a:ext cx="2008439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86.14</a:t>
            </a:r>
            <a:r>
              <a:rPr lang="zh-CN" altLang="en-US" sz="28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亿</a:t>
            </a:r>
          </a:p>
        </p:txBody>
      </p:sp>
      <p:sp>
        <p:nvSpPr>
          <p:cNvPr id="44" name="AutoShape 4">
            <a:extLst>
              <a:ext uri="{FF2B5EF4-FFF2-40B4-BE49-F238E27FC236}">
                <a16:creationId xmlns:a16="http://schemas.microsoft.com/office/drawing/2014/main" id="{42106D30-D1E1-AA4A-A3DB-E75CC780EB23}"/>
              </a:ext>
            </a:extLst>
          </p:cNvPr>
          <p:cNvSpPr>
            <a:spLocks/>
          </p:cNvSpPr>
          <p:nvPr/>
        </p:nvSpPr>
        <p:spPr bwMode="auto">
          <a:xfrm>
            <a:off x="7645833" y="4162769"/>
            <a:ext cx="1960429" cy="97854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 defTabSz="685800">
              <a:defRPr sz="2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defTabSz="685800">
              <a:defRPr sz="2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defTabSz="685800">
              <a:defRPr sz="2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defTabSz="685800">
              <a:defRPr sz="2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defTabSz="685800">
              <a:defRPr sz="2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1371600" algn="ctr" defTabSz="6858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1828800" algn="ctr" defTabSz="6858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2286000" algn="ctr" defTabSz="6858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2743200" algn="ctr" defTabSz="6858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altLang="en-US" sz="15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净资产达</a:t>
            </a:r>
            <a:r>
              <a:rPr lang="en-US" altLang="zh-CN" sz="1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86.14</a:t>
            </a:r>
            <a:r>
              <a:rPr lang="zh-CN" altLang="en-US" sz="1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亿</a:t>
            </a:r>
            <a:r>
              <a:rPr lang="zh-CN" altLang="en-US" sz="15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endParaRPr lang="en-US" altLang="zh-CN" sz="15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15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同比增长</a:t>
            </a:r>
            <a:r>
              <a:rPr lang="en-US" altLang="zh-CN" sz="1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3.67%</a:t>
            </a:r>
            <a:endParaRPr lang="zh-CN" altLang="zh-CN" sz="15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4154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1"/>
          <p:cNvSpPr>
            <a:spLocks noGrp="1"/>
          </p:cNvSpPr>
          <p:nvPr>
            <p:ph type="sldNum" sz="quarter" idx="4294967295"/>
          </p:nvPr>
        </p:nvSpPr>
        <p:spPr>
          <a:xfrm>
            <a:off x="1177968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4A4D4B34-C479-5844-A133-9E1C4A9A16D8}" type="slidenum">
              <a:rPr lang="es-ES" smtClean="0">
                <a:solidFill>
                  <a:prstClr val="black"/>
                </a:solidFill>
              </a:rPr>
              <a:pPr/>
              <a:t>5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A18FDFC-4449-4C69-BDF5-BE961292B8D0}"/>
              </a:ext>
            </a:extLst>
          </p:cNvPr>
          <p:cNvSpPr/>
          <p:nvPr/>
        </p:nvSpPr>
        <p:spPr>
          <a:xfrm>
            <a:off x="6015017" y="5368875"/>
            <a:ext cx="2017485" cy="8513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205786E-B56C-4830-93C3-D511633FC2BD}"/>
              </a:ext>
            </a:extLst>
          </p:cNvPr>
          <p:cNvSpPr/>
          <p:nvPr/>
        </p:nvSpPr>
        <p:spPr>
          <a:xfrm>
            <a:off x="335360" y="476672"/>
            <a:ext cx="11593288" cy="779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11">
            <a:extLst>
              <a:ext uri="{FF2B5EF4-FFF2-40B4-BE49-F238E27FC236}">
                <a16:creationId xmlns:a16="http://schemas.microsoft.com/office/drawing/2014/main" id="{B2EBA010-A824-48A1-A30D-DAE898FB8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27C3FC3-C539-4CDD-A47A-64F3FEB8E144}"/>
              </a:ext>
            </a:extLst>
          </p:cNvPr>
          <p:cNvSpPr/>
          <p:nvPr/>
        </p:nvSpPr>
        <p:spPr>
          <a:xfrm>
            <a:off x="-1" y="-82"/>
            <a:ext cx="12192000" cy="6858082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9817" tIns="19908" rIns="39817" bIns="19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784" dirty="0"/>
          </a:p>
        </p:txBody>
      </p:sp>
      <p:sp>
        <p:nvSpPr>
          <p:cNvPr id="18" name="六边形 17">
            <a:extLst>
              <a:ext uri="{FF2B5EF4-FFF2-40B4-BE49-F238E27FC236}">
                <a16:creationId xmlns:a16="http://schemas.microsoft.com/office/drawing/2014/main" id="{6F6EC781-0B63-6A45-9BB3-FDBBF1A4440A}"/>
              </a:ext>
            </a:extLst>
          </p:cNvPr>
          <p:cNvSpPr/>
          <p:nvPr/>
        </p:nvSpPr>
        <p:spPr>
          <a:xfrm rot="5400000">
            <a:off x="3660193" y="2364783"/>
            <a:ext cx="1793965" cy="1637636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六边形 26">
            <a:extLst>
              <a:ext uri="{FF2B5EF4-FFF2-40B4-BE49-F238E27FC236}">
                <a16:creationId xmlns:a16="http://schemas.microsoft.com/office/drawing/2014/main" id="{BEB6AFA0-DB0D-004B-A20C-DF62FE002F50}"/>
              </a:ext>
            </a:extLst>
          </p:cNvPr>
          <p:cNvSpPr/>
          <p:nvPr/>
        </p:nvSpPr>
        <p:spPr>
          <a:xfrm rot="5400000">
            <a:off x="2787068" y="3886137"/>
            <a:ext cx="1793966" cy="1637636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六边形 23">
            <a:extLst>
              <a:ext uri="{FF2B5EF4-FFF2-40B4-BE49-F238E27FC236}">
                <a16:creationId xmlns:a16="http://schemas.microsoft.com/office/drawing/2014/main" id="{F5379A39-D7D4-714E-965C-37FD990C3F11}"/>
              </a:ext>
            </a:extLst>
          </p:cNvPr>
          <p:cNvSpPr/>
          <p:nvPr/>
        </p:nvSpPr>
        <p:spPr>
          <a:xfrm rot="5400000">
            <a:off x="4538509" y="3893270"/>
            <a:ext cx="1793965" cy="1637637"/>
          </a:xfrm>
          <a:prstGeom prst="hexagon">
            <a:avLst/>
          </a:prstGeom>
          <a:solidFill>
            <a:srgbClr val="3F7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六边形 15">
            <a:extLst>
              <a:ext uri="{FF2B5EF4-FFF2-40B4-BE49-F238E27FC236}">
                <a16:creationId xmlns:a16="http://schemas.microsoft.com/office/drawing/2014/main" id="{02EEF045-7ADE-2444-B9D2-3608AF3C4016}"/>
              </a:ext>
            </a:extLst>
          </p:cNvPr>
          <p:cNvSpPr/>
          <p:nvPr/>
        </p:nvSpPr>
        <p:spPr>
          <a:xfrm rot="5400000">
            <a:off x="5427607" y="2376217"/>
            <a:ext cx="1793965" cy="1637635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六边形 14">
            <a:extLst>
              <a:ext uri="{FF2B5EF4-FFF2-40B4-BE49-F238E27FC236}">
                <a16:creationId xmlns:a16="http://schemas.microsoft.com/office/drawing/2014/main" id="{3D129551-E931-6649-B45F-D999A1D375B6}"/>
              </a:ext>
            </a:extLst>
          </p:cNvPr>
          <p:cNvSpPr/>
          <p:nvPr/>
        </p:nvSpPr>
        <p:spPr>
          <a:xfrm rot="5400000">
            <a:off x="6316702" y="3893272"/>
            <a:ext cx="1793965" cy="1637635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A8FD8116-CE32-1A44-8DE3-A171B0383713}"/>
              </a:ext>
            </a:extLst>
          </p:cNvPr>
          <p:cNvSpPr txBox="1"/>
          <p:nvPr/>
        </p:nvSpPr>
        <p:spPr>
          <a:xfrm>
            <a:off x="932688" y="637818"/>
            <a:ext cx="7626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中国大消费行业信息技术服务</a:t>
            </a:r>
            <a:r>
              <a:rPr lang="zh-CN" altLang="en-US" sz="30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引领者</a:t>
            </a:r>
            <a:endParaRPr kumimoji="1" lang="zh-CN" altLang="en-US" sz="3000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97FB9A98-5C97-1441-85F3-B541714BE904}"/>
              </a:ext>
            </a:extLst>
          </p:cNvPr>
          <p:cNvSpPr/>
          <p:nvPr/>
        </p:nvSpPr>
        <p:spPr>
          <a:xfrm>
            <a:off x="615421" y="-27384"/>
            <a:ext cx="133350" cy="1219200"/>
          </a:xfrm>
          <a:prstGeom prst="rect">
            <a:avLst/>
          </a:prstGeom>
          <a:solidFill>
            <a:srgbClr val="3F7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Shiji_Logo_White.pdf">
            <a:extLst>
              <a:ext uri="{FF2B5EF4-FFF2-40B4-BE49-F238E27FC236}">
                <a16:creationId xmlns:a16="http://schemas.microsoft.com/office/drawing/2014/main" id="{3ABFA399-54CD-6A48-BB5A-289E5B0D81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998" y="476672"/>
            <a:ext cx="580406" cy="305477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六边形 40">
            <a:extLst>
              <a:ext uri="{FF2B5EF4-FFF2-40B4-BE49-F238E27FC236}">
                <a16:creationId xmlns:a16="http://schemas.microsoft.com/office/drawing/2014/main" id="{663F5E59-5CFD-3A49-88C7-E5EA09282DCD}"/>
              </a:ext>
            </a:extLst>
          </p:cNvPr>
          <p:cNvSpPr/>
          <p:nvPr/>
        </p:nvSpPr>
        <p:spPr>
          <a:xfrm rot="5400000">
            <a:off x="7205799" y="2382930"/>
            <a:ext cx="1793965" cy="1637635"/>
          </a:xfrm>
          <a:prstGeom prst="hexagon">
            <a:avLst/>
          </a:prstGeom>
          <a:solidFill>
            <a:srgbClr val="3F7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AB7622C-07B9-7244-B853-9266F0436939}"/>
              </a:ext>
            </a:extLst>
          </p:cNvPr>
          <p:cNvSpPr txBox="1"/>
          <p:nvPr/>
        </p:nvSpPr>
        <p:spPr>
          <a:xfrm>
            <a:off x="3724242" y="2706547"/>
            <a:ext cx="160007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3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13,000</a:t>
            </a:r>
            <a:r>
              <a:rPr lang="zh-CN" altLang="zh-CN" sz="23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＋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FDBC0F2-1AD3-2F45-A33A-6AE3CB42F868}"/>
              </a:ext>
            </a:extLst>
          </p:cNvPr>
          <p:cNvSpPr txBox="1"/>
          <p:nvPr/>
        </p:nvSpPr>
        <p:spPr>
          <a:xfrm>
            <a:off x="3725011" y="3249359"/>
            <a:ext cx="16294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中国酒店用户数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DF8EA137-8D60-3B4E-804F-9026DE067AA7}"/>
              </a:ext>
            </a:extLst>
          </p:cNvPr>
          <p:cNvSpPr txBox="1"/>
          <p:nvPr/>
        </p:nvSpPr>
        <p:spPr>
          <a:xfrm>
            <a:off x="2893896" y="4098730"/>
            <a:ext cx="160007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3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60%</a:t>
            </a:r>
            <a:endParaRPr lang="zh-CN" altLang="zh-CN" sz="23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7E68A044-510A-D645-B3DE-26EF53D41DF2}"/>
              </a:ext>
            </a:extLst>
          </p:cNvPr>
          <p:cNvSpPr txBox="1"/>
          <p:nvPr/>
        </p:nvSpPr>
        <p:spPr>
          <a:xfrm>
            <a:off x="2794942" y="4581890"/>
            <a:ext cx="1807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自主酒店软件在国内五星级酒店市场占有率</a:t>
            </a:r>
            <a:endParaRPr kumimoji="1" lang="en-US" altLang="zh-CN" sz="12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kumimoji="1" lang="zh-CN" altLang="en-US" sz="1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（至少使用一种石基自主酒店软件）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258BFFFF-D265-B34D-BB7F-88E586FBCEC1}"/>
              </a:ext>
            </a:extLst>
          </p:cNvPr>
          <p:cNvSpPr txBox="1"/>
          <p:nvPr/>
        </p:nvSpPr>
        <p:spPr>
          <a:xfrm>
            <a:off x="5576433" y="2708870"/>
            <a:ext cx="165876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3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200,000</a:t>
            </a:r>
            <a:r>
              <a:rPr lang="zh-CN" altLang="zh-CN" sz="23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＋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0EA701FA-90C6-164D-991F-FE1FC0034C46}"/>
              </a:ext>
            </a:extLst>
          </p:cNvPr>
          <p:cNvSpPr txBox="1"/>
          <p:nvPr/>
        </p:nvSpPr>
        <p:spPr>
          <a:xfrm>
            <a:off x="5541524" y="3232653"/>
            <a:ext cx="16026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餐饮用户数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34ED13BB-1311-5442-9763-9AE93C224482}"/>
              </a:ext>
            </a:extLst>
          </p:cNvPr>
          <p:cNvSpPr txBox="1"/>
          <p:nvPr/>
        </p:nvSpPr>
        <p:spPr>
          <a:xfrm>
            <a:off x="7266648" y="2702158"/>
            <a:ext cx="174630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3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600,000</a:t>
            </a:r>
            <a:r>
              <a:rPr lang="zh-CN" altLang="zh-CN" sz="23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＋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5D695CB6-478F-C444-A2E2-A56F38C0A92F}"/>
              </a:ext>
            </a:extLst>
          </p:cNvPr>
          <p:cNvSpPr txBox="1"/>
          <p:nvPr/>
        </p:nvSpPr>
        <p:spPr>
          <a:xfrm>
            <a:off x="7260947" y="3242449"/>
            <a:ext cx="16606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零售用户数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780B4F44-8B9B-3E43-9017-E09787FFCCE0}"/>
              </a:ext>
            </a:extLst>
          </p:cNvPr>
          <p:cNvSpPr txBox="1"/>
          <p:nvPr/>
        </p:nvSpPr>
        <p:spPr>
          <a:xfrm>
            <a:off x="4655939" y="4227901"/>
            <a:ext cx="160007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3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60%-70%</a:t>
            </a:r>
            <a:endParaRPr lang="zh-CN" altLang="zh-CN" sz="23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0BDB877A-1DAE-364B-B3AB-101A718B1244}"/>
              </a:ext>
            </a:extLst>
          </p:cNvPr>
          <p:cNvSpPr txBox="1"/>
          <p:nvPr/>
        </p:nvSpPr>
        <p:spPr>
          <a:xfrm>
            <a:off x="4588427" y="4738973"/>
            <a:ext cx="1660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中国零售业信息系统领导者，</a:t>
            </a:r>
            <a:r>
              <a:rPr lang="zh-CN" altLang="zh-CN" sz="1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占规模化零售行业客群</a:t>
            </a:r>
            <a:r>
              <a:rPr lang="zh-CN" altLang="zh-CN" sz="1200" b="1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kumimoji="1" lang="zh-CN" altLang="en-US" sz="12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六边形 27">
            <a:extLst>
              <a:ext uri="{FF2B5EF4-FFF2-40B4-BE49-F238E27FC236}">
                <a16:creationId xmlns:a16="http://schemas.microsoft.com/office/drawing/2014/main" id="{12D028AF-6ED0-2541-AA22-04C170F22ACC}"/>
              </a:ext>
            </a:extLst>
          </p:cNvPr>
          <p:cNvSpPr/>
          <p:nvPr/>
        </p:nvSpPr>
        <p:spPr>
          <a:xfrm rot="5400000">
            <a:off x="8073378" y="3933216"/>
            <a:ext cx="1793965" cy="1637635"/>
          </a:xfrm>
          <a:prstGeom prst="hexagon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42F1249-510B-D248-8627-C2461BD29D08}"/>
              </a:ext>
            </a:extLst>
          </p:cNvPr>
          <p:cNvSpPr txBox="1"/>
          <p:nvPr/>
        </p:nvSpPr>
        <p:spPr>
          <a:xfrm>
            <a:off x="6419646" y="4208866"/>
            <a:ext cx="160007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3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10000+</a:t>
            </a:r>
            <a:endParaRPr lang="zh-CN" altLang="zh-CN" sz="23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42949E11-584F-BF4F-9464-02B53D2D7A5C}"/>
              </a:ext>
            </a:extLst>
          </p:cNvPr>
          <p:cNvSpPr txBox="1"/>
          <p:nvPr/>
        </p:nvSpPr>
        <p:spPr>
          <a:xfrm>
            <a:off x="6383968" y="4732999"/>
            <a:ext cx="1660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中高端、连锁餐饮客户数量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08778060-BCF4-4A4C-9B28-D6B7F5E50363}"/>
              </a:ext>
            </a:extLst>
          </p:cNvPr>
          <p:cNvSpPr txBox="1"/>
          <p:nvPr/>
        </p:nvSpPr>
        <p:spPr>
          <a:xfrm>
            <a:off x="8189102" y="4272581"/>
            <a:ext cx="160007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3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50000</a:t>
            </a:r>
            <a:r>
              <a:rPr lang="zh-CN" altLang="en-US" sz="23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亿</a:t>
            </a:r>
            <a:endParaRPr lang="zh-CN" altLang="zh-CN" sz="23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2DE20093-541B-854F-A7AC-F0E3B32A1690}"/>
              </a:ext>
            </a:extLst>
          </p:cNvPr>
          <p:cNvSpPr txBox="1"/>
          <p:nvPr/>
        </p:nvSpPr>
        <p:spPr>
          <a:xfrm>
            <a:off x="8153424" y="4796714"/>
            <a:ext cx="1660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全部客户年度营业额</a:t>
            </a:r>
          </a:p>
        </p:txBody>
      </p:sp>
    </p:spTree>
    <p:extLst>
      <p:ext uri="{BB962C8B-B14F-4D97-AF65-F5344CB8AC3E}">
        <p14:creationId xmlns:p14="http://schemas.microsoft.com/office/powerpoint/2010/main" val="828578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6F1DA32-1E6C-AD42-A4B0-919656DCB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B652DA8-A8D9-934F-9582-83540D364D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91E736B-785D-A54B-BC5A-76BA61B1D68C}"/>
              </a:ext>
            </a:extLst>
          </p:cNvPr>
          <p:cNvSpPr txBox="1"/>
          <p:nvPr/>
        </p:nvSpPr>
        <p:spPr>
          <a:xfrm>
            <a:off x="5713208" y="3037539"/>
            <a:ext cx="4632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60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Part</a:t>
            </a:r>
            <a:r>
              <a:rPr kumimoji="1" lang="zh-CN" altLang="en-US" sz="60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60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kumimoji="1" lang="zh-CN" altLang="en-US" sz="60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6000" b="1" i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kumimoji="1" lang="zh-CN" altLang="en-US" sz="6000" b="1" i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145D6F0-336D-1846-AA47-0DF339E8FB4E}"/>
              </a:ext>
            </a:extLst>
          </p:cNvPr>
          <p:cNvSpPr txBox="1"/>
          <p:nvPr/>
        </p:nvSpPr>
        <p:spPr>
          <a:xfrm>
            <a:off x="630482" y="4053202"/>
            <a:ext cx="9880162" cy="805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kumimoji="1" lang="zh-CN" altLang="en-US" sz="35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国际化、平台化</a:t>
            </a:r>
            <a:r>
              <a:rPr kumimoji="1" lang="zh-CN" altLang="en-US" sz="3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发展加速，有效支撑业务增长</a:t>
            </a:r>
            <a:endParaRPr kumimoji="1" lang="zh-CN" altLang="en-US" sz="3500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9" name="Shiji_Logo_White.pdf">
            <a:extLst>
              <a:ext uri="{FF2B5EF4-FFF2-40B4-BE49-F238E27FC236}">
                <a16:creationId xmlns:a16="http://schemas.microsoft.com/office/drawing/2014/main" id="{56D4C59A-2B8D-274D-9E51-55EBD36049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433" y="312080"/>
            <a:ext cx="580406" cy="3054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68564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6CB778B-2DE3-C343-91F3-6B1FBB4A0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29C865E-2889-AC4D-956F-924860487BAB}"/>
              </a:ext>
            </a:extLst>
          </p:cNvPr>
          <p:cNvSpPr/>
          <p:nvPr/>
        </p:nvSpPr>
        <p:spPr>
          <a:xfrm>
            <a:off x="0" y="0"/>
            <a:ext cx="12192000" cy="6858082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9817" tIns="19908" rIns="39817" bIns="19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784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C6F1362-9094-9848-BB07-A8352F28A06A}"/>
              </a:ext>
            </a:extLst>
          </p:cNvPr>
          <p:cNvSpPr txBox="1"/>
          <p:nvPr/>
        </p:nvSpPr>
        <p:spPr>
          <a:xfrm>
            <a:off x="1024128" y="629410"/>
            <a:ext cx="8485632" cy="1395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01</a:t>
            </a:r>
            <a:r>
              <a:rPr lang="zh-CN" altLang="en-US" sz="3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3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zh-CN" altLang="en-US" sz="3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进一步践行国际化战略，面向全球市场提供本地服务与支持</a:t>
            </a:r>
            <a:endParaRPr kumimoji="1" lang="zh-CN" altLang="en-US" sz="3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AC31309-4A75-F441-92F0-EEE225F1F867}"/>
              </a:ext>
            </a:extLst>
          </p:cNvPr>
          <p:cNvSpPr/>
          <p:nvPr/>
        </p:nvSpPr>
        <p:spPr>
          <a:xfrm>
            <a:off x="615421" y="-27384"/>
            <a:ext cx="133350" cy="1219200"/>
          </a:xfrm>
          <a:prstGeom prst="rect">
            <a:avLst/>
          </a:prstGeom>
          <a:solidFill>
            <a:srgbClr val="3F7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Shiji_Logo_White.pdf">
            <a:extLst>
              <a:ext uri="{FF2B5EF4-FFF2-40B4-BE49-F238E27FC236}">
                <a16:creationId xmlns:a16="http://schemas.microsoft.com/office/drawing/2014/main" id="{1A8A2874-B03D-DB43-BB3E-FA4095E728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998" y="476672"/>
            <a:ext cx="580406" cy="30547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492A47D-D9DC-3549-BB0B-97090084D398}"/>
              </a:ext>
            </a:extLst>
          </p:cNvPr>
          <p:cNvSpPr txBox="1"/>
          <p:nvPr/>
        </p:nvSpPr>
        <p:spPr>
          <a:xfrm>
            <a:off x="1024128" y="2805939"/>
            <a:ext cx="9357774" cy="233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5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继续在加拿大、越南、韩国、丹麦等地新设立子公司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5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目前已在超过</a:t>
            </a:r>
            <a:r>
              <a:rPr lang="en-US" altLang="zh-CN" sz="30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</a:t>
            </a:r>
            <a:r>
              <a:rPr lang="zh-CN" altLang="zh-CN" sz="30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个</a:t>
            </a:r>
            <a:r>
              <a:rPr lang="zh-CN" altLang="zh-CN" sz="25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核心城市开设了办公室并开展业务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5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境外</a:t>
            </a:r>
            <a:r>
              <a:rPr lang="zh-CN" altLang="zh-CN" sz="25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雇员超过</a:t>
            </a:r>
            <a:r>
              <a:rPr lang="en-US" altLang="zh-CN" sz="30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1000</a:t>
            </a:r>
            <a:r>
              <a:rPr lang="zh-CN" altLang="zh-CN" sz="30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名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8737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A0070D7-68C3-F848-9CA3-54DDF7733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C1F2AE9-90E9-FF42-B7D5-0E9AFA1CC63A}"/>
              </a:ext>
            </a:extLst>
          </p:cNvPr>
          <p:cNvSpPr/>
          <p:nvPr/>
        </p:nvSpPr>
        <p:spPr>
          <a:xfrm>
            <a:off x="-1" y="-82"/>
            <a:ext cx="12192000" cy="6858082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9817" tIns="19908" rIns="39817" bIns="19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784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FB11D46-2065-814D-8805-69844D8698F9}"/>
              </a:ext>
            </a:extLst>
          </p:cNvPr>
          <p:cNvSpPr txBox="1"/>
          <p:nvPr/>
        </p:nvSpPr>
        <p:spPr>
          <a:xfrm>
            <a:off x="962820" y="545093"/>
            <a:ext cx="9451468" cy="1395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02</a:t>
            </a:r>
            <a:r>
              <a:rPr lang="zh-CN" altLang="en-US" sz="3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3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zh-CN" altLang="en-US" sz="3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酒店信息系统业务稳健增长，国际化业务优势凸显，</a:t>
            </a:r>
            <a:r>
              <a:rPr lang="en-US" altLang="zh-CN" sz="3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SAAS</a:t>
            </a:r>
            <a:r>
              <a:rPr lang="zh-CN" altLang="en-US" sz="3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业务增长加速</a:t>
            </a:r>
            <a:endParaRPr kumimoji="1" lang="zh-CN" altLang="en-US" sz="3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4960C4A-BB41-664F-B667-D3BD60C6C457}"/>
              </a:ext>
            </a:extLst>
          </p:cNvPr>
          <p:cNvSpPr/>
          <p:nvPr/>
        </p:nvSpPr>
        <p:spPr>
          <a:xfrm>
            <a:off x="615421" y="-27384"/>
            <a:ext cx="133350" cy="1219200"/>
          </a:xfrm>
          <a:prstGeom prst="rect">
            <a:avLst/>
          </a:prstGeom>
          <a:solidFill>
            <a:srgbClr val="3F7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Shiji_Logo_White.pdf">
            <a:extLst>
              <a:ext uri="{FF2B5EF4-FFF2-40B4-BE49-F238E27FC236}">
                <a16:creationId xmlns:a16="http://schemas.microsoft.com/office/drawing/2014/main" id="{A25DC452-8AB9-CA41-AF00-26A3DFD6E9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998" y="476672"/>
            <a:ext cx="580406" cy="305477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D12A33EC-A11C-D74B-A108-5A53DF9176D1}"/>
              </a:ext>
            </a:extLst>
          </p:cNvPr>
          <p:cNvCxnSpPr>
            <a:cxnSpLocks/>
          </p:cNvCxnSpPr>
          <p:nvPr/>
        </p:nvCxnSpPr>
        <p:spPr>
          <a:xfrm>
            <a:off x="888980" y="4100142"/>
            <a:ext cx="184099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137CD223-D547-C848-8C4A-F5D2DEA5A598}"/>
              </a:ext>
            </a:extLst>
          </p:cNvPr>
          <p:cNvSpPr txBox="1"/>
          <p:nvPr/>
        </p:nvSpPr>
        <p:spPr>
          <a:xfrm>
            <a:off x="782277" y="3105327"/>
            <a:ext cx="334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11.04</a:t>
            </a:r>
            <a:r>
              <a:rPr kumimoji="1" lang="zh-CN" altLang="en-US" sz="40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亿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E2D6154-8622-4D47-98FF-80FC9AFC5172}"/>
              </a:ext>
            </a:extLst>
          </p:cNvPr>
          <p:cNvSpPr txBox="1"/>
          <p:nvPr/>
        </p:nvSpPr>
        <p:spPr>
          <a:xfrm>
            <a:off x="748771" y="4376278"/>
            <a:ext cx="2671085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酒店信息管理系统业务收入达</a:t>
            </a:r>
            <a:r>
              <a:rPr kumimoji="1"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11.04</a:t>
            </a:r>
            <a:r>
              <a:rPr kumimoji="1"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亿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，同比增长</a:t>
            </a:r>
            <a:r>
              <a:rPr kumimoji="1"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4.01%</a:t>
            </a:r>
            <a:endParaRPr kumimoji="1" lang="zh-CN" altLang="en-US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0202B7B9-8701-ED4D-A9A8-A6786FC6CAA8}"/>
              </a:ext>
            </a:extLst>
          </p:cNvPr>
          <p:cNvGrpSpPr/>
          <p:nvPr/>
        </p:nvGrpSpPr>
        <p:grpSpPr>
          <a:xfrm>
            <a:off x="3951983" y="2303011"/>
            <a:ext cx="7778421" cy="4146534"/>
            <a:chOff x="961856" y="1614903"/>
            <a:chExt cx="10236421" cy="4913915"/>
          </a:xfrm>
        </p:grpSpPr>
        <p:sp>
          <p:nvSpPr>
            <p:cNvPr id="20" name="Hexagon 5">
              <a:extLst>
                <a:ext uri="{FF2B5EF4-FFF2-40B4-BE49-F238E27FC236}">
                  <a16:creationId xmlns:a16="http://schemas.microsoft.com/office/drawing/2014/main" id="{E286A542-DAEC-414C-A883-97FCFB3890FE}"/>
                </a:ext>
              </a:extLst>
            </p:cNvPr>
            <p:cNvSpPr/>
            <p:nvPr/>
          </p:nvSpPr>
          <p:spPr>
            <a:xfrm rot="16200000">
              <a:off x="-110967" y="2885532"/>
              <a:ext cx="4716109" cy="2570463"/>
            </a:xfrm>
            <a:prstGeom prst="hexagon">
              <a:avLst/>
            </a:prstGeom>
            <a:solidFill>
              <a:schemeClr val="bg1">
                <a:lumMod val="50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Hexagon 9">
              <a:extLst>
                <a:ext uri="{FF2B5EF4-FFF2-40B4-BE49-F238E27FC236}">
                  <a16:creationId xmlns:a16="http://schemas.microsoft.com/office/drawing/2014/main" id="{E8D225D9-1EFE-A145-B853-AD116A570986}"/>
                </a:ext>
              </a:extLst>
            </p:cNvPr>
            <p:cNvSpPr/>
            <p:nvPr/>
          </p:nvSpPr>
          <p:spPr>
            <a:xfrm rot="16200000">
              <a:off x="2452713" y="2885531"/>
              <a:ext cx="4716109" cy="2570463"/>
            </a:xfrm>
            <a:prstGeom prst="hexagon">
              <a:avLst/>
            </a:prstGeom>
            <a:solidFill>
              <a:srgbClr val="3F7CAB">
                <a:alpha val="9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Oval 33">
              <a:extLst>
                <a:ext uri="{FF2B5EF4-FFF2-40B4-BE49-F238E27FC236}">
                  <a16:creationId xmlns:a16="http://schemas.microsoft.com/office/drawing/2014/main" id="{1373628E-B20E-CD48-93AF-41A16EAF41AD}"/>
                </a:ext>
              </a:extLst>
            </p:cNvPr>
            <p:cNvSpPr/>
            <p:nvPr/>
          </p:nvSpPr>
          <p:spPr>
            <a:xfrm>
              <a:off x="1784013" y="1616359"/>
              <a:ext cx="779102" cy="777600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39">
              <a:extLst>
                <a:ext uri="{FF2B5EF4-FFF2-40B4-BE49-F238E27FC236}">
                  <a16:creationId xmlns:a16="http://schemas.microsoft.com/office/drawing/2014/main" id="{5C03FCDF-7BD0-1A40-A4E1-DFFF3DCBAF3D}"/>
                </a:ext>
              </a:extLst>
            </p:cNvPr>
            <p:cNvSpPr/>
            <p:nvPr/>
          </p:nvSpPr>
          <p:spPr>
            <a:xfrm>
              <a:off x="4444668" y="1614903"/>
              <a:ext cx="779102" cy="779057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5C0A45FD-E5B0-D245-AA39-E0A870614B88}"/>
                </a:ext>
              </a:extLst>
            </p:cNvPr>
            <p:cNvSpPr txBox="1"/>
            <p:nvPr/>
          </p:nvSpPr>
          <p:spPr>
            <a:xfrm>
              <a:off x="975107" y="2846208"/>
              <a:ext cx="2506733" cy="83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000" b="1" dirty="0">
                  <a:solidFill>
                    <a:srgbClr val="FFC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124</a:t>
              </a:r>
              <a:r>
                <a:rPr lang="zh-CN" altLang="en-US" sz="3000" b="1" dirty="0">
                  <a:solidFill>
                    <a:srgbClr val="FFC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个</a:t>
              </a: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59CDA621-036C-EE45-9F94-BE1B7CFF806E}"/>
                </a:ext>
              </a:extLst>
            </p:cNvPr>
            <p:cNvGrpSpPr/>
            <p:nvPr/>
          </p:nvGrpSpPr>
          <p:grpSpPr>
            <a:xfrm>
              <a:off x="6064134" y="1614903"/>
              <a:ext cx="5134143" cy="4913914"/>
              <a:chOff x="-2245386" y="511049"/>
              <a:chExt cx="6713690" cy="5948084"/>
            </a:xfrm>
          </p:grpSpPr>
          <p:sp>
            <p:nvSpPr>
              <p:cNvPr id="26" name="Hexagon 5">
                <a:extLst>
                  <a:ext uri="{FF2B5EF4-FFF2-40B4-BE49-F238E27FC236}">
                    <a16:creationId xmlns:a16="http://schemas.microsoft.com/office/drawing/2014/main" id="{EE4342F1-B995-8B4C-AD80-DE8A4B933451}"/>
                  </a:ext>
                </a:extLst>
              </p:cNvPr>
              <p:cNvSpPr/>
              <p:nvPr/>
            </p:nvSpPr>
            <p:spPr>
              <a:xfrm rot="16200000">
                <a:off x="-3419071" y="1924169"/>
                <a:ext cx="5708649" cy="3361280"/>
              </a:xfrm>
              <a:prstGeom prst="hexagon">
                <a:avLst/>
              </a:prstGeom>
              <a:solidFill>
                <a:schemeClr val="bg1">
                  <a:lumMod val="50000"/>
                  <a:alpha val="9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" name="Hexagon 9">
                <a:extLst>
                  <a:ext uri="{FF2B5EF4-FFF2-40B4-BE49-F238E27FC236}">
                    <a16:creationId xmlns:a16="http://schemas.microsoft.com/office/drawing/2014/main" id="{4879E876-351C-A741-8CD6-D683082AB5ED}"/>
                  </a:ext>
                </a:extLst>
              </p:cNvPr>
              <p:cNvSpPr/>
              <p:nvPr/>
            </p:nvSpPr>
            <p:spPr>
              <a:xfrm rot="16200000">
                <a:off x="-66661" y="1924168"/>
                <a:ext cx="5708649" cy="3361280"/>
              </a:xfrm>
              <a:prstGeom prst="hexagon">
                <a:avLst/>
              </a:prstGeom>
              <a:solidFill>
                <a:srgbClr val="3F7CAB">
                  <a:alpha val="9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8" name="Oval 33">
                <a:extLst>
                  <a:ext uri="{FF2B5EF4-FFF2-40B4-BE49-F238E27FC236}">
                    <a16:creationId xmlns:a16="http://schemas.microsoft.com/office/drawing/2014/main" id="{A5D1EF46-6322-A342-B0E2-A18A77745791}"/>
                  </a:ext>
                </a:extLst>
              </p:cNvPr>
              <p:cNvSpPr/>
              <p:nvPr/>
            </p:nvSpPr>
            <p:spPr>
              <a:xfrm>
                <a:off x="-1170288" y="512812"/>
                <a:ext cx="1018797" cy="941252"/>
              </a:xfrm>
              <a:prstGeom prst="ellipse">
                <a:avLst/>
              </a:pr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Oval 39">
                <a:extLst>
                  <a:ext uri="{FF2B5EF4-FFF2-40B4-BE49-F238E27FC236}">
                    <a16:creationId xmlns:a16="http://schemas.microsoft.com/office/drawing/2014/main" id="{6DDFEFFB-6671-9A49-AFEC-FDC6C473F7A0}"/>
                  </a:ext>
                </a:extLst>
              </p:cNvPr>
              <p:cNvSpPr/>
              <p:nvPr/>
            </p:nvSpPr>
            <p:spPr>
              <a:xfrm>
                <a:off x="2308932" y="511049"/>
                <a:ext cx="1018797" cy="943015"/>
              </a:xfrm>
              <a:prstGeom prst="ellipse">
                <a:avLst/>
              </a:pr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2C98378E-DF39-1E47-897B-35CC1187FCCF}"/>
                </a:ext>
              </a:extLst>
            </p:cNvPr>
            <p:cNvSpPr txBox="1"/>
            <p:nvPr/>
          </p:nvSpPr>
          <p:spPr>
            <a:xfrm>
              <a:off x="3570654" y="2881361"/>
              <a:ext cx="2506733" cy="83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000" b="1" dirty="0">
                  <a:solidFill>
                    <a:srgbClr val="FFC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126</a:t>
              </a:r>
              <a:r>
                <a:rPr lang="zh-CN" altLang="en-US" sz="3000" b="1" dirty="0">
                  <a:solidFill>
                    <a:srgbClr val="FFC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个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53D466F1-8BC2-754D-A3C6-5640014D6E9E}"/>
                </a:ext>
              </a:extLst>
            </p:cNvPr>
            <p:cNvSpPr txBox="1"/>
            <p:nvPr/>
          </p:nvSpPr>
          <p:spPr>
            <a:xfrm>
              <a:off x="6045519" y="2881361"/>
              <a:ext cx="2506733" cy="83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000" b="1" dirty="0">
                  <a:solidFill>
                    <a:srgbClr val="FFC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1645</a:t>
              </a:r>
              <a:r>
                <a:rPr lang="zh-CN" altLang="en-US" sz="3000" b="1" dirty="0">
                  <a:solidFill>
                    <a:srgbClr val="FFC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家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891D66C7-7D2E-9049-94C3-92D8B9396DAE}"/>
                </a:ext>
              </a:extLst>
            </p:cNvPr>
            <p:cNvSpPr txBox="1"/>
            <p:nvPr/>
          </p:nvSpPr>
          <p:spPr>
            <a:xfrm>
              <a:off x="8627812" y="2869168"/>
              <a:ext cx="2506733" cy="83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000" b="1" dirty="0">
                  <a:solidFill>
                    <a:srgbClr val="FFC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41.5%</a:t>
              </a:r>
              <a:endParaRPr lang="zh-CN" altLang="en-US" sz="30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5DAF37E5-0269-0644-9D60-974144497324}"/>
                </a:ext>
              </a:extLst>
            </p:cNvPr>
            <p:cNvSpPr txBox="1"/>
            <p:nvPr/>
          </p:nvSpPr>
          <p:spPr>
            <a:xfrm>
              <a:off x="1194786" y="4205308"/>
              <a:ext cx="2168018" cy="1289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15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完成新建传统国际高星级酒店信息系统项目</a:t>
              </a:r>
              <a:r>
                <a:rPr lang="zh-CN" altLang="zh-CN" sz="1500" dirty="0">
                  <a:solidFill>
                    <a:schemeClr val="bg1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endParaRPr kumimoji="1" lang="zh-CN" altLang="en-US" sz="15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776C7413-604D-374C-B94E-ABAB0FFF79B4}"/>
                </a:ext>
              </a:extLst>
            </p:cNvPr>
            <p:cNvSpPr txBox="1"/>
            <p:nvPr/>
          </p:nvSpPr>
          <p:spPr>
            <a:xfrm>
              <a:off x="3742562" y="4211912"/>
              <a:ext cx="2168018" cy="87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15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新签技术支持与服务用户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7D0EC82D-A7DB-3942-8414-488B4CBEF348}"/>
                </a:ext>
              </a:extLst>
            </p:cNvPr>
            <p:cNvSpPr txBox="1"/>
            <p:nvPr/>
          </p:nvSpPr>
          <p:spPr>
            <a:xfrm>
              <a:off x="6188173" y="4180628"/>
              <a:ext cx="2346971" cy="881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15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签订技术支持与服务合同的用户数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DC82C1CE-E511-AD43-ABDB-B23EA5300CD3}"/>
                </a:ext>
              </a:extLst>
            </p:cNvPr>
            <p:cNvSpPr txBox="1"/>
            <p:nvPr/>
          </p:nvSpPr>
          <p:spPr>
            <a:xfrm>
              <a:off x="8800562" y="4205308"/>
              <a:ext cx="2168018" cy="1289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zh-CN" sz="15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SAAS</a:t>
              </a:r>
              <a:r>
                <a:rPr kumimoji="1" lang="zh-CN" altLang="en-US" sz="15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业务可重复订阅费（</a:t>
              </a:r>
              <a:r>
                <a:rPr kumimoji="1" lang="en-US" altLang="zh-CN" sz="15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ARR</a:t>
              </a:r>
              <a:r>
                <a:rPr kumimoji="1" lang="zh-CN" altLang="en-US" sz="15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）同比增长</a:t>
              </a:r>
            </a:p>
          </p:txBody>
        </p:sp>
        <p:pic>
          <p:nvPicPr>
            <p:cNvPr id="37" name="图形 36" descr="饼图">
              <a:extLst>
                <a:ext uri="{FF2B5EF4-FFF2-40B4-BE49-F238E27FC236}">
                  <a16:creationId xmlns:a16="http://schemas.microsoft.com/office/drawing/2014/main" id="{DE888873-F60B-D947-8C9F-9E6B9FEB5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44719" y="1775831"/>
              <a:ext cx="457200" cy="457200"/>
            </a:xfrm>
            <a:prstGeom prst="rect">
              <a:avLst/>
            </a:prstGeom>
          </p:spPr>
        </p:pic>
        <p:pic>
          <p:nvPicPr>
            <p:cNvPr id="38" name="图形 37" descr="上升趋势">
              <a:extLst>
                <a:ext uri="{FF2B5EF4-FFF2-40B4-BE49-F238E27FC236}">
                  <a16:creationId xmlns:a16="http://schemas.microsoft.com/office/drawing/2014/main" id="{4E913FCC-9D59-7D4B-9406-C05F6BB83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648350" y="1705872"/>
              <a:ext cx="548857" cy="548857"/>
            </a:xfrm>
            <a:prstGeom prst="rect">
              <a:avLst/>
            </a:prstGeom>
          </p:spPr>
        </p:pic>
        <p:pic>
          <p:nvPicPr>
            <p:cNvPr id="39" name="图形 38" descr="拼图">
              <a:extLst>
                <a:ext uri="{FF2B5EF4-FFF2-40B4-BE49-F238E27FC236}">
                  <a16:creationId xmlns:a16="http://schemas.microsoft.com/office/drawing/2014/main" id="{EBE6FDE3-AE11-4945-A421-5BFF32FB3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28802" y="1793437"/>
              <a:ext cx="439594" cy="439594"/>
            </a:xfrm>
            <a:prstGeom prst="rect">
              <a:avLst/>
            </a:prstGeom>
          </p:spPr>
        </p:pic>
        <p:pic>
          <p:nvPicPr>
            <p:cNvPr id="40" name="图形 39" descr="戴装备的头">
              <a:extLst>
                <a:ext uri="{FF2B5EF4-FFF2-40B4-BE49-F238E27FC236}">
                  <a16:creationId xmlns:a16="http://schemas.microsoft.com/office/drawing/2014/main" id="{EB91950C-6B71-1843-9CC9-F445A7BE8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053825" y="1790961"/>
              <a:ext cx="442070" cy="4420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8597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67A0C02-66DB-134B-87E4-BEB1E1B5E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418CB2F-3BD9-A441-81B8-47EB496C5FEC}"/>
              </a:ext>
            </a:extLst>
          </p:cNvPr>
          <p:cNvSpPr/>
          <p:nvPr/>
        </p:nvSpPr>
        <p:spPr>
          <a:xfrm>
            <a:off x="-1" y="-82"/>
            <a:ext cx="12192000" cy="6858082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9817" tIns="19908" rIns="39817" bIns="19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784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A712489-E57D-9842-A4DF-F7D2DE3CE4F4}"/>
              </a:ext>
            </a:extLst>
          </p:cNvPr>
          <p:cNvSpPr/>
          <p:nvPr/>
        </p:nvSpPr>
        <p:spPr>
          <a:xfrm>
            <a:off x="615421" y="-27384"/>
            <a:ext cx="133350" cy="1219200"/>
          </a:xfrm>
          <a:prstGeom prst="rect">
            <a:avLst/>
          </a:prstGeom>
          <a:solidFill>
            <a:srgbClr val="3F7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Shiji_Logo_White.pdf">
            <a:extLst>
              <a:ext uri="{FF2B5EF4-FFF2-40B4-BE49-F238E27FC236}">
                <a16:creationId xmlns:a16="http://schemas.microsoft.com/office/drawing/2014/main" id="{5B88BEDE-4957-2F4E-B695-FB67129E22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998" y="476672"/>
            <a:ext cx="580406" cy="30547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2DBBC38B-20AD-D143-A122-E15A0DFECB2D}"/>
              </a:ext>
            </a:extLst>
          </p:cNvPr>
          <p:cNvSpPr/>
          <p:nvPr/>
        </p:nvSpPr>
        <p:spPr>
          <a:xfrm>
            <a:off x="1121663" y="1664208"/>
            <a:ext cx="2834641" cy="40416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93799FD-419C-0B46-9388-4155982FFF6F}"/>
              </a:ext>
            </a:extLst>
          </p:cNvPr>
          <p:cNvSpPr/>
          <p:nvPr/>
        </p:nvSpPr>
        <p:spPr>
          <a:xfrm>
            <a:off x="4626863" y="1682496"/>
            <a:ext cx="2834641" cy="40416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651800B-C813-194E-A618-7F864B4C899D}"/>
              </a:ext>
            </a:extLst>
          </p:cNvPr>
          <p:cNvSpPr/>
          <p:nvPr/>
        </p:nvSpPr>
        <p:spPr>
          <a:xfrm>
            <a:off x="8125964" y="1682496"/>
            <a:ext cx="2834641" cy="40416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6EE999E-01A1-B541-A0BC-EDD42D68BC55}"/>
              </a:ext>
            </a:extLst>
          </p:cNvPr>
          <p:cNvSpPr txBox="1"/>
          <p:nvPr/>
        </p:nvSpPr>
        <p:spPr>
          <a:xfrm>
            <a:off x="1411223" y="2066544"/>
            <a:ext cx="2255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000" b="1" dirty="0">
                <a:solidFill>
                  <a:schemeClr val="accent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杭州西软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6CF78C78-A411-D34E-80BA-89ACF3847D37}"/>
              </a:ext>
            </a:extLst>
          </p:cNvPr>
          <p:cNvSpPr txBox="1"/>
          <p:nvPr/>
        </p:nvSpPr>
        <p:spPr>
          <a:xfrm>
            <a:off x="1411223" y="2620542"/>
            <a:ext cx="2255520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以云化和移动化赋能行业数字化发展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4236222-C933-C24D-998E-E8F5D096D618}"/>
              </a:ext>
            </a:extLst>
          </p:cNvPr>
          <p:cNvSpPr txBox="1"/>
          <p:nvPr/>
        </p:nvSpPr>
        <p:spPr>
          <a:xfrm>
            <a:off x="1264918" y="3951542"/>
            <a:ext cx="2538985" cy="1116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新增用户：</a:t>
            </a:r>
            <a:r>
              <a:rPr kumimoji="1" lang="en-US" altLang="zh-CN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638</a:t>
            </a:r>
            <a:r>
              <a:rPr kumimoji="1" lang="zh-CN" altLang="en-US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家</a:t>
            </a:r>
            <a:endParaRPr kumimoji="1" lang="en-US" altLang="zh-CN" b="1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用户总数：</a:t>
            </a:r>
            <a:r>
              <a:rPr kumimoji="1" lang="en-US" altLang="zh-CN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8123</a:t>
            </a:r>
            <a:r>
              <a:rPr kumimoji="1" lang="zh-CN" altLang="en-US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家</a:t>
            </a:r>
          </a:p>
        </p:txBody>
      </p:sp>
      <p:cxnSp>
        <p:nvCxnSpPr>
          <p:cNvPr id="33" name="直线连接符 32">
            <a:extLst>
              <a:ext uri="{FF2B5EF4-FFF2-40B4-BE49-F238E27FC236}">
                <a16:creationId xmlns:a16="http://schemas.microsoft.com/office/drawing/2014/main" id="{25B9404D-F56C-3C4E-8888-FC160BB54D79}"/>
              </a:ext>
            </a:extLst>
          </p:cNvPr>
          <p:cNvCxnSpPr/>
          <p:nvPr/>
        </p:nvCxnSpPr>
        <p:spPr>
          <a:xfrm>
            <a:off x="1909572" y="3675888"/>
            <a:ext cx="125882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837CB7AE-5122-B141-B3CA-B110FB174631}"/>
              </a:ext>
            </a:extLst>
          </p:cNvPr>
          <p:cNvSpPr txBox="1"/>
          <p:nvPr/>
        </p:nvSpPr>
        <p:spPr>
          <a:xfrm>
            <a:off x="5001767" y="2066544"/>
            <a:ext cx="2255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000" b="1" dirty="0">
                <a:solidFill>
                  <a:schemeClr val="accent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广州万迅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7643DF8F-56D5-3A47-8DBE-74212127A343}"/>
              </a:ext>
            </a:extLst>
          </p:cNvPr>
          <p:cNvSpPr txBox="1"/>
          <p:nvPr/>
        </p:nvSpPr>
        <p:spPr>
          <a:xfrm>
            <a:off x="4829553" y="2639891"/>
            <a:ext cx="2513074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前后台综合一体化解决方案，加速云化进程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CA0D5AF9-D02B-034D-86BC-5FB37421D7E7}"/>
              </a:ext>
            </a:extLst>
          </p:cNvPr>
          <p:cNvSpPr txBox="1"/>
          <p:nvPr/>
        </p:nvSpPr>
        <p:spPr>
          <a:xfrm>
            <a:off x="4762495" y="3971163"/>
            <a:ext cx="2606041" cy="1116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新增用户：</a:t>
            </a:r>
            <a:r>
              <a:rPr kumimoji="1" lang="en-US" altLang="zh-CN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173</a:t>
            </a:r>
            <a:r>
              <a:rPr kumimoji="1" lang="zh-CN" altLang="en-US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家</a:t>
            </a:r>
            <a:endParaRPr kumimoji="1" lang="en-US" altLang="zh-CN" b="1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用户总数：</a:t>
            </a:r>
            <a:r>
              <a:rPr kumimoji="1" lang="en-US" altLang="zh-CN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4187</a:t>
            </a:r>
            <a:r>
              <a:rPr kumimoji="1" lang="zh-CN" altLang="en-US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家</a:t>
            </a:r>
          </a:p>
        </p:txBody>
      </p:sp>
      <p:cxnSp>
        <p:nvCxnSpPr>
          <p:cNvPr id="37" name="直线连接符 36">
            <a:extLst>
              <a:ext uri="{FF2B5EF4-FFF2-40B4-BE49-F238E27FC236}">
                <a16:creationId xmlns:a16="http://schemas.microsoft.com/office/drawing/2014/main" id="{28575916-C01B-C64C-B057-611AAD218A0F}"/>
              </a:ext>
            </a:extLst>
          </p:cNvPr>
          <p:cNvCxnSpPr/>
          <p:nvPr/>
        </p:nvCxnSpPr>
        <p:spPr>
          <a:xfrm>
            <a:off x="5500116" y="3675888"/>
            <a:ext cx="125882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1F0DF30F-181C-1A44-835A-81F16B36B8DC}"/>
              </a:ext>
            </a:extLst>
          </p:cNvPr>
          <p:cNvSpPr txBox="1"/>
          <p:nvPr/>
        </p:nvSpPr>
        <p:spPr>
          <a:xfrm>
            <a:off x="8461248" y="2066544"/>
            <a:ext cx="2255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000" b="1" dirty="0">
                <a:solidFill>
                  <a:schemeClr val="accent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石基昆仑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429E430E-69BB-DD4E-A7EC-FF6A4E2DA206}"/>
              </a:ext>
            </a:extLst>
          </p:cNvPr>
          <p:cNvSpPr txBox="1"/>
          <p:nvPr/>
        </p:nvSpPr>
        <p:spPr>
          <a:xfrm>
            <a:off x="8144256" y="2639890"/>
            <a:ext cx="2834640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持续开拓海外市场，推出企业级数据平台解决方案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E3CAB2AA-106E-0244-8CD2-C9302290891C}"/>
              </a:ext>
            </a:extLst>
          </p:cNvPr>
          <p:cNvSpPr txBox="1"/>
          <p:nvPr/>
        </p:nvSpPr>
        <p:spPr>
          <a:xfrm>
            <a:off x="8229600" y="3980034"/>
            <a:ext cx="2663952" cy="1116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新增用户：</a:t>
            </a:r>
            <a:r>
              <a:rPr kumimoji="1" lang="en-US" altLang="zh-CN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96</a:t>
            </a:r>
            <a:r>
              <a:rPr kumimoji="1" lang="zh-CN" altLang="en-US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家</a:t>
            </a:r>
            <a:endParaRPr kumimoji="1" lang="en-US" altLang="zh-CN" b="1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用户总数：</a:t>
            </a:r>
            <a:r>
              <a:rPr kumimoji="1" lang="en-US" altLang="zh-CN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1383</a:t>
            </a:r>
            <a:r>
              <a:rPr kumimoji="1" lang="zh-CN" altLang="en-US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家</a:t>
            </a:r>
          </a:p>
        </p:txBody>
      </p:sp>
      <p:cxnSp>
        <p:nvCxnSpPr>
          <p:cNvPr id="41" name="直线连接符 40">
            <a:extLst>
              <a:ext uri="{FF2B5EF4-FFF2-40B4-BE49-F238E27FC236}">
                <a16:creationId xmlns:a16="http://schemas.microsoft.com/office/drawing/2014/main" id="{899A40B8-997F-0049-968F-B3D73A038B72}"/>
              </a:ext>
            </a:extLst>
          </p:cNvPr>
          <p:cNvCxnSpPr/>
          <p:nvPr/>
        </p:nvCxnSpPr>
        <p:spPr>
          <a:xfrm>
            <a:off x="8959597" y="3675888"/>
            <a:ext cx="125882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482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1044</Words>
  <Application>Microsoft Macintosh PowerPoint</Application>
  <PresentationFormat>宽屏</PresentationFormat>
  <Paragraphs>135</Paragraphs>
  <Slides>16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等线</vt:lpstr>
      <vt:lpstr>等线 Light</vt:lpstr>
      <vt:lpstr>Microsoft YaHei</vt:lpstr>
      <vt:lpstr>Noto Sans CJK SC Light</vt:lpstr>
      <vt:lpstr>Arial</vt:lpstr>
      <vt:lpstr>Calibri</vt:lpstr>
      <vt:lpstr>Lato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致臻技术，成就所托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Ying Du</dc:creator>
  <cp:lastModifiedBy>Ying Du</cp:lastModifiedBy>
  <cp:revision>32</cp:revision>
  <dcterms:created xsi:type="dcterms:W3CDTF">2020-04-29T04:49:20Z</dcterms:created>
  <dcterms:modified xsi:type="dcterms:W3CDTF">2020-04-29T13:00:01Z</dcterms:modified>
</cp:coreProperties>
</file>